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0"/>
  </p:notesMasterIdLst>
  <p:handoutMasterIdLst>
    <p:handoutMasterId r:id="rId111"/>
  </p:handoutMasterIdLst>
  <p:sldIdLst>
    <p:sldId id="563" r:id="rId2"/>
    <p:sldId id="465" r:id="rId3"/>
    <p:sldId id="517" r:id="rId4"/>
    <p:sldId id="524" r:id="rId5"/>
    <p:sldId id="526" r:id="rId6"/>
    <p:sldId id="518" r:id="rId7"/>
    <p:sldId id="528" r:id="rId8"/>
    <p:sldId id="529" r:id="rId9"/>
    <p:sldId id="530" r:id="rId10"/>
    <p:sldId id="531" r:id="rId11"/>
    <p:sldId id="532" r:id="rId12"/>
    <p:sldId id="535" r:id="rId13"/>
    <p:sldId id="539" r:id="rId14"/>
    <p:sldId id="537" r:id="rId15"/>
    <p:sldId id="538" r:id="rId16"/>
    <p:sldId id="540" r:id="rId17"/>
    <p:sldId id="541" r:id="rId18"/>
    <p:sldId id="639" r:id="rId19"/>
    <p:sldId id="543" r:id="rId20"/>
    <p:sldId id="546" r:id="rId21"/>
    <p:sldId id="547" r:id="rId22"/>
    <p:sldId id="548" r:id="rId23"/>
    <p:sldId id="549" r:id="rId24"/>
    <p:sldId id="551" r:id="rId25"/>
    <p:sldId id="550" r:id="rId26"/>
    <p:sldId id="553" r:id="rId27"/>
    <p:sldId id="554" r:id="rId28"/>
    <p:sldId id="555" r:id="rId29"/>
    <p:sldId id="556" r:id="rId30"/>
    <p:sldId id="557" r:id="rId31"/>
    <p:sldId id="558" r:id="rId32"/>
    <p:sldId id="560" r:id="rId33"/>
    <p:sldId id="566" r:id="rId34"/>
    <p:sldId id="567" r:id="rId35"/>
    <p:sldId id="568" r:id="rId36"/>
    <p:sldId id="569" r:id="rId37"/>
    <p:sldId id="570" r:id="rId38"/>
    <p:sldId id="571" r:id="rId39"/>
    <p:sldId id="572" r:id="rId40"/>
    <p:sldId id="573" r:id="rId41"/>
    <p:sldId id="574"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588" r:id="rId56"/>
    <p:sldId id="589" r:id="rId57"/>
    <p:sldId id="590" r:id="rId58"/>
    <p:sldId id="591" r:id="rId59"/>
    <p:sldId id="592" r:id="rId60"/>
    <p:sldId id="593" r:id="rId61"/>
    <p:sldId id="595" r:id="rId62"/>
    <p:sldId id="596" r:id="rId63"/>
    <p:sldId id="597" r:id="rId64"/>
    <p:sldId id="598" r:id="rId65"/>
    <p:sldId id="599" r:id="rId66"/>
    <p:sldId id="600" r:id="rId67"/>
    <p:sldId id="601" r:id="rId68"/>
    <p:sldId id="602" r:id="rId69"/>
    <p:sldId id="603" r:id="rId70"/>
    <p:sldId id="604" r:id="rId71"/>
    <p:sldId id="605" r:id="rId72"/>
    <p:sldId id="606" r:id="rId73"/>
    <p:sldId id="607" r:id="rId74"/>
    <p:sldId id="608" r:id="rId75"/>
    <p:sldId id="609" r:id="rId76"/>
    <p:sldId id="610" r:id="rId77"/>
    <p:sldId id="611" r:id="rId78"/>
    <p:sldId id="612" r:id="rId79"/>
    <p:sldId id="613" r:id="rId80"/>
    <p:sldId id="614" r:id="rId81"/>
    <p:sldId id="615" r:id="rId82"/>
    <p:sldId id="616" r:id="rId83"/>
    <p:sldId id="617" r:id="rId84"/>
    <p:sldId id="618" r:id="rId85"/>
    <p:sldId id="619" r:id="rId86"/>
    <p:sldId id="620" r:id="rId87"/>
    <p:sldId id="621" r:id="rId88"/>
    <p:sldId id="622" r:id="rId89"/>
    <p:sldId id="642" r:id="rId90"/>
    <p:sldId id="641" r:id="rId91"/>
    <p:sldId id="623" r:id="rId92"/>
    <p:sldId id="640" r:id="rId93"/>
    <p:sldId id="624" r:id="rId94"/>
    <p:sldId id="625" r:id="rId95"/>
    <p:sldId id="626" r:id="rId96"/>
    <p:sldId id="627" r:id="rId97"/>
    <p:sldId id="628" r:id="rId98"/>
    <p:sldId id="629" r:id="rId99"/>
    <p:sldId id="630" r:id="rId100"/>
    <p:sldId id="631" r:id="rId101"/>
    <p:sldId id="633" r:id="rId102"/>
    <p:sldId id="634" r:id="rId103"/>
    <p:sldId id="635" r:id="rId104"/>
    <p:sldId id="637" r:id="rId105"/>
    <p:sldId id="636" r:id="rId106"/>
    <p:sldId id="638" r:id="rId107"/>
    <p:sldId id="594" r:id="rId108"/>
    <p:sldId id="632" r:id="rId10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FFF4D8"/>
    <a:srgbClr val="CC0066"/>
    <a:srgbClr val="FF0000"/>
    <a:srgbClr val="FF0066"/>
    <a:srgbClr val="D60093"/>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52" autoAdjust="0"/>
    <p:restoredTop sz="86827" autoAdjust="0"/>
  </p:normalViewPr>
  <p:slideViewPr>
    <p:cSldViewPr>
      <p:cViewPr varScale="1">
        <p:scale>
          <a:sx n="101" d="100"/>
          <a:sy n="101" d="100"/>
        </p:scale>
        <p:origin x="600" y="192"/>
      </p:cViewPr>
      <p:guideLst>
        <p:guide orient="horz" pos="2160"/>
        <p:guide pos="3840"/>
      </p:guideLst>
    </p:cSldViewPr>
  </p:slideViewPr>
  <p:notesTextViewPr>
    <p:cViewPr>
      <p:scale>
        <a:sx n="100" d="100"/>
        <a:sy n="100" d="100"/>
      </p:scale>
      <p:origin x="0" y="0"/>
    </p:cViewPr>
  </p:notesTextViewPr>
  <p:sorterViewPr>
    <p:cViewPr>
      <p:scale>
        <a:sx n="51" d="100"/>
        <a:sy n="51" d="100"/>
      </p:scale>
      <p:origin x="0" y="0"/>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9/17/23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9/17/23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79190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0953906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101</a:t>
            </a:fld>
            <a:endParaRPr lang="en-US"/>
          </a:p>
        </p:txBody>
      </p:sp>
    </p:spTree>
    <p:extLst>
      <p:ext uri="{BB962C8B-B14F-4D97-AF65-F5344CB8AC3E}">
        <p14:creationId xmlns:p14="http://schemas.microsoft.com/office/powerpoint/2010/main" val="27892242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102</a:t>
            </a:fld>
            <a:endParaRPr lang="en-US"/>
          </a:p>
        </p:txBody>
      </p:sp>
    </p:spTree>
    <p:extLst>
      <p:ext uri="{BB962C8B-B14F-4D97-AF65-F5344CB8AC3E}">
        <p14:creationId xmlns:p14="http://schemas.microsoft.com/office/powerpoint/2010/main" val="34226136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103</a:t>
            </a:fld>
            <a:endParaRPr lang="en-US"/>
          </a:p>
        </p:txBody>
      </p:sp>
    </p:spTree>
    <p:extLst>
      <p:ext uri="{BB962C8B-B14F-4D97-AF65-F5344CB8AC3E}">
        <p14:creationId xmlns:p14="http://schemas.microsoft.com/office/powerpoint/2010/main" val="919362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28205843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20589584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1027599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03280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54435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6249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3974086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82603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79331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406651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078934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3349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320553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839680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599877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650945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38719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5008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323809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11044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435913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597973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14337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450116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771325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502186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105599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645821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423045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5595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46472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942670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r>
              <a:rPr lang="zh-CN" altLang="en-US" dirty="0"/>
              <a:t>介绍</a:t>
            </a:r>
            <a:r>
              <a:rPr lang="en-US" altLang="zh-CN" dirty="0"/>
              <a:t>Map-Reduce</a:t>
            </a:r>
            <a:r>
              <a:rPr lang="zh-CN" altLang="en-US" dirty="0"/>
              <a:t>的分而治之思想可以适当结合多线程处理中的线程任务进行对比介绍</a:t>
            </a:r>
          </a:p>
        </p:txBody>
      </p:sp>
      <p:sp>
        <p:nvSpPr>
          <p:cNvPr id="4" name="灯片编号占位符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354511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7788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4053792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731526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579734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608642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440555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377609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991697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40983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3861938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414493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60098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310422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916261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430514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685511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590603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619608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671215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97483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162411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649344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89516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775914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93645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464690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1185675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2285222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6445738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r>
              <a:rPr lang="zh-CN" altLang="en-US" dirty="0"/>
              <a:t>额外讲一下算法中的</a:t>
            </a:r>
            <a:r>
              <a:rPr lang="en-US" altLang="zh-CN" dirty="0"/>
              <a:t>shuffle</a:t>
            </a:r>
            <a:r>
              <a:rPr lang="zh-CN" altLang="en-US" dirty="0"/>
              <a:t>和</a:t>
            </a:r>
            <a:r>
              <a:rPr lang="zh-CN" altLang="en-US"/>
              <a:t>这里的不一样</a:t>
            </a:r>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331353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2244216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453146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4218750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72867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r>
              <a:rPr lang="en-US" altLang="zh-CN" dirty="0"/>
              <a:t>IOE</a:t>
            </a:r>
            <a:r>
              <a:rPr lang="zh-CN" altLang="en-US" dirty="0"/>
              <a:t>：</a:t>
            </a:r>
            <a:r>
              <a:rPr lang="en-US" altLang="zh-CN" dirty="0"/>
              <a:t>IBM</a:t>
            </a:r>
            <a:r>
              <a:rPr lang="zh-CN" altLang="en-US" dirty="0"/>
              <a:t>小型计算机，</a:t>
            </a:r>
            <a:r>
              <a:rPr lang="en-US" altLang="zh-CN" dirty="0"/>
              <a:t>Oracle</a:t>
            </a:r>
            <a:r>
              <a:rPr lang="zh-CN" altLang="en-US" dirty="0"/>
              <a:t>数据库，</a:t>
            </a:r>
            <a:r>
              <a:rPr lang="en-US" altLang="zh-CN" dirty="0"/>
              <a:t>EMC</a:t>
            </a:r>
            <a:r>
              <a:rPr lang="zh-CN" altLang="en-US" dirty="0"/>
              <a:t>存储设备，为</a:t>
            </a:r>
            <a:r>
              <a:rPr lang="en-US" altLang="zh-CN" dirty="0"/>
              <a:t>IT</a:t>
            </a:r>
            <a:r>
              <a:rPr lang="zh-CN" altLang="en-US" dirty="0"/>
              <a:t>基础体系代表</a:t>
            </a:r>
          </a:p>
        </p:txBody>
      </p:sp>
      <p:sp>
        <p:nvSpPr>
          <p:cNvPr id="4" name="灯片编号占位符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3623741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8116707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11427961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443785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269284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2216551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446844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3230700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412933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763479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71600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958798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291726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3554337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053636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515244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28450703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2218073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646908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2047701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6217955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408603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498273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9261959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8050312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5628704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717977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27956711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1578802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28819650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7200" y="720725"/>
            <a:ext cx="64008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4101464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561579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57300" y="720725"/>
            <a:ext cx="4800600" cy="3600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292323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74E0B15C-66BF-4548-B9F7-ABFD8B692764}" type="datetime1">
              <a:rPr lang="en-US" smtClean="0"/>
              <a:t>9/17/23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7E39B9-8394-4A3F-AE29-D25E40635A66}" type="datetime1">
              <a:rPr lang="en-US" smtClean="0"/>
              <a:t>9/17/23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E89BE1B-109A-4A1E-A524-238B7EF05396}" type="datetime1">
              <a:rPr lang="en-US" smtClean="0"/>
              <a:t>9/17/23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10560" y="273629"/>
            <a:ext cx="1096896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610560" y="1604330"/>
            <a:ext cx="539136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86240" y="1604330"/>
            <a:ext cx="5393280" cy="4524955"/>
          </a:xfrm>
        </p:spPr>
        <p:txBody>
          <a:bodyPr rIns="82945" bIns="41473"/>
          <a:lstStyle/>
          <a:p>
            <a:endParaRPr lang="en-US"/>
          </a:p>
        </p:txBody>
      </p:sp>
      <p:sp>
        <p:nvSpPr>
          <p:cNvPr id="5" name="Date Placeholder 4"/>
          <p:cNvSpPr>
            <a:spLocks noGrp="1"/>
          </p:cNvSpPr>
          <p:nvPr>
            <p:ph type="dt" idx="10"/>
          </p:nvPr>
        </p:nvSpPr>
        <p:spPr>
          <a:xfrm>
            <a:off x="610560" y="6247376"/>
            <a:ext cx="2835840" cy="472370"/>
          </a:xfrm>
        </p:spPr>
        <p:txBody>
          <a:bodyPr tIns="41473"/>
          <a:lstStyle>
            <a:lvl1pPr>
              <a:defRPr/>
            </a:lvl1pPr>
          </a:lstStyle>
          <a:p>
            <a:fld id="{8B8FAD7C-9E74-490A-9976-CEAC407DBF81}" type="datetime1">
              <a:rPr lang="en-US" smtClean="0"/>
              <a:t>9/17/23</a:t>
            </a:fld>
            <a:endParaRPr lang="en-GB"/>
          </a:p>
        </p:txBody>
      </p:sp>
      <p:sp>
        <p:nvSpPr>
          <p:cNvPr id="7" name="Slide Number Placeholder 6"/>
          <p:cNvSpPr>
            <a:spLocks noGrp="1"/>
          </p:cNvSpPr>
          <p:nvPr>
            <p:ph type="sldNum" idx="12"/>
          </p:nvPr>
        </p:nvSpPr>
        <p:spPr>
          <a:xfrm>
            <a:off x="8739840" y="6247376"/>
            <a:ext cx="283776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fld id="{8667AA6D-B4FD-46B1-B3E9-B042C52C85A2}" type="datetime1">
              <a:rPr lang="en-US" smtClean="0"/>
              <a:t>9/17/23</a:t>
            </a:fld>
            <a:endParaRPr lang="en-US"/>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49A1004-7A34-4C69-A29F-7848CCE72792}" type="datetime1">
              <a:rPr lang="en-US" smtClean="0"/>
              <a:t>9/17/23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914400"/>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987552" y="2743200"/>
            <a:ext cx="10696448"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27D1924C-0E5F-41F9-9EF2-A30D8DD943B5}" type="datetime1">
              <a:rPr lang="en-US" smtClean="0"/>
              <a:t>9/17/23</a:t>
            </a:fld>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295400"/>
            <a:ext cx="53848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295400"/>
            <a:ext cx="53848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D3F3B2-6969-4711-938A-F55A29B51480}" type="datetime1">
              <a:rPr lang="en-US" smtClean="0"/>
              <a:t>9/17/23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295401"/>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023338"/>
            <a:ext cx="5386917"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295401"/>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023338"/>
            <a:ext cx="5389033"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538DACF-DAC8-4C22-99F4-5AC8B8C6B7F9}" type="datetime1">
              <a:rPr lang="en-US" smtClean="0"/>
              <a:t>9/17/23</a:t>
            </a:fld>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0F84880-51F2-491D-B30A-1FC47B871D77}" type="datetime1">
              <a:rPr lang="en-US" smtClean="0"/>
              <a:t>9/17/23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C6C30-2214-40E2-AEE5-9AE66D1057D0}" type="datetime1">
              <a:rPr lang="en-US" smtClean="0"/>
              <a:t>9/17/23</a:t>
            </a:fld>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6C5491-B905-4984-8643-1B7C9312C1C7}" type="datetime1">
              <a:rPr lang="en-US" smtClean="0"/>
              <a:t>9/17/23</a:t>
            </a:fld>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0D1BAC21-6A2B-4248-BF0F-2BED273A4141}" type="datetime1">
              <a:rPr lang="en-US" smtClean="0"/>
              <a:t>9/17/23</a:t>
            </a:fld>
            <a:endParaRPr lang="en-US"/>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11119104" y="1170432"/>
            <a:ext cx="978485"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2"/>
            <a:ext cx="12191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609600" y="1295400"/>
            <a:ext cx="109728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609600" y="6583680"/>
            <a:ext cx="28448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998EF77-6613-48F2-974F-C60E70302254}" type="datetime1">
              <a:rPr lang="en-US" smtClean="0"/>
              <a:t>9/17/23</a:t>
            </a:fld>
            <a:endParaRPr lang="en-US"/>
          </a:p>
        </p:txBody>
      </p:sp>
      <p:sp>
        <p:nvSpPr>
          <p:cNvPr id="5" name="Footer Placeholder 4"/>
          <p:cNvSpPr>
            <a:spLocks noGrp="1"/>
          </p:cNvSpPr>
          <p:nvPr>
            <p:ph type="ftr" sz="quarter" idx="3"/>
          </p:nvPr>
        </p:nvSpPr>
        <p:spPr>
          <a:xfrm>
            <a:off x="3520796" y="6583680"/>
            <a:ext cx="7343625"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10939195" y="6583680"/>
            <a:ext cx="978485"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aike.baidu.com/item/%E5%BF%AB%E9%80%9F%E6%8E%92%E5%BA%8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em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NUL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NUL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84938"/>
            <a:ext cx="12339344" cy="6942938"/>
          </a:xfrm>
          <a:prstGeom prst="rect">
            <a:avLst/>
          </a:prstGeom>
        </p:spPr>
      </p:pic>
      <p:sp>
        <p:nvSpPr>
          <p:cNvPr id="7" name="文本框 6"/>
          <p:cNvSpPr txBox="1"/>
          <p:nvPr/>
        </p:nvSpPr>
        <p:spPr>
          <a:xfrm>
            <a:off x="2590800" y="4953000"/>
            <a:ext cx="6858000" cy="1446550"/>
          </a:xfrm>
          <a:prstGeom prst="rect">
            <a:avLst/>
          </a:prstGeom>
          <a:noFill/>
        </p:spPr>
        <p:txBody>
          <a:bodyPr wrap="square" rtlCol="0">
            <a:spAutoFit/>
          </a:bodyPr>
          <a:lstStyle/>
          <a:p>
            <a:pPr algn="ctr"/>
            <a:r>
              <a:rPr lang="zh-CN" altLang="en-US" sz="4400" dirty="0"/>
              <a:t>第二章</a:t>
            </a:r>
            <a:endParaRPr lang="en-US" altLang="zh-CN" sz="4400" dirty="0"/>
          </a:p>
          <a:p>
            <a:pPr algn="ctr"/>
            <a:r>
              <a:rPr lang="en-US" altLang="zh-CN" sz="4400" dirty="0" err="1"/>
              <a:t>MapReduce</a:t>
            </a:r>
            <a:r>
              <a:rPr lang="zh-CN" altLang="en-US" sz="4400" dirty="0"/>
              <a:t>及新协议栈</a:t>
            </a:r>
            <a:endParaRPr lang="en-US" altLang="zh-CN" sz="4400" dirty="0"/>
          </a:p>
        </p:txBody>
      </p:sp>
    </p:spTree>
    <p:extLst>
      <p:ext uri="{BB962C8B-B14F-4D97-AF65-F5344CB8AC3E}">
        <p14:creationId xmlns:p14="http://schemas.microsoft.com/office/powerpoint/2010/main" val="41180670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66" name="Text Box 5"/>
          <p:cNvSpPr txBox="1">
            <a:spLocks noChangeArrowheads="1"/>
          </p:cNvSpPr>
          <p:nvPr/>
        </p:nvSpPr>
        <p:spPr bwMode="auto">
          <a:xfrm>
            <a:off x="304800" y="1056825"/>
            <a:ext cx="1104900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a:lnSpc>
                <a:spcPct val="120000"/>
              </a:lnSpc>
            </a:pPr>
            <a:r>
              <a:rPr lang="en-US" altLang="zh-CN" sz="2500" b="1" dirty="0">
                <a:latin typeface="+mn-ea"/>
                <a:ea typeface="+mn-ea"/>
              </a:rPr>
              <a:t>Hadoop</a:t>
            </a:r>
            <a:r>
              <a:rPr lang="zh-CN" altLang="zh-CN" sz="2500" b="1" dirty="0">
                <a:latin typeface="+mn-ea"/>
                <a:ea typeface="+mn-ea"/>
              </a:rPr>
              <a:t>的</a:t>
            </a:r>
            <a:r>
              <a:rPr lang="zh-CN" altLang="en-US" sz="2500" b="1" dirty="0">
                <a:latin typeface="+mn-ea"/>
                <a:ea typeface="+mn-ea"/>
              </a:rPr>
              <a:t>起源</a:t>
            </a:r>
            <a:endParaRPr lang="en-US" altLang="zh-CN" sz="2500" dirty="0">
              <a:latin typeface="+mn-ea"/>
              <a:ea typeface="+mn-ea"/>
            </a:endParaRPr>
          </a:p>
          <a:p>
            <a:pPr algn="just" eaLnBrk="1" hangingPunct="1">
              <a:lnSpc>
                <a:spcPct val="120000"/>
              </a:lnSpc>
              <a:buFont typeface="Wingdings" panose="05000000000000000000" pitchFamily="2" charset="2"/>
              <a:buChar char="n"/>
            </a:pPr>
            <a:r>
              <a:rPr lang="en-US" altLang="zh-CN" sz="2500" dirty="0">
                <a:latin typeface="+mn-ea"/>
                <a:ea typeface="+mn-ea"/>
              </a:rPr>
              <a:t>Doug Cutting</a:t>
            </a:r>
            <a:r>
              <a:rPr lang="zh-CN" altLang="en-US" sz="2500" dirty="0">
                <a:latin typeface="+mn-ea"/>
                <a:ea typeface="+mn-ea"/>
              </a:rPr>
              <a:t>开创的开源软件，用</a:t>
            </a:r>
            <a:r>
              <a:rPr lang="en-US" altLang="zh-CN" sz="2500" dirty="0">
                <a:latin typeface="+mn-ea"/>
                <a:ea typeface="+mn-ea"/>
              </a:rPr>
              <a:t>java</a:t>
            </a:r>
            <a:r>
              <a:rPr lang="zh-CN" altLang="en-US" sz="2500" dirty="0">
                <a:latin typeface="+mn-ea"/>
                <a:ea typeface="+mn-ea"/>
              </a:rPr>
              <a:t>书写代码，实现与</a:t>
            </a:r>
            <a:r>
              <a:rPr lang="en-US" altLang="zh-CN" sz="2500" dirty="0">
                <a:latin typeface="+mn-ea"/>
                <a:ea typeface="+mn-ea"/>
              </a:rPr>
              <a:t>Google</a:t>
            </a:r>
            <a:r>
              <a:rPr lang="zh-CN" altLang="en-US" sz="2500" dirty="0">
                <a:latin typeface="+mn-ea"/>
                <a:ea typeface="+mn-ea"/>
              </a:rPr>
              <a:t>类似的全文搜索功能，它提供了全文检索引擎的架构，包括完整的查询引擎和索引引擎 </a:t>
            </a:r>
          </a:p>
          <a:p>
            <a:pPr algn="just" eaLnBrk="1" hangingPunct="1">
              <a:lnSpc>
                <a:spcPct val="120000"/>
              </a:lnSpc>
              <a:buFont typeface="Wingdings" panose="05000000000000000000" pitchFamily="2" charset="2"/>
              <a:buChar char="n"/>
            </a:pPr>
            <a:r>
              <a:rPr lang="zh-CN" altLang="en-US" sz="2500" dirty="0">
                <a:latin typeface="+mn-ea"/>
                <a:ea typeface="+mn-ea"/>
              </a:rPr>
              <a:t>早期发布在个人网站和</a:t>
            </a:r>
            <a:r>
              <a:rPr lang="en-US" altLang="zh-CN" sz="2500" dirty="0" err="1">
                <a:latin typeface="+mn-ea"/>
                <a:ea typeface="+mn-ea"/>
              </a:rPr>
              <a:t>SourceForge</a:t>
            </a:r>
            <a:r>
              <a:rPr lang="zh-CN" altLang="en-US" sz="2500" dirty="0">
                <a:latin typeface="+mn-ea"/>
                <a:ea typeface="+mn-ea"/>
              </a:rPr>
              <a:t>，</a:t>
            </a:r>
            <a:r>
              <a:rPr lang="en-US" altLang="zh-CN" sz="2500" dirty="0">
                <a:latin typeface="+mn-ea"/>
                <a:ea typeface="+mn-ea"/>
              </a:rPr>
              <a:t>2001</a:t>
            </a:r>
            <a:r>
              <a:rPr lang="zh-CN" altLang="en-US" sz="2500" dirty="0">
                <a:latin typeface="+mn-ea"/>
                <a:ea typeface="+mn-ea"/>
              </a:rPr>
              <a:t>年年底成为</a:t>
            </a:r>
            <a:r>
              <a:rPr lang="en-US" altLang="zh-CN" sz="2500" dirty="0">
                <a:latin typeface="+mn-ea"/>
                <a:ea typeface="+mn-ea"/>
              </a:rPr>
              <a:t>apache</a:t>
            </a:r>
            <a:r>
              <a:rPr lang="zh-CN" altLang="en-US" sz="2500" dirty="0">
                <a:latin typeface="+mn-ea"/>
                <a:ea typeface="+mn-ea"/>
              </a:rPr>
              <a:t>软件基金会</a:t>
            </a:r>
            <a:r>
              <a:rPr lang="en-US" altLang="zh-CN" sz="2500" dirty="0" err="1">
                <a:latin typeface="+mn-ea"/>
                <a:ea typeface="+mn-ea"/>
              </a:rPr>
              <a:t>jakarta</a:t>
            </a:r>
            <a:r>
              <a:rPr lang="zh-CN" altLang="en-US" sz="2500" dirty="0">
                <a:latin typeface="+mn-ea"/>
                <a:ea typeface="+mn-ea"/>
              </a:rPr>
              <a:t>的一个子项目 </a:t>
            </a:r>
          </a:p>
          <a:p>
            <a:pPr algn="just" eaLnBrk="1" hangingPunct="1">
              <a:lnSpc>
                <a:spcPct val="120000"/>
              </a:lnSpc>
              <a:buFont typeface="Wingdings" panose="05000000000000000000" pitchFamily="2" charset="2"/>
              <a:buChar char="n"/>
            </a:pPr>
            <a:r>
              <a:rPr lang="en-US" altLang="zh-CN" sz="2500" dirty="0">
                <a:latin typeface="+mn-ea"/>
                <a:ea typeface="+mn-ea"/>
              </a:rPr>
              <a:t>Lucene</a:t>
            </a:r>
            <a:r>
              <a:rPr lang="zh-CN" altLang="en-US" sz="2500" dirty="0">
                <a:latin typeface="+mn-ea"/>
                <a:ea typeface="+mn-ea"/>
              </a:rPr>
              <a:t>的目的是为软件开发人员提供一个简单易用的工具包，以方便的在目标系统中实现全文检索的功能，或者是以此为基础建立起完整的全文检索引擎 </a:t>
            </a:r>
          </a:p>
          <a:p>
            <a:pPr algn="just" eaLnBrk="1" hangingPunct="1">
              <a:lnSpc>
                <a:spcPct val="120000"/>
              </a:lnSpc>
              <a:buFont typeface="Wingdings" panose="05000000000000000000" pitchFamily="2" charset="2"/>
              <a:buChar char="n"/>
            </a:pPr>
            <a:r>
              <a:rPr lang="zh-CN" altLang="en-US" sz="2500" dirty="0">
                <a:latin typeface="+mn-ea"/>
                <a:ea typeface="+mn-ea"/>
              </a:rPr>
              <a:t>对于大数量的场景，</a:t>
            </a:r>
            <a:r>
              <a:rPr lang="en-US" altLang="zh-CN" sz="2500" dirty="0">
                <a:latin typeface="+mn-ea"/>
                <a:ea typeface="+mn-ea"/>
              </a:rPr>
              <a:t>Lucene</a:t>
            </a:r>
            <a:r>
              <a:rPr lang="zh-CN" altLang="en-US" sz="2500" dirty="0">
                <a:latin typeface="+mn-ea"/>
                <a:ea typeface="+mn-ea"/>
              </a:rPr>
              <a:t>面对与</a:t>
            </a:r>
            <a:r>
              <a:rPr lang="en-US" altLang="zh-CN" sz="2500" dirty="0">
                <a:latin typeface="+mn-ea"/>
                <a:ea typeface="+mn-ea"/>
              </a:rPr>
              <a:t>Google</a:t>
            </a:r>
            <a:r>
              <a:rPr lang="zh-CN" altLang="en-US" sz="2500" dirty="0">
                <a:latin typeface="+mn-ea"/>
                <a:ea typeface="+mn-ea"/>
              </a:rPr>
              <a:t>同样的困难。迫使</a:t>
            </a:r>
            <a:r>
              <a:rPr lang="en-US" altLang="zh-CN" sz="2500" dirty="0">
                <a:latin typeface="+mn-ea"/>
                <a:ea typeface="+mn-ea"/>
              </a:rPr>
              <a:t>Doug Cutting</a:t>
            </a:r>
            <a:r>
              <a:rPr lang="zh-CN" altLang="en-US" sz="2500" dirty="0">
                <a:latin typeface="+mn-ea"/>
                <a:ea typeface="+mn-ea"/>
              </a:rPr>
              <a:t>学习和模仿</a:t>
            </a:r>
            <a:r>
              <a:rPr lang="en-US" altLang="zh-CN" sz="2500" dirty="0">
                <a:latin typeface="+mn-ea"/>
                <a:ea typeface="+mn-ea"/>
              </a:rPr>
              <a:t>Google</a:t>
            </a:r>
            <a:r>
              <a:rPr lang="zh-CN" altLang="en-US" sz="2500" dirty="0">
                <a:latin typeface="+mn-ea"/>
                <a:ea typeface="+mn-ea"/>
              </a:rPr>
              <a:t>解决这些问题的办法 </a:t>
            </a:r>
          </a:p>
          <a:p>
            <a:pPr eaLnBrk="1" hangingPunct="1">
              <a:lnSpc>
                <a:spcPct val="150000"/>
              </a:lnSpc>
              <a:spcBef>
                <a:spcPct val="50000"/>
              </a:spcBef>
              <a:buFont typeface="Wingdings" panose="05000000000000000000" pitchFamily="2" charset="2"/>
              <a:buChar char="n"/>
            </a:pPr>
            <a:r>
              <a:rPr lang="zh-CN" altLang="en-US" sz="2500" dirty="0">
                <a:latin typeface="+mn-ea"/>
                <a:ea typeface="+mn-ea"/>
              </a:rPr>
              <a:t>一个微缩版：</a:t>
            </a:r>
            <a:r>
              <a:rPr lang="en-US" altLang="zh-CN" sz="2500" dirty="0" err="1">
                <a:latin typeface="+mn-ea"/>
                <a:ea typeface="+mn-ea"/>
              </a:rPr>
              <a:t>Nutch</a:t>
            </a:r>
            <a:r>
              <a:rPr lang="en-US" altLang="zh-CN" sz="2500" dirty="0">
                <a:latin typeface="+mn-ea"/>
                <a:ea typeface="+mn-ea"/>
              </a:rPr>
              <a:t> </a:t>
            </a:r>
            <a:endParaRPr lang="zh-CN" altLang="en-US" sz="2500" dirty="0">
              <a:latin typeface="+mn-ea"/>
              <a:ea typeface="+mn-ea"/>
            </a:endParaRPr>
          </a:p>
        </p:txBody>
      </p:sp>
      <p:sp>
        <p:nvSpPr>
          <p:cNvPr id="3" name="文本框 2">
            <a:extLst>
              <a:ext uri="{FF2B5EF4-FFF2-40B4-BE49-F238E27FC236}">
                <a16:creationId xmlns:a16="http://schemas.microsoft.com/office/drawing/2014/main" id="{B1F1340C-FEE4-434C-4AB3-8C20DD4B2929}"/>
              </a:ext>
            </a:extLst>
          </p:cNvPr>
          <p:cNvSpPr txBox="1"/>
          <p:nvPr/>
        </p:nvSpPr>
        <p:spPr>
          <a:xfrm>
            <a:off x="4724400" y="5943600"/>
            <a:ext cx="7772400" cy="369332"/>
          </a:xfrm>
          <a:prstGeom prst="rect">
            <a:avLst/>
          </a:prstGeom>
          <a:noFill/>
        </p:spPr>
        <p:txBody>
          <a:bodyPr wrap="square" rtlCol="0">
            <a:spAutoFit/>
          </a:bodyPr>
          <a:lstStyle/>
          <a:p>
            <a:r>
              <a:rPr kumimoji="1" lang="zh-CN" altLang="en-US" b="1" dirty="0">
                <a:solidFill>
                  <a:srgbClr val="FF0000"/>
                </a:solidFill>
                <a:latin typeface="Arial" pitchFamily="34" charset="0"/>
                <a:cs typeface="Arial" pitchFamily="34" charset="0"/>
              </a:rPr>
              <a:t>参考资料：</a:t>
            </a:r>
            <a:r>
              <a:rPr kumimoji="1" lang="en" altLang="zh-CN" dirty="0">
                <a:latin typeface="Arial" pitchFamily="34" charset="0"/>
                <a:cs typeface="Arial" pitchFamily="34" charset="0"/>
              </a:rPr>
              <a:t>https://</a:t>
            </a:r>
            <a:r>
              <a:rPr kumimoji="1" lang="en" altLang="zh-CN" dirty="0" err="1">
                <a:latin typeface="Arial" pitchFamily="34" charset="0"/>
                <a:cs typeface="Arial" pitchFamily="34" charset="0"/>
              </a:rPr>
              <a:t>blog.csdn.net</a:t>
            </a:r>
            <a:r>
              <a:rPr kumimoji="1" lang="en" altLang="zh-CN" dirty="0">
                <a:latin typeface="Arial" pitchFamily="34" charset="0"/>
                <a:cs typeface="Arial" pitchFamily="34" charset="0"/>
              </a:rPr>
              <a:t>/</a:t>
            </a:r>
            <a:r>
              <a:rPr kumimoji="1" lang="en" altLang="zh-CN" dirty="0" err="1">
                <a:latin typeface="Arial" pitchFamily="34" charset="0"/>
                <a:cs typeface="Arial" pitchFamily="34" charset="0"/>
              </a:rPr>
              <a:t>leftfist</a:t>
            </a:r>
            <a:r>
              <a:rPr kumimoji="1" lang="en" altLang="zh-CN" dirty="0">
                <a:latin typeface="Arial" pitchFamily="34" charset="0"/>
                <a:cs typeface="Arial" pitchFamily="34" charset="0"/>
              </a:rPr>
              <a:t>/article/details/104168141/</a:t>
            </a:r>
            <a:endParaRPr kumimoji="1" lang="zh-CN" altLang="en-US" dirty="0">
              <a:latin typeface="Arial" pitchFamily="34" charset="0"/>
              <a:cs typeface="Arial" pitchFamily="34" charset="0"/>
            </a:endParaRPr>
          </a:p>
        </p:txBody>
      </p:sp>
    </p:spTree>
    <p:extLst>
      <p:ext uri="{BB962C8B-B14F-4D97-AF65-F5344CB8AC3E}">
        <p14:creationId xmlns:p14="http://schemas.microsoft.com/office/powerpoint/2010/main" val="89585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MapReduce </a:t>
            </a:r>
            <a:endParaRPr lang="en-US" dirty="0"/>
          </a:p>
        </p:txBody>
      </p:sp>
      <p:sp>
        <p:nvSpPr>
          <p:cNvPr id="13" name="内容占位符 2"/>
          <p:cNvSpPr>
            <a:spLocks noGrp="1"/>
          </p:cNvSpPr>
          <p:nvPr>
            <p:ph idx="1"/>
          </p:nvPr>
        </p:nvSpPr>
        <p:spPr>
          <a:xfrm>
            <a:off x="1600200" y="1295404"/>
            <a:ext cx="8610600" cy="5257801"/>
          </a:xfrm>
        </p:spPr>
        <p:txBody>
          <a:bodyPr>
            <a:normAutofit fontScale="47500" lnSpcReduction="20000"/>
          </a:bodyPr>
          <a:lstStyle/>
          <a:p>
            <a:pPr marL="118866" indent="0">
              <a:lnSpc>
                <a:spcPct val="120000"/>
              </a:lnSpc>
              <a:buNone/>
            </a:pPr>
            <a:r>
              <a:rPr lang="en-US" altLang="zh-CN" sz="5500" dirty="0"/>
              <a:t>MapReduce</a:t>
            </a:r>
            <a:r>
              <a:rPr lang="zh-CN" altLang="en-US" sz="5500" dirty="0"/>
              <a:t>总结</a:t>
            </a:r>
            <a:endParaRPr lang="en-US" altLang="zh-CN" sz="5500" dirty="0"/>
          </a:p>
          <a:p>
            <a:pPr>
              <a:lnSpc>
                <a:spcPct val="120000"/>
              </a:lnSpc>
              <a:buFontTx/>
              <a:buChar char="•"/>
            </a:pPr>
            <a:r>
              <a:rPr lang="en-US" altLang="zh-CN" sz="4500" dirty="0">
                <a:latin typeface="文道楷体" panose="02010600040101010101" pitchFamily="2" charset="-122"/>
                <a:ea typeface="文道楷体" panose="02010600040101010101" pitchFamily="2" charset="-122"/>
              </a:rPr>
              <a:t>MapReduce</a:t>
            </a:r>
            <a:r>
              <a:rPr lang="zh-CN" altLang="en-US" sz="4500" dirty="0">
                <a:latin typeface="文道楷体" panose="02010600040101010101" pitchFamily="2" charset="-122"/>
                <a:ea typeface="文道楷体" panose="02010600040101010101" pitchFamily="2" charset="-122"/>
              </a:rPr>
              <a:t>将复杂的、运行于大规模集群上的并行计算过程高度地抽象到了两个函数：</a:t>
            </a:r>
            <a:r>
              <a:rPr lang="en-US" altLang="zh-CN" sz="4500" dirty="0">
                <a:latin typeface="文道楷体" panose="02010600040101010101" pitchFamily="2" charset="-122"/>
                <a:ea typeface="文道楷体" panose="02010600040101010101" pitchFamily="2" charset="-122"/>
              </a:rPr>
              <a:t>Map</a:t>
            </a:r>
            <a:r>
              <a:rPr lang="zh-CN" altLang="en-US" sz="4500" dirty="0">
                <a:latin typeface="文道楷体" panose="02010600040101010101" pitchFamily="2" charset="-122"/>
                <a:ea typeface="文道楷体" panose="02010600040101010101" pitchFamily="2" charset="-122"/>
              </a:rPr>
              <a:t>和</a:t>
            </a:r>
            <a:r>
              <a:rPr lang="en-US" altLang="zh-CN" sz="4500" dirty="0">
                <a:latin typeface="文道楷体" panose="02010600040101010101" pitchFamily="2" charset="-122"/>
                <a:ea typeface="文道楷体" panose="02010600040101010101" pitchFamily="2" charset="-122"/>
              </a:rPr>
              <a:t>Reduce</a:t>
            </a:r>
          </a:p>
          <a:p>
            <a:pPr>
              <a:lnSpc>
                <a:spcPct val="120000"/>
              </a:lnSpc>
              <a:buFontTx/>
              <a:buChar char="•"/>
            </a:pPr>
            <a:r>
              <a:rPr lang="zh-CN" altLang="en-US" sz="4500" dirty="0">
                <a:latin typeface="文道楷体" panose="02010600040101010101" pitchFamily="2" charset="-122"/>
                <a:ea typeface="文道楷体" panose="02010600040101010101" pitchFamily="2" charset="-122"/>
              </a:rPr>
              <a:t>编程容易，不需要掌握分布式并行编程细节，也可以很容易把自己的程序运行在分布式系统上，完成海量数据的计算</a:t>
            </a:r>
            <a:endParaRPr lang="en-US" altLang="zh-CN" sz="4500" dirty="0">
              <a:latin typeface="文道楷体" panose="02010600040101010101" pitchFamily="2" charset="-122"/>
              <a:ea typeface="文道楷体" panose="02010600040101010101" pitchFamily="2" charset="-122"/>
            </a:endParaRPr>
          </a:p>
          <a:p>
            <a:pPr>
              <a:lnSpc>
                <a:spcPct val="120000"/>
              </a:lnSpc>
              <a:buFontTx/>
              <a:buChar char="•"/>
            </a:pPr>
            <a:r>
              <a:rPr lang="en-US" altLang="zh-CN" sz="4500" dirty="0">
                <a:latin typeface="文道楷体" panose="02010600040101010101" pitchFamily="2" charset="-122"/>
                <a:ea typeface="文道楷体" panose="02010600040101010101" pitchFamily="2" charset="-122"/>
              </a:rPr>
              <a:t>MapReduce</a:t>
            </a:r>
            <a:r>
              <a:rPr lang="zh-CN" altLang="en-US" sz="4500" dirty="0">
                <a:latin typeface="文道楷体" panose="02010600040101010101" pitchFamily="2" charset="-122"/>
                <a:ea typeface="文道楷体" panose="02010600040101010101" pitchFamily="2" charset="-122"/>
              </a:rPr>
              <a:t>采用“</a:t>
            </a:r>
            <a:r>
              <a:rPr lang="zh-CN" altLang="en-US" sz="4500" b="1" dirty="0">
                <a:solidFill>
                  <a:srgbClr val="FF0000"/>
                </a:solidFill>
                <a:latin typeface="文道楷体" panose="02010600040101010101" pitchFamily="2" charset="-122"/>
                <a:ea typeface="文道楷体" panose="02010600040101010101" pitchFamily="2" charset="-122"/>
              </a:rPr>
              <a:t>分而治之</a:t>
            </a:r>
            <a:r>
              <a:rPr lang="zh-CN" altLang="en-US" sz="4500" dirty="0">
                <a:latin typeface="文道楷体" panose="02010600040101010101" pitchFamily="2" charset="-122"/>
                <a:ea typeface="文道楷体" panose="02010600040101010101" pitchFamily="2" charset="-122"/>
              </a:rPr>
              <a:t>”策略，一个存储在分布式文件系统中的大规模数据集，会被切分成许多独立的分片（</a:t>
            </a:r>
            <a:r>
              <a:rPr lang="en-US" altLang="zh-CN" sz="4500" dirty="0">
                <a:latin typeface="文道楷体" panose="02010600040101010101" pitchFamily="2" charset="-122"/>
                <a:ea typeface="文道楷体" panose="02010600040101010101" pitchFamily="2" charset="-122"/>
              </a:rPr>
              <a:t>split</a:t>
            </a:r>
            <a:r>
              <a:rPr lang="zh-CN" altLang="en-US" sz="4500" dirty="0">
                <a:latin typeface="文道楷体" panose="02010600040101010101" pitchFamily="2" charset="-122"/>
                <a:ea typeface="文道楷体" panose="02010600040101010101" pitchFamily="2" charset="-122"/>
              </a:rPr>
              <a:t>），这些分片可以被多个</a:t>
            </a:r>
            <a:r>
              <a:rPr lang="en-US" altLang="zh-CN" sz="4500" dirty="0">
                <a:latin typeface="文道楷体" panose="02010600040101010101" pitchFamily="2" charset="-122"/>
                <a:ea typeface="文道楷体" panose="02010600040101010101" pitchFamily="2" charset="-122"/>
              </a:rPr>
              <a:t>Map</a:t>
            </a:r>
            <a:r>
              <a:rPr lang="zh-CN" altLang="en-US" sz="4500" dirty="0">
                <a:latin typeface="文道楷体" panose="02010600040101010101" pitchFamily="2" charset="-122"/>
                <a:ea typeface="文道楷体" panose="02010600040101010101" pitchFamily="2" charset="-122"/>
              </a:rPr>
              <a:t>任务并行处理</a:t>
            </a:r>
          </a:p>
          <a:p>
            <a:pPr>
              <a:lnSpc>
                <a:spcPct val="120000"/>
              </a:lnSpc>
              <a:buFontTx/>
              <a:buChar char="•"/>
            </a:pPr>
            <a:r>
              <a:rPr lang="en-US" altLang="zh-CN" sz="4500" dirty="0">
                <a:latin typeface="文道楷体" panose="02010600040101010101" pitchFamily="2" charset="-122"/>
                <a:ea typeface="文道楷体" panose="02010600040101010101" pitchFamily="2" charset="-122"/>
              </a:rPr>
              <a:t>MapReduce</a:t>
            </a:r>
            <a:r>
              <a:rPr lang="zh-CN" altLang="en-US" sz="4500" dirty="0">
                <a:latin typeface="文道楷体" panose="02010600040101010101" pitchFamily="2" charset="-122"/>
                <a:ea typeface="文道楷体" panose="02010600040101010101" pitchFamily="2" charset="-122"/>
              </a:rPr>
              <a:t>设计的一个理念就是“</a:t>
            </a:r>
            <a:r>
              <a:rPr lang="zh-CN" altLang="en-US" sz="4500" b="1" dirty="0">
                <a:solidFill>
                  <a:srgbClr val="FF0000"/>
                </a:solidFill>
                <a:latin typeface="文道楷体" panose="02010600040101010101" pitchFamily="2" charset="-122"/>
                <a:ea typeface="文道楷体" panose="02010600040101010101" pitchFamily="2" charset="-122"/>
              </a:rPr>
              <a:t>计算向数据靠拢</a:t>
            </a:r>
            <a:r>
              <a:rPr lang="zh-CN" altLang="en-US" sz="4500" dirty="0">
                <a:latin typeface="文道楷体" panose="02010600040101010101" pitchFamily="2" charset="-122"/>
                <a:ea typeface="文道楷体" panose="02010600040101010101" pitchFamily="2" charset="-122"/>
              </a:rPr>
              <a:t>”，而不是“数据向计算靠拢”，因为，移动数据需要大量的网络传输开销</a:t>
            </a:r>
          </a:p>
          <a:p>
            <a:pPr>
              <a:lnSpc>
                <a:spcPct val="120000"/>
              </a:lnSpc>
              <a:buFontTx/>
              <a:buChar char="•"/>
            </a:pPr>
            <a:r>
              <a:rPr lang="en-US" altLang="zh-CN" sz="4500" dirty="0">
                <a:latin typeface="文道楷体" panose="02010600040101010101" pitchFamily="2" charset="-122"/>
                <a:ea typeface="文道楷体" panose="02010600040101010101" pitchFamily="2" charset="-122"/>
              </a:rPr>
              <a:t>MapReduce</a:t>
            </a:r>
            <a:r>
              <a:rPr lang="zh-CN" altLang="en-US" sz="4500" dirty="0">
                <a:latin typeface="文道楷体" panose="02010600040101010101" pitchFamily="2" charset="-122"/>
                <a:ea typeface="文道楷体" panose="02010600040101010101" pitchFamily="2" charset="-122"/>
              </a:rPr>
              <a:t>框架采用了</a:t>
            </a:r>
            <a:r>
              <a:rPr lang="en-US" altLang="zh-CN" sz="4500" dirty="0">
                <a:latin typeface="文道楷体" panose="02010600040101010101" pitchFamily="2" charset="-122"/>
                <a:ea typeface="文道楷体" panose="02010600040101010101" pitchFamily="2" charset="-122"/>
              </a:rPr>
              <a:t>Master/Worker</a:t>
            </a:r>
            <a:r>
              <a:rPr lang="zh-CN" altLang="en-US" sz="4500" dirty="0">
                <a:latin typeface="文道楷体" panose="02010600040101010101" pitchFamily="2" charset="-122"/>
                <a:ea typeface="文道楷体" panose="02010600040101010101" pitchFamily="2" charset="-122"/>
              </a:rPr>
              <a:t>架构，包括一个</a:t>
            </a:r>
            <a:r>
              <a:rPr lang="en-US" altLang="zh-CN" sz="4500" dirty="0">
                <a:latin typeface="文道楷体" panose="02010600040101010101" pitchFamily="2" charset="-122"/>
                <a:ea typeface="文道楷体" panose="02010600040101010101" pitchFamily="2" charset="-122"/>
              </a:rPr>
              <a:t>Master</a:t>
            </a:r>
            <a:r>
              <a:rPr lang="zh-CN" altLang="en-US" sz="4500" dirty="0">
                <a:latin typeface="文道楷体" panose="02010600040101010101" pitchFamily="2" charset="-122"/>
                <a:ea typeface="文道楷体" panose="02010600040101010101" pitchFamily="2" charset="-122"/>
              </a:rPr>
              <a:t>和若干个</a:t>
            </a:r>
            <a:r>
              <a:rPr lang="en-US" altLang="zh-CN" sz="4500" dirty="0">
                <a:latin typeface="文道楷体" panose="02010600040101010101" pitchFamily="2" charset="-122"/>
                <a:ea typeface="文道楷体" panose="02010600040101010101" pitchFamily="2" charset="-122"/>
              </a:rPr>
              <a:t>Worker</a:t>
            </a:r>
            <a:r>
              <a:rPr lang="zh-CN" altLang="en-US" sz="4500" dirty="0">
                <a:latin typeface="文道楷体" panose="02010600040101010101" pitchFamily="2" charset="-122"/>
                <a:ea typeface="文道楷体" panose="02010600040101010101" pitchFamily="2" charset="-122"/>
              </a:rPr>
              <a:t>。</a:t>
            </a:r>
            <a:endParaRPr lang="en-US" altLang="zh-CN" sz="4500" dirty="0">
              <a:latin typeface="文道楷体" panose="02010600040101010101" pitchFamily="2" charset="-122"/>
              <a:ea typeface="文道楷体" panose="02010600040101010101" pitchFamily="2" charset="-122"/>
            </a:endParaRPr>
          </a:p>
          <a:p>
            <a:pPr>
              <a:lnSpc>
                <a:spcPct val="120000"/>
              </a:lnSpc>
              <a:buFontTx/>
              <a:buChar char="•"/>
            </a:pPr>
            <a:r>
              <a:rPr lang="en-US" altLang="zh-CN" sz="4500" dirty="0">
                <a:latin typeface="文道楷体" panose="02010600040101010101" pitchFamily="2" charset="-122"/>
                <a:ea typeface="文道楷体" panose="02010600040101010101" pitchFamily="2" charset="-122"/>
              </a:rPr>
              <a:t>Hadoop</a:t>
            </a:r>
            <a:r>
              <a:rPr lang="zh-CN" altLang="en-US" sz="4500" dirty="0">
                <a:latin typeface="文道楷体" panose="02010600040101010101" pitchFamily="2" charset="-122"/>
                <a:ea typeface="文道楷体" panose="02010600040101010101" pitchFamily="2" charset="-122"/>
              </a:rPr>
              <a:t>框架是用</a:t>
            </a:r>
            <a:r>
              <a:rPr lang="en-US" altLang="zh-CN" sz="4500" dirty="0">
                <a:latin typeface="文道楷体" panose="02010600040101010101" pitchFamily="2" charset="-122"/>
                <a:ea typeface="文道楷体" panose="02010600040101010101" pitchFamily="2" charset="-122"/>
              </a:rPr>
              <a:t>Java</a:t>
            </a:r>
            <a:r>
              <a:rPr lang="zh-CN" altLang="en-US" sz="4500" dirty="0">
                <a:latin typeface="文道楷体" panose="02010600040101010101" pitchFamily="2" charset="-122"/>
                <a:ea typeface="文道楷体" panose="02010600040101010101" pitchFamily="2" charset="-122"/>
              </a:rPr>
              <a:t>实现的，但是，</a:t>
            </a:r>
            <a:r>
              <a:rPr lang="en-US" altLang="zh-CN" sz="4500" dirty="0">
                <a:latin typeface="文道楷体" panose="02010600040101010101" pitchFamily="2" charset="-122"/>
                <a:ea typeface="文道楷体" panose="02010600040101010101" pitchFamily="2" charset="-122"/>
              </a:rPr>
              <a:t>MapReduce</a:t>
            </a:r>
            <a:r>
              <a:rPr lang="zh-CN" altLang="en-US" sz="4500" dirty="0">
                <a:latin typeface="文道楷体" panose="02010600040101010101" pitchFamily="2" charset="-122"/>
                <a:ea typeface="文道楷体" panose="02010600040101010101" pitchFamily="2" charset="-122"/>
              </a:rPr>
              <a:t>应用程序则不一定要用</a:t>
            </a:r>
            <a:r>
              <a:rPr lang="en-US" altLang="zh-CN" sz="4500" dirty="0">
                <a:latin typeface="文道楷体" panose="02010600040101010101" pitchFamily="2" charset="-122"/>
                <a:ea typeface="文道楷体" panose="02010600040101010101" pitchFamily="2" charset="-122"/>
              </a:rPr>
              <a:t>Java</a:t>
            </a:r>
            <a:r>
              <a:rPr lang="zh-CN" altLang="en-US" sz="4500" dirty="0">
                <a:latin typeface="文道楷体" panose="02010600040101010101" pitchFamily="2" charset="-122"/>
                <a:ea typeface="文道楷体" panose="02010600040101010101" pitchFamily="2" charset="-122"/>
              </a:rPr>
              <a:t>来写</a:t>
            </a:r>
            <a:r>
              <a:rPr lang="en-US" altLang="zh-CN" sz="4500" dirty="0">
                <a:solidFill>
                  <a:srgbClr val="FF0000"/>
                </a:solidFill>
                <a:latin typeface="文道楷体" panose="02010600040101010101" pitchFamily="2" charset="-122"/>
                <a:ea typeface="文道楷体" panose="02010600040101010101" pitchFamily="2" charset="-122"/>
              </a:rPr>
              <a:t>      </a:t>
            </a:r>
            <a:endParaRPr lang="en-US" sz="4500" dirty="0">
              <a:solidFill>
                <a:srgbClr val="FF0000"/>
              </a:solidFill>
              <a:latin typeface="文道楷体" panose="02010600040101010101" pitchFamily="2" charset="-122"/>
              <a:ea typeface="文道楷体" panose="02010600040101010101" pitchFamily="2" charset="-122"/>
            </a:endParaRPr>
          </a:p>
        </p:txBody>
      </p:sp>
    </p:spTree>
    <p:extLst>
      <p:ext uri="{BB962C8B-B14F-4D97-AF65-F5344CB8AC3E}">
        <p14:creationId xmlns:p14="http://schemas.microsoft.com/office/powerpoint/2010/main" val="857050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5" name="内容占位符 4"/>
          <p:cNvSpPr>
            <a:spLocks noGrp="1"/>
          </p:cNvSpPr>
          <p:nvPr>
            <p:ph idx="1"/>
          </p:nvPr>
        </p:nvSpPr>
        <p:spPr/>
        <p:txBody>
          <a:bodyPr>
            <a:normAutofit/>
          </a:bodyPr>
          <a:lstStyle/>
          <a:p>
            <a:r>
              <a:rPr lang="zh-CN" altLang="en-US" sz="2800" dirty="0"/>
              <a:t>选择题：下列哪些计算不适合并行计算？</a:t>
            </a:r>
            <a:endParaRPr lang="en-US" altLang="zh-CN" sz="2800" dirty="0"/>
          </a:p>
          <a:p>
            <a:pPr marL="118866" indent="0">
              <a:buNone/>
            </a:pPr>
            <a:r>
              <a:rPr lang="en-US" altLang="zh-CN" sz="2800" dirty="0"/>
              <a:t>A </a:t>
            </a:r>
            <a:r>
              <a:rPr lang="zh-CN" altLang="en-US" sz="2800" dirty="0"/>
              <a:t>计算从</a:t>
            </a:r>
            <a:r>
              <a:rPr lang="en-US" altLang="zh-CN" sz="2800" dirty="0"/>
              <a:t>1-N</a:t>
            </a:r>
            <a:r>
              <a:rPr lang="zh-CN" altLang="en-US" sz="2800" dirty="0"/>
              <a:t>的素数</a:t>
            </a:r>
            <a:endParaRPr lang="en-US" altLang="zh-CN" sz="2800" dirty="0"/>
          </a:p>
          <a:p>
            <a:pPr marL="118866" indent="0">
              <a:buNone/>
            </a:pPr>
            <a:r>
              <a:rPr lang="en-US" altLang="zh-CN" sz="2800" dirty="0"/>
              <a:t>B </a:t>
            </a:r>
            <a:r>
              <a:rPr lang="zh-CN" altLang="en-US" sz="2800" dirty="0"/>
              <a:t>计算西游记小说里，“唐僧”出现次数</a:t>
            </a:r>
            <a:endParaRPr lang="en-US" altLang="zh-CN" sz="2800" dirty="0"/>
          </a:p>
          <a:p>
            <a:pPr marL="118866" indent="0">
              <a:buNone/>
            </a:pPr>
            <a:r>
              <a:rPr lang="en-US" altLang="zh-CN" sz="2800" dirty="0"/>
              <a:t>C </a:t>
            </a:r>
            <a:r>
              <a:rPr lang="zh-CN" altLang="en-US" sz="2800" dirty="0"/>
              <a:t>根据销售数据，寻找和你买东西相似的人群</a:t>
            </a:r>
            <a:endParaRPr lang="en-US" altLang="zh-CN" sz="2800" dirty="0"/>
          </a:p>
          <a:p>
            <a:pPr marL="118866" indent="0">
              <a:buNone/>
            </a:pPr>
            <a:r>
              <a:rPr lang="en-US" altLang="zh-CN" sz="2800" dirty="0"/>
              <a:t>D </a:t>
            </a:r>
            <a:r>
              <a:rPr lang="zh-CN" altLang="en-US" sz="2800" dirty="0"/>
              <a:t>网站计算当前时刻某产品的抢购数量</a:t>
            </a:r>
            <a:endParaRPr lang="en-US" altLang="zh-CN" sz="2800" dirty="0"/>
          </a:p>
          <a:p>
            <a:pPr marL="118866" indent="0">
              <a:buNone/>
            </a:pPr>
            <a:endParaRPr lang="en-US" altLang="zh-CN" sz="2800" dirty="0"/>
          </a:p>
          <a:p>
            <a:r>
              <a:rPr lang="zh-CN" altLang="en-US" sz="2800" dirty="0"/>
              <a:t>填空题：</a:t>
            </a:r>
            <a:r>
              <a:rPr lang="en-US" altLang="zh-CN" sz="2800" dirty="0" err="1"/>
              <a:t>MapReduce</a:t>
            </a:r>
            <a:r>
              <a:rPr lang="zh-CN" altLang="en-US" sz="2800" dirty="0"/>
              <a:t>的主要思想是</a:t>
            </a:r>
            <a:r>
              <a:rPr lang="en-US" altLang="zh-CN" sz="2800" dirty="0"/>
              <a:t>_________</a:t>
            </a:r>
            <a:endParaRPr lang="zh-CN" altLang="en-US" sz="2800" dirty="0"/>
          </a:p>
          <a:p>
            <a:endParaRPr lang="en-US" altLang="zh-CN" sz="2800" dirty="0"/>
          </a:p>
          <a:p>
            <a:pPr marL="118866" indent="0">
              <a:buNone/>
            </a:pPr>
            <a:endParaRPr lang="zh-CN" altLang="en-US" sz="2800" dirty="0"/>
          </a:p>
        </p:txBody>
      </p:sp>
    </p:spTree>
    <p:extLst>
      <p:ext uri="{BB962C8B-B14F-4D97-AF65-F5344CB8AC3E}">
        <p14:creationId xmlns:p14="http://schemas.microsoft.com/office/powerpoint/2010/main" val="42375498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5" name="内容占位符 4"/>
          <p:cNvSpPr>
            <a:spLocks noGrp="1"/>
          </p:cNvSpPr>
          <p:nvPr>
            <p:ph idx="1"/>
          </p:nvPr>
        </p:nvSpPr>
        <p:spPr/>
        <p:txBody>
          <a:bodyPr>
            <a:normAutofit/>
          </a:bodyPr>
          <a:lstStyle/>
          <a:p>
            <a:r>
              <a:rPr lang="zh-CN" altLang="en-US" sz="2800" dirty="0"/>
              <a:t>选择题：下列哪些计算不适合并行计算？</a:t>
            </a:r>
            <a:endParaRPr lang="en-US" altLang="zh-CN" sz="2800" dirty="0"/>
          </a:p>
          <a:p>
            <a:pPr marL="118866" indent="0">
              <a:buNone/>
            </a:pPr>
            <a:r>
              <a:rPr lang="en-US" altLang="zh-CN" sz="2800" dirty="0"/>
              <a:t>A </a:t>
            </a:r>
            <a:r>
              <a:rPr lang="zh-CN" altLang="en-US" sz="2800" dirty="0"/>
              <a:t>计算从</a:t>
            </a:r>
            <a:r>
              <a:rPr lang="en-US" altLang="zh-CN" sz="2800" dirty="0"/>
              <a:t>1-N</a:t>
            </a:r>
            <a:r>
              <a:rPr lang="zh-CN" altLang="en-US" sz="2800" dirty="0"/>
              <a:t>的素数</a:t>
            </a:r>
            <a:endParaRPr lang="en-US" altLang="zh-CN" sz="2800" dirty="0"/>
          </a:p>
          <a:p>
            <a:pPr marL="118866" indent="0">
              <a:buNone/>
            </a:pPr>
            <a:r>
              <a:rPr lang="en-US" altLang="zh-CN" sz="2800" dirty="0"/>
              <a:t>B </a:t>
            </a:r>
            <a:r>
              <a:rPr lang="zh-CN" altLang="en-US" sz="2800" dirty="0"/>
              <a:t>计算西游记小说里，“唐僧”出现次数</a:t>
            </a:r>
            <a:endParaRPr lang="en-US" altLang="zh-CN" sz="2800" dirty="0"/>
          </a:p>
          <a:p>
            <a:pPr marL="118866" indent="0">
              <a:buNone/>
            </a:pPr>
            <a:r>
              <a:rPr lang="en-US" altLang="zh-CN" sz="2800" dirty="0"/>
              <a:t>C </a:t>
            </a:r>
            <a:r>
              <a:rPr lang="zh-CN" altLang="en-US" sz="2800" dirty="0"/>
              <a:t>根据销售数据，寻找和你买东西相似的人群</a:t>
            </a:r>
            <a:endParaRPr lang="en-US" altLang="zh-CN" sz="2800" dirty="0"/>
          </a:p>
          <a:p>
            <a:pPr marL="118866" indent="0">
              <a:buNone/>
            </a:pPr>
            <a:r>
              <a:rPr lang="en-US" altLang="zh-CN" sz="2800" dirty="0">
                <a:solidFill>
                  <a:srgbClr val="FF0000"/>
                </a:solidFill>
              </a:rPr>
              <a:t>D </a:t>
            </a:r>
            <a:r>
              <a:rPr lang="zh-CN" altLang="en-US" sz="2800" dirty="0">
                <a:solidFill>
                  <a:srgbClr val="FF0000"/>
                </a:solidFill>
              </a:rPr>
              <a:t>网站计算当前时刻某产品的抢购数量</a:t>
            </a:r>
            <a:endParaRPr lang="en-US" altLang="zh-CN" sz="2800" dirty="0">
              <a:solidFill>
                <a:srgbClr val="FF0000"/>
              </a:solidFill>
            </a:endParaRPr>
          </a:p>
          <a:p>
            <a:endParaRPr lang="en-US" altLang="zh-CN" sz="2800" dirty="0"/>
          </a:p>
          <a:p>
            <a:r>
              <a:rPr lang="zh-CN" altLang="en-US" sz="2800" dirty="0"/>
              <a:t>填空题：</a:t>
            </a:r>
            <a:r>
              <a:rPr lang="en-US" altLang="zh-CN" sz="2800" dirty="0" err="1"/>
              <a:t>MapReduce</a:t>
            </a:r>
            <a:r>
              <a:rPr lang="zh-CN" altLang="en-US" sz="2800" dirty="0"/>
              <a:t>的主要思想是</a:t>
            </a:r>
            <a:r>
              <a:rPr lang="en-US" altLang="zh-CN" sz="2800" dirty="0"/>
              <a:t>__</a:t>
            </a:r>
            <a:r>
              <a:rPr lang="zh-CN" altLang="en-US" sz="2800" dirty="0">
                <a:solidFill>
                  <a:srgbClr val="FF0000"/>
                </a:solidFill>
              </a:rPr>
              <a:t>分而治之</a:t>
            </a:r>
            <a:r>
              <a:rPr lang="en-US" altLang="zh-CN" sz="2800" dirty="0"/>
              <a:t>__</a:t>
            </a:r>
            <a:endParaRPr lang="zh-CN" altLang="en-US" sz="2800" dirty="0"/>
          </a:p>
          <a:p>
            <a:endParaRPr lang="en-US" altLang="zh-CN" sz="2800" dirty="0"/>
          </a:p>
          <a:p>
            <a:pPr marL="118866" indent="0">
              <a:buNone/>
            </a:pPr>
            <a:endParaRPr lang="zh-CN" altLang="en-US" sz="2800" dirty="0"/>
          </a:p>
        </p:txBody>
      </p:sp>
    </p:spTree>
    <p:extLst>
      <p:ext uri="{BB962C8B-B14F-4D97-AF65-F5344CB8AC3E}">
        <p14:creationId xmlns:p14="http://schemas.microsoft.com/office/powerpoint/2010/main" val="2331226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4" name="内容占位符 3"/>
          <p:cNvSpPr txBox="1">
            <a:spLocks/>
          </p:cNvSpPr>
          <p:nvPr/>
        </p:nvSpPr>
        <p:spPr>
          <a:xfrm>
            <a:off x="1981200" y="1295401"/>
            <a:ext cx="8229600" cy="5257801"/>
          </a:xfrm>
          <a:prstGeom prst="rect">
            <a:avLst/>
          </a:prstGeom>
        </p:spPr>
        <p:txBody>
          <a:bodyPr vert="horz" lIns="54864" tIns="91440" rtlCol="0">
            <a:normAutofit/>
          </a:bodyPr>
          <a:lst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a:lstStyle>
          <a:p>
            <a:r>
              <a:rPr lang="zh-CN" altLang="en-US" dirty="0"/>
              <a:t>单选题：</a:t>
            </a:r>
            <a:endParaRPr lang="en-US" altLang="zh-CN" dirty="0"/>
          </a:p>
          <a:p>
            <a:r>
              <a:rPr lang="zh-CN" altLang="en-US" dirty="0"/>
              <a:t>下列说法正确的是：</a:t>
            </a:r>
            <a:endParaRPr lang="en-US" altLang="zh-CN" dirty="0"/>
          </a:p>
          <a:p>
            <a:pPr marL="89154" indent="0">
              <a:buNone/>
            </a:pPr>
            <a:r>
              <a:rPr lang="en-US" altLang="zh-CN" dirty="0"/>
              <a:t>A. </a:t>
            </a:r>
            <a:r>
              <a:rPr lang="en-US" altLang="zh-CN" dirty="0" err="1"/>
              <a:t>MapReduce</a:t>
            </a:r>
            <a:r>
              <a:rPr lang="zh-CN" altLang="en-US" dirty="0"/>
              <a:t>不是计算向数据靠拢的方式</a:t>
            </a:r>
            <a:endParaRPr lang="en-US" altLang="zh-CN" dirty="0"/>
          </a:p>
          <a:p>
            <a:pPr marL="89154" indent="0">
              <a:buNone/>
            </a:pPr>
            <a:r>
              <a:rPr lang="en-US" altLang="zh-CN" dirty="0"/>
              <a:t>B. </a:t>
            </a:r>
            <a:r>
              <a:rPr lang="en-US" altLang="zh-CN" dirty="0" err="1"/>
              <a:t>MapReduce</a:t>
            </a:r>
            <a:r>
              <a:rPr lang="zh-CN" altLang="en-US" dirty="0"/>
              <a:t>需要程序员掌握大量的系统知识，编程难度相对较大</a:t>
            </a:r>
            <a:endParaRPr lang="en-US" altLang="zh-CN" dirty="0"/>
          </a:p>
          <a:p>
            <a:pPr marL="89154" indent="0">
              <a:buNone/>
            </a:pPr>
            <a:r>
              <a:rPr lang="en-US" altLang="zh-CN" dirty="0"/>
              <a:t>C. </a:t>
            </a:r>
            <a:r>
              <a:rPr lang="zh-CN" altLang="en-US" dirty="0"/>
              <a:t>可以并行计算并且需要实时计算的任务可以用</a:t>
            </a:r>
            <a:r>
              <a:rPr lang="en-US" altLang="zh-CN" dirty="0" err="1"/>
              <a:t>MapReduce</a:t>
            </a:r>
            <a:r>
              <a:rPr lang="zh-CN" altLang="en-US" dirty="0"/>
              <a:t>计算</a:t>
            </a:r>
            <a:endParaRPr lang="en-US" altLang="zh-CN" dirty="0"/>
          </a:p>
          <a:p>
            <a:pPr marL="89154" indent="0">
              <a:buNone/>
            </a:pPr>
            <a:r>
              <a:rPr lang="en-US" altLang="zh-CN" dirty="0"/>
              <a:t>D. </a:t>
            </a:r>
            <a:r>
              <a:rPr lang="zh-CN" altLang="en-US" dirty="0"/>
              <a:t>矩阵</a:t>
            </a:r>
            <a:r>
              <a:rPr lang="en-US" altLang="zh-CN" dirty="0"/>
              <a:t>M</a:t>
            </a:r>
            <a:r>
              <a:rPr lang="zh-CN" altLang="en-US" dirty="0"/>
              <a:t>乘以向量</a:t>
            </a:r>
            <a:r>
              <a:rPr lang="en-US" altLang="zh-CN" dirty="0"/>
              <a:t>v</a:t>
            </a:r>
            <a:r>
              <a:rPr lang="zh-CN" altLang="en-US" dirty="0"/>
              <a:t>，如果</a:t>
            </a:r>
            <a:r>
              <a:rPr lang="en-US" altLang="zh-CN" dirty="0"/>
              <a:t>v</a:t>
            </a:r>
            <a:r>
              <a:rPr lang="zh-CN" altLang="en-US" dirty="0"/>
              <a:t>不能放入内存，</a:t>
            </a:r>
            <a:r>
              <a:rPr lang="en-US" altLang="zh-CN" dirty="0" err="1"/>
              <a:t>MapReduce</a:t>
            </a:r>
            <a:r>
              <a:rPr lang="zh-CN" altLang="en-US" dirty="0"/>
              <a:t>也可以计算</a:t>
            </a:r>
            <a:endParaRPr lang="en-US" altLang="zh-CN" dirty="0"/>
          </a:p>
        </p:txBody>
      </p:sp>
    </p:spTree>
    <p:extLst>
      <p:ext uri="{BB962C8B-B14F-4D97-AF65-F5344CB8AC3E}">
        <p14:creationId xmlns:p14="http://schemas.microsoft.com/office/powerpoint/2010/main" val="733491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4" name="内容占位符 3"/>
          <p:cNvSpPr txBox="1">
            <a:spLocks/>
          </p:cNvSpPr>
          <p:nvPr/>
        </p:nvSpPr>
        <p:spPr>
          <a:xfrm>
            <a:off x="1981200" y="1295401"/>
            <a:ext cx="8229600" cy="5257801"/>
          </a:xfrm>
          <a:prstGeom prst="rect">
            <a:avLst/>
          </a:prstGeom>
        </p:spPr>
        <p:txBody>
          <a:bodyPr vert="horz" lIns="54864" tIns="91440" rtlCol="0">
            <a:normAutofit/>
          </a:bodyPr>
          <a:lst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Calibri" pitchFamily="34" charset="0"/>
                <a:ea typeface="+mn-ea"/>
                <a:cs typeface="Calibri" pitchFamily="34" charset="0"/>
              </a:defRPr>
            </a:lvl1pPr>
            <a:lvl2pPr marL="548640" indent="-205740" algn="l" rtl="0" eaLnBrk="1" latinLnBrk="0" hangingPunct="1">
              <a:spcBef>
                <a:spcPct val="20000"/>
              </a:spcBef>
              <a:buClr>
                <a:schemeClr val="accent2"/>
              </a:buClr>
              <a:buSzPct val="100000"/>
              <a:buFont typeface="Wingdings" pitchFamily="2" charset="2"/>
              <a:buChar char="§"/>
              <a:defRPr kumimoji="0" sz="2100" kern="1200">
                <a:solidFill>
                  <a:schemeClr val="tx1"/>
                </a:solidFill>
                <a:latin typeface="Calibri" pitchFamily="34" charset="0"/>
                <a:ea typeface="+mn-ea"/>
                <a:cs typeface="Calibri" pitchFamily="34" charset="0"/>
              </a:defRPr>
            </a:lvl2pPr>
            <a:lvl3pPr marL="747522" indent="-171450" algn="l" rtl="0" eaLnBrk="1" latinLnBrk="0" hangingPunct="1">
              <a:spcBef>
                <a:spcPct val="20000"/>
              </a:spcBef>
              <a:buClr>
                <a:schemeClr val="accent3"/>
              </a:buClr>
              <a:buSzPct val="100000"/>
              <a:buFont typeface="Wingdings" pitchFamily="2" charset="2"/>
              <a:buChar char="§"/>
              <a:defRPr kumimoji="0" sz="1800" kern="1200">
                <a:solidFill>
                  <a:schemeClr val="tx1"/>
                </a:solidFill>
                <a:latin typeface="Calibri" pitchFamily="34" charset="0"/>
                <a:ea typeface="+mn-ea"/>
                <a:cs typeface="Calibri" pitchFamily="34" charset="0"/>
              </a:defRPr>
            </a:lvl3pPr>
            <a:lvl4pPr marL="912114" indent="-137160" algn="l" rtl="0" eaLnBrk="1" latinLnBrk="0" hangingPunct="1">
              <a:spcBef>
                <a:spcPct val="20000"/>
              </a:spcBef>
              <a:buClr>
                <a:schemeClr val="accent4"/>
              </a:buClr>
              <a:buSzPct val="100000"/>
              <a:buFont typeface="Wingdings" pitchFamily="2" charset="2"/>
              <a:buChar char="§"/>
              <a:defRPr kumimoji="0" sz="1500" kern="1200">
                <a:solidFill>
                  <a:schemeClr val="tx1"/>
                </a:solidFill>
                <a:latin typeface="Calibri" pitchFamily="34" charset="0"/>
                <a:ea typeface="+mn-ea"/>
                <a:cs typeface="Calibri" pitchFamily="34" charset="0"/>
              </a:defRPr>
            </a:lvl4pPr>
            <a:lvl5pPr marL="1069848" indent="-137160" algn="l" rtl="0" eaLnBrk="1" latinLnBrk="0" hangingPunct="1">
              <a:spcBef>
                <a:spcPct val="20000"/>
              </a:spcBef>
              <a:buClr>
                <a:schemeClr val="accent5"/>
              </a:buClr>
              <a:buSzPct val="100000"/>
              <a:buFont typeface="Wingdings" pitchFamily="2" charset="2"/>
              <a:buChar char="§"/>
              <a:defRPr kumimoji="0" lang="en-US" sz="1500" kern="1200" smtClean="0">
                <a:solidFill>
                  <a:schemeClr val="tx1"/>
                </a:solidFill>
                <a:latin typeface="Calibri" pitchFamily="34" charset="0"/>
                <a:ea typeface="+mn-ea"/>
                <a:cs typeface="Calibri" pitchFamily="34" charset="0"/>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a:lstStyle>
          <a:p>
            <a:r>
              <a:rPr lang="zh-CN" altLang="en-US" dirty="0"/>
              <a:t>单选题：</a:t>
            </a:r>
            <a:endParaRPr lang="en-US" altLang="zh-CN" dirty="0"/>
          </a:p>
          <a:p>
            <a:r>
              <a:rPr lang="zh-CN" altLang="en-US" dirty="0"/>
              <a:t>下列说法正确的是：</a:t>
            </a:r>
            <a:endParaRPr lang="en-US" altLang="zh-CN" dirty="0"/>
          </a:p>
          <a:p>
            <a:pPr marL="89154" indent="0">
              <a:buNone/>
            </a:pPr>
            <a:r>
              <a:rPr lang="en-US" altLang="zh-CN" dirty="0"/>
              <a:t>A. </a:t>
            </a:r>
            <a:r>
              <a:rPr lang="en-US" altLang="zh-CN" dirty="0" err="1"/>
              <a:t>MapReduce</a:t>
            </a:r>
            <a:r>
              <a:rPr lang="zh-CN" altLang="en-US" dirty="0"/>
              <a:t>不是计算向数据靠拢的方式</a:t>
            </a:r>
            <a:endParaRPr lang="en-US" altLang="zh-CN" dirty="0"/>
          </a:p>
          <a:p>
            <a:pPr marL="89154" indent="0">
              <a:buNone/>
            </a:pPr>
            <a:r>
              <a:rPr lang="en-US" altLang="zh-CN" dirty="0"/>
              <a:t>B. </a:t>
            </a:r>
            <a:r>
              <a:rPr lang="en-US" altLang="zh-CN" dirty="0" err="1"/>
              <a:t>MapReduce</a:t>
            </a:r>
            <a:r>
              <a:rPr lang="zh-CN" altLang="en-US" dirty="0"/>
              <a:t>需要程序员掌握大量的系统知识，编程难度相对较大</a:t>
            </a:r>
            <a:endParaRPr lang="en-US" altLang="zh-CN" dirty="0"/>
          </a:p>
          <a:p>
            <a:pPr marL="89154" indent="0">
              <a:buNone/>
            </a:pPr>
            <a:r>
              <a:rPr lang="en-US" altLang="zh-CN" dirty="0"/>
              <a:t>C. </a:t>
            </a:r>
            <a:r>
              <a:rPr lang="zh-CN" altLang="en-US" dirty="0"/>
              <a:t>可以并行计算并且需要实时计算的任务可以用</a:t>
            </a:r>
            <a:r>
              <a:rPr lang="en-US" altLang="zh-CN" dirty="0" err="1"/>
              <a:t>MapReduce</a:t>
            </a:r>
            <a:r>
              <a:rPr lang="zh-CN" altLang="en-US" dirty="0"/>
              <a:t>计算</a:t>
            </a:r>
            <a:endParaRPr lang="en-US" altLang="zh-CN" dirty="0"/>
          </a:p>
          <a:p>
            <a:pPr marL="89154" indent="0">
              <a:buNone/>
            </a:pPr>
            <a:r>
              <a:rPr lang="en-US" altLang="zh-CN" dirty="0">
                <a:solidFill>
                  <a:srgbClr val="FF0000"/>
                </a:solidFill>
              </a:rPr>
              <a:t>D. </a:t>
            </a:r>
            <a:r>
              <a:rPr lang="zh-CN" altLang="en-US" dirty="0">
                <a:solidFill>
                  <a:srgbClr val="FF0000"/>
                </a:solidFill>
              </a:rPr>
              <a:t>矩阵</a:t>
            </a:r>
            <a:r>
              <a:rPr lang="en-US" altLang="zh-CN" dirty="0">
                <a:solidFill>
                  <a:srgbClr val="FF0000"/>
                </a:solidFill>
              </a:rPr>
              <a:t>M</a:t>
            </a:r>
            <a:r>
              <a:rPr lang="zh-CN" altLang="en-US" dirty="0">
                <a:solidFill>
                  <a:srgbClr val="FF0000"/>
                </a:solidFill>
              </a:rPr>
              <a:t>乘以向量</a:t>
            </a:r>
            <a:r>
              <a:rPr lang="en-US" altLang="zh-CN" dirty="0">
                <a:solidFill>
                  <a:srgbClr val="FF0000"/>
                </a:solidFill>
              </a:rPr>
              <a:t>v</a:t>
            </a:r>
            <a:r>
              <a:rPr lang="zh-CN" altLang="en-US" dirty="0">
                <a:solidFill>
                  <a:srgbClr val="FF0000"/>
                </a:solidFill>
              </a:rPr>
              <a:t>，如果</a:t>
            </a:r>
            <a:r>
              <a:rPr lang="en-US" altLang="zh-CN" dirty="0">
                <a:solidFill>
                  <a:srgbClr val="FF0000"/>
                </a:solidFill>
              </a:rPr>
              <a:t>v</a:t>
            </a:r>
            <a:r>
              <a:rPr lang="zh-CN" altLang="en-US" dirty="0">
                <a:solidFill>
                  <a:srgbClr val="FF0000"/>
                </a:solidFill>
              </a:rPr>
              <a:t>不能放入内存，</a:t>
            </a:r>
            <a:r>
              <a:rPr lang="en-US" altLang="zh-CN" dirty="0" err="1">
                <a:solidFill>
                  <a:srgbClr val="FF0000"/>
                </a:solidFill>
              </a:rPr>
              <a:t>MapReduce</a:t>
            </a:r>
            <a:r>
              <a:rPr lang="zh-CN" altLang="en-US" dirty="0">
                <a:solidFill>
                  <a:srgbClr val="FF0000"/>
                </a:solidFill>
              </a:rPr>
              <a:t>也可以计算</a:t>
            </a:r>
            <a:endParaRPr lang="en-US" altLang="zh-CN" dirty="0">
              <a:solidFill>
                <a:srgbClr val="FF0000"/>
              </a:solidFill>
            </a:endParaRPr>
          </a:p>
        </p:txBody>
      </p:sp>
    </p:spTree>
    <p:extLst>
      <p:ext uri="{BB962C8B-B14F-4D97-AF65-F5344CB8AC3E}">
        <p14:creationId xmlns:p14="http://schemas.microsoft.com/office/powerpoint/2010/main" val="12017042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4" name="内容占位符 3"/>
          <p:cNvSpPr>
            <a:spLocks noGrp="1"/>
          </p:cNvSpPr>
          <p:nvPr>
            <p:ph idx="1"/>
          </p:nvPr>
        </p:nvSpPr>
        <p:spPr/>
        <p:txBody>
          <a:bodyPr/>
          <a:lstStyle/>
          <a:p>
            <a:r>
              <a:rPr lang="zh-CN" altLang="en-US" dirty="0"/>
              <a:t>单选题：</a:t>
            </a:r>
            <a:endParaRPr lang="en-US" altLang="zh-CN" dirty="0"/>
          </a:p>
          <a:p>
            <a:r>
              <a:rPr lang="zh-CN" altLang="en-US" dirty="0"/>
              <a:t>计算一个社交网站每个用户的朋友数，需要的关系运算为：</a:t>
            </a:r>
            <a:endParaRPr lang="en-US" altLang="zh-CN" dirty="0"/>
          </a:p>
          <a:p>
            <a:pPr marL="89154" indent="0">
              <a:buNone/>
            </a:pPr>
            <a:r>
              <a:rPr lang="en-US" altLang="zh-CN" dirty="0"/>
              <a:t>      A. </a:t>
            </a:r>
            <a:r>
              <a:rPr lang="zh-CN" altLang="en-US" dirty="0"/>
              <a:t>并</a:t>
            </a:r>
            <a:r>
              <a:rPr lang="en-US" altLang="zh-CN" dirty="0"/>
              <a:t>	B. </a:t>
            </a:r>
            <a:r>
              <a:rPr lang="zh-CN" altLang="en-US" dirty="0"/>
              <a:t>选择</a:t>
            </a:r>
            <a:r>
              <a:rPr lang="en-US" altLang="zh-CN" dirty="0"/>
              <a:t>	C. </a:t>
            </a:r>
            <a:r>
              <a:rPr lang="zh-CN" altLang="en-US" dirty="0"/>
              <a:t>分组和聚合</a:t>
            </a:r>
            <a:r>
              <a:rPr lang="en-US" altLang="zh-CN" dirty="0"/>
              <a:t>	D. </a:t>
            </a:r>
            <a:r>
              <a:rPr lang="zh-CN" altLang="en-US" dirty="0"/>
              <a:t>自然连接</a:t>
            </a:r>
            <a:endParaRPr lang="en-US" altLang="zh-CN" dirty="0"/>
          </a:p>
        </p:txBody>
      </p:sp>
    </p:spTree>
    <p:extLst>
      <p:ext uri="{BB962C8B-B14F-4D97-AF65-F5344CB8AC3E}">
        <p14:creationId xmlns:p14="http://schemas.microsoft.com/office/powerpoint/2010/main" val="37317724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练习</a:t>
            </a:r>
            <a:endParaRPr lang="en-US" dirty="0"/>
          </a:p>
        </p:txBody>
      </p:sp>
      <p:sp>
        <p:nvSpPr>
          <p:cNvPr id="4" name="内容占位符 3"/>
          <p:cNvSpPr>
            <a:spLocks noGrp="1"/>
          </p:cNvSpPr>
          <p:nvPr>
            <p:ph idx="1"/>
          </p:nvPr>
        </p:nvSpPr>
        <p:spPr/>
        <p:txBody>
          <a:bodyPr/>
          <a:lstStyle/>
          <a:p>
            <a:r>
              <a:rPr lang="zh-CN" altLang="en-US" dirty="0"/>
              <a:t>单选题：</a:t>
            </a:r>
            <a:endParaRPr lang="en-US" altLang="zh-CN" dirty="0"/>
          </a:p>
          <a:p>
            <a:r>
              <a:rPr lang="zh-CN" altLang="en-US" dirty="0"/>
              <a:t>计算一个社交网站每个用户的朋友数，需要的关系运算为：</a:t>
            </a:r>
            <a:endParaRPr lang="en-US" altLang="zh-CN" dirty="0"/>
          </a:p>
          <a:p>
            <a:pPr marL="89154" indent="0">
              <a:buNone/>
            </a:pPr>
            <a:r>
              <a:rPr lang="en-US" altLang="zh-CN" dirty="0"/>
              <a:t>      A. </a:t>
            </a:r>
            <a:r>
              <a:rPr lang="zh-CN" altLang="en-US" dirty="0"/>
              <a:t>并</a:t>
            </a:r>
            <a:r>
              <a:rPr lang="en-US" altLang="zh-CN" dirty="0"/>
              <a:t>	B. </a:t>
            </a:r>
            <a:r>
              <a:rPr lang="zh-CN" altLang="en-US" dirty="0"/>
              <a:t>选择</a:t>
            </a:r>
            <a:r>
              <a:rPr lang="en-US" altLang="zh-CN" dirty="0"/>
              <a:t>	C. </a:t>
            </a:r>
            <a:r>
              <a:rPr lang="zh-CN" altLang="en-US" dirty="0">
                <a:solidFill>
                  <a:srgbClr val="FF0000"/>
                </a:solidFill>
              </a:rPr>
              <a:t>分组和聚合</a:t>
            </a:r>
            <a:r>
              <a:rPr lang="en-US" altLang="zh-CN" dirty="0"/>
              <a:t>	D. </a:t>
            </a:r>
            <a:r>
              <a:rPr lang="zh-CN" altLang="en-US" dirty="0"/>
              <a:t>自然连接</a:t>
            </a:r>
            <a:endParaRPr lang="en-US" altLang="zh-CN" dirty="0"/>
          </a:p>
        </p:txBody>
      </p:sp>
    </p:spTree>
    <p:extLst>
      <p:ext uri="{BB962C8B-B14F-4D97-AF65-F5344CB8AC3E}">
        <p14:creationId xmlns:p14="http://schemas.microsoft.com/office/powerpoint/2010/main" val="31090179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习题</a:t>
            </a:r>
            <a:r>
              <a:rPr lang="en-US" altLang="zh-CN" dirty="0"/>
              <a:t>2.2.1 </a:t>
            </a:r>
            <a:r>
              <a:rPr lang="zh-CN" altLang="en-US" dirty="0"/>
              <a:t>假设在一个大型语料（比如，</a:t>
            </a:r>
            <a:r>
              <a:rPr lang="en-US" altLang="zh-CN" dirty="0"/>
              <a:t>Web</a:t>
            </a:r>
            <a:r>
              <a:rPr lang="zh-CN" altLang="en-US" dirty="0"/>
              <a:t>的一个副本）上运行</a:t>
            </a:r>
            <a:r>
              <a:rPr lang="en-US" altLang="zh-CN" dirty="0" err="1"/>
              <a:t>MapReduce</a:t>
            </a:r>
            <a:r>
              <a:rPr lang="zh-CN" altLang="en-US" dirty="0"/>
              <a:t>单词计数程序。我们将使用</a:t>
            </a:r>
            <a:r>
              <a:rPr lang="en-US" altLang="zh-CN" dirty="0"/>
              <a:t>100</a:t>
            </a:r>
            <a:r>
              <a:rPr lang="zh-CN" altLang="en-US" dirty="0"/>
              <a:t>个</a:t>
            </a:r>
            <a:r>
              <a:rPr lang="en-US" altLang="zh-CN" dirty="0"/>
              <a:t>Map</a:t>
            </a:r>
            <a:r>
              <a:rPr lang="zh-CN" altLang="en-US" dirty="0"/>
              <a:t>任务和一些</a:t>
            </a:r>
            <a:r>
              <a:rPr lang="en-US" altLang="zh-CN" dirty="0"/>
              <a:t>Reduce</a:t>
            </a:r>
            <a:r>
              <a:rPr lang="zh-CN" altLang="en-US" dirty="0"/>
              <a:t>任务。</a:t>
            </a:r>
            <a:endParaRPr lang="en-US" altLang="zh-CN" dirty="0"/>
          </a:p>
          <a:p>
            <a:r>
              <a:rPr lang="zh-CN" altLang="en-US" dirty="0"/>
              <a:t>（</a:t>
            </a:r>
            <a:r>
              <a:rPr lang="en-US" altLang="zh-CN" dirty="0"/>
              <a:t>1</a:t>
            </a:r>
            <a:r>
              <a:rPr lang="zh-CN" altLang="en-US" dirty="0"/>
              <a:t>）假设在</a:t>
            </a:r>
            <a:r>
              <a:rPr lang="en-US" altLang="zh-CN" dirty="0"/>
              <a:t>Map</a:t>
            </a:r>
            <a:r>
              <a:rPr lang="zh-CN" altLang="en-US" dirty="0"/>
              <a:t>任务中不使用组合器，那么多个处理值表的</a:t>
            </a:r>
            <a:r>
              <a:rPr lang="en-US" altLang="zh-CN" dirty="0"/>
              <a:t>Reducer</a:t>
            </a:r>
            <a:r>
              <a:rPr lang="zh-CN" altLang="en-US" dirty="0"/>
              <a:t>的时间差异会不会很大？为什么？</a:t>
            </a:r>
            <a:endParaRPr lang="en-US" altLang="zh-CN" dirty="0"/>
          </a:p>
          <a:p>
            <a:r>
              <a:rPr lang="zh-CN" altLang="en-US" dirty="0"/>
              <a:t>（</a:t>
            </a:r>
            <a:r>
              <a:rPr lang="en-US" altLang="zh-CN" dirty="0"/>
              <a:t>2</a:t>
            </a:r>
            <a:r>
              <a:rPr lang="zh-CN" altLang="en-US" dirty="0"/>
              <a:t>）如果将</a:t>
            </a:r>
            <a:r>
              <a:rPr lang="en-US" altLang="zh-CN" dirty="0"/>
              <a:t>Reducer</a:t>
            </a:r>
            <a:r>
              <a:rPr lang="zh-CN" altLang="en-US" dirty="0"/>
              <a:t>组合成数目较少的</a:t>
            </a:r>
            <a:r>
              <a:rPr lang="en-US" altLang="zh-CN" dirty="0"/>
              <a:t>Reduce</a:t>
            </a:r>
            <a:r>
              <a:rPr lang="zh-CN" altLang="en-US" dirty="0"/>
              <a:t>任务，比如随机的</a:t>
            </a:r>
            <a:r>
              <a:rPr lang="en-US" altLang="zh-CN" dirty="0"/>
              <a:t>10</a:t>
            </a:r>
            <a:r>
              <a:rPr lang="zh-CN" altLang="en-US" dirty="0"/>
              <a:t>个任务，那么上述时间差异会不会十分显著？如果将</a:t>
            </a:r>
            <a:r>
              <a:rPr lang="en-US" altLang="zh-CN" dirty="0"/>
              <a:t>Reducer</a:t>
            </a:r>
            <a:r>
              <a:rPr lang="zh-CN" altLang="en-US" dirty="0"/>
              <a:t>组合成</a:t>
            </a:r>
            <a:r>
              <a:rPr lang="en-US" altLang="zh-CN" dirty="0"/>
              <a:t>10000</a:t>
            </a:r>
            <a:r>
              <a:rPr lang="zh-CN" altLang="en-US" dirty="0"/>
              <a:t>个</a:t>
            </a:r>
            <a:r>
              <a:rPr lang="en-US" altLang="zh-CN" dirty="0"/>
              <a:t>Reduce</a:t>
            </a:r>
            <a:r>
              <a:rPr lang="zh-CN" altLang="en-US" dirty="0"/>
              <a:t>任务，结果会怎样？</a:t>
            </a:r>
          </a:p>
        </p:txBody>
      </p:sp>
      <p:sp>
        <p:nvSpPr>
          <p:cNvPr id="4" name="灯片编号占位符 3"/>
          <p:cNvSpPr>
            <a:spLocks noGrp="1"/>
          </p:cNvSpPr>
          <p:nvPr>
            <p:ph type="sldNum" sz="quarter" idx="12"/>
          </p:nvPr>
        </p:nvSpPr>
        <p:spPr/>
        <p:txBody>
          <a:bodyPr/>
          <a:lstStyle/>
          <a:p>
            <a:fld id="{19B12225-5612-419B-A8D5-4B8EEE4C217E}" type="slidenum">
              <a:rPr lang="en-US" smtClean="0"/>
              <a:pPr/>
              <a:t>107</a:t>
            </a:fld>
            <a:endParaRPr lang="en-US"/>
          </a:p>
        </p:txBody>
      </p:sp>
    </p:spTree>
    <p:extLst>
      <p:ext uri="{BB962C8B-B14F-4D97-AF65-F5344CB8AC3E}">
        <p14:creationId xmlns:p14="http://schemas.microsoft.com/office/powerpoint/2010/main" val="22055151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zh-CN" altLang="en-US" dirty="0"/>
              <a:t>设计</a:t>
            </a:r>
            <a:r>
              <a:rPr lang="en-US" altLang="zh-CN" dirty="0" err="1"/>
              <a:t>MapReduce</a:t>
            </a:r>
            <a:r>
              <a:rPr lang="zh-CN" altLang="en-US" dirty="0"/>
              <a:t>算法来实现以下功能，输入是整数构成的大文件，输出是：</a:t>
            </a:r>
            <a:endParaRPr lang="en-US" altLang="zh-CN" dirty="0"/>
          </a:p>
          <a:p>
            <a:pPr marL="118866" indent="0">
              <a:buNone/>
            </a:pPr>
            <a:r>
              <a:rPr lang="en-US" altLang="zh-CN" dirty="0"/>
              <a:t>    (a) </a:t>
            </a:r>
            <a:r>
              <a:rPr lang="zh-CN" altLang="en-US" dirty="0"/>
              <a:t>最大整数；</a:t>
            </a:r>
            <a:endParaRPr lang="en-US" altLang="zh-CN" dirty="0"/>
          </a:p>
          <a:p>
            <a:pPr marL="118866" indent="0">
              <a:buNone/>
            </a:pPr>
            <a:r>
              <a:rPr lang="en-US" altLang="zh-CN" dirty="0"/>
              <a:t>    (b) </a:t>
            </a:r>
            <a:r>
              <a:rPr lang="zh-CN" altLang="en-US" dirty="0"/>
              <a:t>所有整数的平均值。</a:t>
            </a:r>
          </a:p>
        </p:txBody>
      </p:sp>
      <p:sp>
        <p:nvSpPr>
          <p:cNvPr id="4" name="灯片编号占位符 3"/>
          <p:cNvSpPr>
            <a:spLocks noGrp="1"/>
          </p:cNvSpPr>
          <p:nvPr>
            <p:ph type="sldNum" sz="quarter" idx="12"/>
          </p:nvPr>
        </p:nvSpPr>
        <p:spPr/>
        <p:txBody>
          <a:bodyPr/>
          <a:lstStyle/>
          <a:p>
            <a:fld id="{19B12225-5612-419B-A8D5-4B8EEE4C217E}" type="slidenum">
              <a:rPr lang="en-US" smtClean="0"/>
              <a:pPr/>
              <a:t>108</a:t>
            </a:fld>
            <a:endParaRPr lang="en-US"/>
          </a:p>
        </p:txBody>
      </p:sp>
    </p:spTree>
    <p:extLst>
      <p:ext uri="{BB962C8B-B14F-4D97-AF65-F5344CB8AC3E}">
        <p14:creationId xmlns:p14="http://schemas.microsoft.com/office/powerpoint/2010/main" val="14008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66" name="Text Box 5"/>
          <p:cNvSpPr txBox="1">
            <a:spLocks noChangeArrowheads="1"/>
          </p:cNvSpPr>
          <p:nvPr/>
        </p:nvSpPr>
        <p:spPr bwMode="auto">
          <a:xfrm>
            <a:off x="304800" y="1056825"/>
            <a:ext cx="11049000" cy="563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a:lnSpc>
                <a:spcPct val="120000"/>
              </a:lnSpc>
            </a:pPr>
            <a:r>
              <a:rPr lang="en-US" altLang="zh-CN" sz="2500" b="1" dirty="0">
                <a:latin typeface="+mn-ea"/>
                <a:ea typeface="+mn-ea"/>
              </a:rPr>
              <a:t>Hadoop</a:t>
            </a:r>
            <a:r>
              <a:rPr lang="zh-CN" altLang="zh-CN" sz="2500" b="1" dirty="0">
                <a:latin typeface="+mn-ea"/>
                <a:ea typeface="+mn-ea"/>
              </a:rPr>
              <a:t>的</a:t>
            </a:r>
            <a:r>
              <a:rPr lang="zh-CN" altLang="en-US" sz="2500" b="1" dirty="0">
                <a:latin typeface="+mn-ea"/>
                <a:ea typeface="+mn-ea"/>
              </a:rPr>
              <a:t>起源</a:t>
            </a:r>
            <a:endParaRPr lang="en-US" altLang="zh-CN" sz="2500" dirty="0">
              <a:latin typeface="+mn-ea"/>
              <a:ea typeface="+mn-ea"/>
            </a:endParaRPr>
          </a:p>
          <a:p>
            <a:pPr>
              <a:lnSpc>
                <a:spcPct val="150000"/>
              </a:lnSpc>
              <a:spcBef>
                <a:spcPct val="50000"/>
              </a:spcBef>
              <a:buFont typeface="Wingdings" panose="05000000000000000000" pitchFamily="2" charset="2"/>
              <a:buChar char="n"/>
            </a:pPr>
            <a:r>
              <a:rPr lang="en-US" altLang="zh-CN" sz="2400" dirty="0">
                <a:latin typeface="+mj-ea"/>
                <a:ea typeface="+mj-ea"/>
              </a:rPr>
              <a:t>2003-2004</a:t>
            </a:r>
            <a:r>
              <a:rPr lang="zh-CN" altLang="en-US" sz="2400" dirty="0">
                <a:latin typeface="+mj-ea"/>
                <a:ea typeface="+mj-ea"/>
              </a:rPr>
              <a:t>年，</a:t>
            </a:r>
            <a:r>
              <a:rPr lang="en-US" altLang="zh-CN" sz="2400" dirty="0">
                <a:latin typeface="+mj-ea"/>
                <a:ea typeface="+mj-ea"/>
              </a:rPr>
              <a:t>Google</a:t>
            </a:r>
            <a:r>
              <a:rPr lang="zh-CN" altLang="en-US" sz="2400" dirty="0">
                <a:latin typeface="+mj-ea"/>
                <a:ea typeface="+mj-ea"/>
              </a:rPr>
              <a:t>公开了部分</a:t>
            </a:r>
            <a:r>
              <a:rPr lang="en-US" altLang="zh-CN" sz="2400" dirty="0">
                <a:latin typeface="+mj-ea"/>
                <a:ea typeface="+mj-ea"/>
              </a:rPr>
              <a:t>GFS</a:t>
            </a:r>
            <a:r>
              <a:rPr lang="zh-CN" altLang="en-US" sz="2400" dirty="0">
                <a:latin typeface="+mj-ea"/>
                <a:ea typeface="+mj-ea"/>
              </a:rPr>
              <a:t>和</a:t>
            </a:r>
            <a:r>
              <a:rPr lang="en-US" altLang="zh-CN" sz="2400" dirty="0" err="1">
                <a:latin typeface="+mj-ea"/>
                <a:ea typeface="+mj-ea"/>
              </a:rPr>
              <a:t>Mapreduce</a:t>
            </a:r>
            <a:r>
              <a:rPr lang="zh-CN" altLang="en-US" sz="2400" b="1" dirty="0">
                <a:solidFill>
                  <a:srgbClr val="FF0000"/>
                </a:solidFill>
                <a:latin typeface="+mj-ea"/>
                <a:ea typeface="+mj-ea"/>
              </a:rPr>
              <a:t>思想的细节</a:t>
            </a:r>
            <a:r>
              <a:rPr lang="zh-CN" altLang="en-US" sz="2400" dirty="0">
                <a:latin typeface="+mj-ea"/>
                <a:ea typeface="+mj-ea"/>
              </a:rPr>
              <a:t>，以此为基础</a:t>
            </a:r>
            <a:r>
              <a:rPr lang="en-US" altLang="zh-CN" sz="2400" dirty="0">
                <a:latin typeface="+mj-ea"/>
                <a:ea typeface="+mj-ea"/>
              </a:rPr>
              <a:t>Doug Cutting</a:t>
            </a:r>
            <a:r>
              <a:rPr lang="zh-CN" altLang="en-US" sz="2400" dirty="0">
                <a:latin typeface="+mj-ea"/>
                <a:ea typeface="+mj-ea"/>
              </a:rPr>
              <a:t>等人用了</a:t>
            </a:r>
            <a:r>
              <a:rPr lang="en-US" altLang="zh-CN" sz="2400" dirty="0">
                <a:latin typeface="+mj-ea"/>
                <a:ea typeface="+mj-ea"/>
              </a:rPr>
              <a:t>2</a:t>
            </a:r>
            <a:r>
              <a:rPr lang="zh-CN" altLang="en-US" sz="2400" dirty="0">
                <a:latin typeface="+mj-ea"/>
                <a:ea typeface="+mj-ea"/>
              </a:rPr>
              <a:t>年业余时间实现了</a:t>
            </a:r>
            <a:r>
              <a:rPr lang="en-US" altLang="zh-CN" sz="2400" dirty="0">
                <a:latin typeface="+mj-ea"/>
                <a:ea typeface="+mj-ea"/>
              </a:rPr>
              <a:t>DFS</a:t>
            </a:r>
            <a:r>
              <a:rPr lang="zh-CN" altLang="en-US" sz="2400" dirty="0">
                <a:latin typeface="+mj-ea"/>
                <a:ea typeface="+mj-ea"/>
              </a:rPr>
              <a:t>和</a:t>
            </a:r>
            <a:r>
              <a:rPr lang="en-US" altLang="zh-CN" sz="2400" dirty="0" err="1">
                <a:latin typeface="+mj-ea"/>
                <a:ea typeface="+mj-ea"/>
              </a:rPr>
              <a:t>Mapreduce</a:t>
            </a:r>
            <a:r>
              <a:rPr lang="zh-CN" altLang="en-US" sz="2400" dirty="0">
                <a:latin typeface="+mj-ea"/>
                <a:ea typeface="+mj-ea"/>
              </a:rPr>
              <a:t>机制，使</a:t>
            </a:r>
            <a:r>
              <a:rPr lang="en-US" altLang="zh-CN" sz="2400" dirty="0" err="1">
                <a:latin typeface="+mj-ea"/>
                <a:ea typeface="+mj-ea"/>
              </a:rPr>
              <a:t>Nutch</a:t>
            </a:r>
            <a:r>
              <a:rPr lang="zh-CN" altLang="en-US" sz="2400" dirty="0">
                <a:latin typeface="+mj-ea"/>
                <a:ea typeface="+mj-ea"/>
              </a:rPr>
              <a:t>性能飙升 </a:t>
            </a:r>
          </a:p>
          <a:p>
            <a:pPr>
              <a:lnSpc>
                <a:spcPct val="150000"/>
              </a:lnSpc>
              <a:spcBef>
                <a:spcPct val="50000"/>
              </a:spcBef>
              <a:buFont typeface="Wingdings" panose="05000000000000000000" pitchFamily="2" charset="2"/>
              <a:buChar char="n"/>
            </a:pPr>
            <a:r>
              <a:rPr lang="en-US" altLang="zh-CN" sz="2400" dirty="0">
                <a:latin typeface="+mj-ea"/>
                <a:ea typeface="+mj-ea"/>
              </a:rPr>
              <a:t>Yahoo</a:t>
            </a:r>
            <a:r>
              <a:rPr lang="zh-CN" altLang="en-US" sz="2400" dirty="0">
                <a:latin typeface="+mj-ea"/>
                <a:ea typeface="+mj-ea"/>
              </a:rPr>
              <a:t>招安</a:t>
            </a:r>
            <a:r>
              <a:rPr lang="en-US" altLang="zh-CN" sz="2400" dirty="0">
                <a:latin typeface="+mj-ea"/>
                <a:ea typeface="+mj-ea"/>
              </a:rPr>
              <a:t>Doug Cutting</a:t>
            </a:r>
            <a:r>
              <a:rPr lang="zh-CN" altLang="en-US" sz="2400" dirty="0">
                <a:latin typeface="+mj-ea"/>
                <a:ea typeface="+mj-ea"/>
              </a:rPr>
              <a:t>及其项目 </a:t>
            </a:r>
          </a:p>
          <a:p>
            <a:pPr>
              <a:lnSpc>
                <a:spcPct val="150000"/>
              </a:lnSpc>
              <a:spcBef>
                <a:spcPct val="50000"/>
              </a:spcBef>
              <a:buFont typeface="Wingdings" panose="05000000000000000000" pitchFamily="2" charset="2"/>
              <a:buChar char="n"/>
            </a:pPr>
            <a:r>
              <a:rPr lang="en-US" altLang="zh-CN" sz="2400" dirty="0">
                <a:latin typeface="+mj-ea"/>
                <a:ea typeface="+mj-ea"/>
              </a:rPr>
              <a:t>Hadoop </a:t>
            </a:r>
            <a:r>
              <a:rPr lang="zh-CN" altLang="en-US" sz="2400" dirty="0">
                <a:latin typeface="+mj-ea"/>
                <a:ea typeface="+mj-ea"/>
              </a:rPr>
              <a:t>于 </a:t>
            </a:r>
            <a:r>
              <a:rPr lang="en-US" altLang="zh-CN" sz="2400" dirty="0">
                <a:latin typeface="+mj-ea"/>
                <a:ea typeface="+mj-ea"/>
              </a:rPr>
              <a:t>2005 </a:t>
            </a:r>
            <a:r>
              <a:rPr lang="zh-CN" altLang="en-US" sz="2400" dirty="0">
                <a:latin typeface="+mj-ea"/>
                <a:ea typeface="+mj-ea"/>
              </a:rPr>
              <a:t>年秋天作为 </a:t>
            </a:r>
            <a:r>
              <a:rPr lang="en-US" altLang="zh-CN" sz="2400" dirty="0">
                <a:latin typeface="+mj-ea"/>
                <a:ea typeface="+mj-ea"/>
              </a:rPr>
              <a:t>Lucene</a:t>
            </a:r>
            <a:r>
              <a:rPr lang="zh-CN" altLang="en-US" sz="2400" dirty="0">
                <a:latin typeface="+mj-ea"/>
                <a:ea typeface="+mj-ea"/>
              </a:rPr>
              <a:t>的子项目 </a:t>
            </a:r>
            <a:r>
              <a:rPr lang="en-US" altLang="zh-CN" sz="2400" dirty="0" err="1">
                <a:latin typeface="+mj-ea"/>
                <a:ea typeface="+mj-ea"/>
              </a:rPr>
              <a:t>Nutch</a:t>
            </a:r>
            <a:r>
              <a:rPr lang="zh-CN" altLang="en-US" sz="2400" dirty="0">
                <a:latin typeface="+mj-ea"/>
                <a:ea typeface="+mj-ea"/>
              </a:rPr>
              <a:t>的 一部分正式引入</a:t>
            </a:r>
            <a:r>
              <a:rPr lang="en-US" altLang="zh-CN" sz="2400" dirty="0">
                <a:latin typeface="+mj-ea"/>
                <a:ea typeface="+mj-ea"/>
              </a:rPr>
              <a:t>Apache</a:t>
            </a:r>
            <a:r>
              <a:rPr lang="zh-CN" altLang="en-US" sz="2400" dirty="0">
                <a:latin typeface="+mj-ea"/>
                <a:ea typeface="+mj-ea"/>
              </a:rPr>
              <a:t>基金会。</a:t>
            </a:r>
            <a:r>
              <a:rPr lang="en-US" altLang="zh-CN" sz="2400" dirty="0">
                <a:latin typeface="+mj-ea"/>
                <a:ea typeface="+mj-ea"/>
              </a:rPr>
              <a:t>2006 </a:t>
            </a:r>
            <a:r>
              <a:rPr lang="zh-CN" altLang="en-US" sz="2400" dirty="0">
                <a:latin typeface="+mj-ea"/>
                <a:ea typeface="+mj-ea"/>
              </a:rPr>
              <a:t>年 </a:t>
            </a:r>
            <a:r>
              <a:rPr lang="en-US" altLang="zh-CN" sz="2400" dirty="0">
                <a:latin typeface="+mj-ea"/>
                <a:ea typeface="+mj-ea"/>
              </a:rPr>
              <a:t>3 </a:t>
            </a:r>
            <a:r>
              <a:rPr lang="zh-CN" altLang="en-US" sz="2400" dirty="0">
                <a:latin typeface="+mj-ea"/>
                <a:ea typeface="+mj-ea"/>
              </a:rPr>
              <a:t>月份，</a:t>
            </a:r>
            <a:r>
              <a:rPr lang="en-US" altLang="zh-CN" sz="2400" dirty="0">
                <a:latin typeface="+mj-ea"/>
                <a:ea typeface="+mj-ea"/>
              </a:rPr>
              <a:t>Map-Reduce </a:t>
            </a:r>
            <a:r>
              <a:rPr lang="zh-CN" altLang="en-US" sz="2400" dirty="0">
                <a:latin typeface="+mj-ea"/>
                <a:ea typeface="+mj-ea"/>
              </a:rPr>
              <a:t>和 </a:t>
            </a:r>
            <a:r>
              <a:rPr lang="en-US" altLang="zh-CN" sz="2400" dirty="0" err="1">
                <a:latin typeface="+mj-ea"/>
                <a:ea typeface="+mj-ea"/>
              </a:rPr>
              <a:t>Nutch</a:t>
            </a:r>
            <a:r>
              <a:rPr lang="en-US" altLang="zh-CN" sz="2400" dirty="0">
                <a:latin typeface="+mj-ea"/>
                <a:ea typeface="+mj-ea"/>
              </a:rPr>
              <a:t> Distributed File System (NDFS) </a:t>
            </a:r>
            <a:r>
              <a:rPr lang="zh-CN" altLang="en-US" sz="2400" dirty="0">
                <a:latin typeface="+mj-ea"/>
                <a:ea typeface="+mj-ea"/>
              </a:rPr>
              <a:t>分别被纳入称为 </a:t>
            </a:r>
            <a:r>
              <a:rPr lang="en-US" altLang="zh-CN" sz="2400" dirty="0">
                <a:latin typeface="+mj-ea"/>
                <a:ea typeface="+mj-ea"/>
              </a:rPr>
              <a:t>Hadoop </a:t>
            </a:r>
            <a:r>
              <a:rPr lang="zh-CN" altLang="en-US" sz="2400" dirty="0">
                <a:latin typeface="+mj-ea"/>
                <a:ea typeface="+mj-ea"/>
              </a:rPr>
              <a:t>的项目中 </a:t>
            </a:r>
          </a:p>
          <a:p>
            <a:pPr>
              <a:lnSpc>
                <a:spcPct val="150000"/>
              </a:lnSpc>
              <a:spcBef>
                <a:spcPct val="50000"/>
              </a:spcBef>
              <a:buFont typeface="Wingdings" panose="05000000000000000000" pitchFamily="2" charset="2"/>
              <a:buChar char="n"/>
            </a:pPr>
            <a:r>
              <a:rPr lang="zh-CN" altLang="en-US" sz="2400" dirty="0">
                <a:latin typeface="+mj-ea"/>
                <a:ea typeface="+mj-ea"/>
              </a:rPr>
              <a:t>名字来源于</a:t>
            </a:r>
            <a:r>
              <a:rPr lang="en-US" altLang="zh-CN" sz="2400" dirty="0">
                <a:latin typeface="+mj-ea"/>
                <a:ea typeface="+mj-ea"/>
              </a:rPr>
              <a:t>Doug Cutting</a:t>
            </a:r>
            <a:r>
              <a:rPr lang="zh-CN" altLang="en-US" sz="2400" dirty="0">
                <a:latin typeface="+mj-ea"/>
                <a:ea typeface="+mj-ea"/>
              </a:rPr>
              <a:t>儿子的玩具大象</a:t>
            </a:r>
          </a:p>
        </p:txBody>
      </p:sp>
      <p:pic>
        <p:nvPicPr>
          <p:cNvPr id="3" name="图片 2"/>
          <p:cNvPicPr>
            <a:picLocks noChangeAspect="1"/>
          </p:cNvPicPr>
          <p:nvPr/>
        </p:nvPicPr>
        <p:blipFill>
          <a:blip r:embed="rId3"/>
          <a:stretch>
            <a:fillRect/>
          </a:stretch>
        </p:blipFill>
        <p:spPr>
          <a:xfrm>
            <a:off x="6829345" y="5405811"/>
            <a:ext cx="4517528" cy="1310754"/>
          </a:xfrm>
          <a:prstGeom prst="rect">
            <a:avLst/>
          </a:prstGeom>
        </p:spPr>
      </p:pic>
    </p:spTree>
    <p:extLst>
      <p:ext uri="{BB962C8B-B14F-4D97-AF65-F5344CB8AC3E}">
        <p14:creationId xmlns:p14="http://schemas.microsoft.com/office/powerpoint/2010/main" val="402884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0058400" cy="5257801"/>
          </a:xfrm>
        </p:spPr>
        <p:txBody>
          <a:bodyPr>
            <a:normAutofit/>
          </a:bodyPr>
          <a:lstStyle/>
          <a:p>
            <a:pPr marL="118872" indent="0">
              <a:buNone/>
            </a:pPr>
            <a:r>
              <a:rPr lang="zh-CN" altLang="en-US" sz="3600" dirty="0"/>
              <a:t>大数据面临的问题</a:t>
            </a:r>
            <a:endParaRPr lang="en-US" altLang="zh-CN" sz="3600" dirty="0"/>
          </a:p>
          <a:p>
            <a:pPr marL="118872" indent="0">
              <a:buNone/>
            </a:pPr>
            <a:r>
              <a:rPr lang="zh-CN" altLang="en-US" sz="2400" dirty="0"/>
              <a:t>（</a:t>
            </a:r>
            <a:r>
              <a:rPr lang="en-US" altLang="zh-CN" sz="2400" dirty="0"/>
              <a:t>1</a:t>
            </a:r>
            <a:r>
              <a:rPr lang="zh-CN" altLang="en-US" sz="2400" dirty="0"/>
              <a:t>）商品推荐                                                       （</a:t>
            </a:r>
            <a:r>
              <a:rPr lang="en-US" altLang="zh-CN" sz="2400" dirty="0"/>
              <a:t>2</a:t>
            </a:r>
            <a:r>
              <a:rPr lang="zh-CN" altLang="en-US" sz="2400" dirty="0"/>
              <a:t>）天气预报</a:t>
            </a:r>
            <a:endParaRPr lang="en-US" sz="2400" dirty="0"/>
          </a:p>
        </p:txBody>
      </p:sp>
      <p:pic>
        <p:nvPicPr>
          <p:cNvPr id="3" name="图片 2"/>
          <p:cNvPicPr>
            <a:picLocks noChangeAspect="1"/>
          </p:cNvPicPr>
          <p:nvPr/>
        </p:nvPicPr>
        <p:blipFill>
          <a:blip r:embed="rId3"/>
          <a:stretch>
            <a:fillRect/>
          </a:stretch>
        </p:blipFill>
        <p:spPr>
          <a:xfrm>
            <a:off x="304800" y="2369479"/>
            <a:ext cx="6381040" cy="3587874"/>
          </a:xfrm>
          <a:prstGeom prst="rect">
            <a:avLst/>
          </a:prstGeom>
        </p:spPr>
      </p:pic>
      <p:pic>
        <p:nvPicPr>
          <p:cNvPr id="4" name="图片 3"/>
          <p:cNvPicPr>
            <a:picLocks noChangeAspect="1"/>
          </p:cNvPicPr>
          <p:nvPr/>
        </p:nvPicPr>
        <p:blipFill>
          <a:blip r:embed="rId4"/>
          <a:stretch>
            <a:fillRect/>
          </a:stretch>
        </p:blipFill>
        <p:spPr>
          <a:xfrm>
            <a:off x="6077527" y="2384487"/>
            <a:ext cx="5453698" cy="3390900"/>
          </a:xfrm>
          <a:prstGeom prst="rect">
            <a:avLst/>
          </a:prstGeom>
        </p:spPr>
      </p:pic>
    </p:spTree>
    <p:extLst>
      <p:ext uri="{BB962C8B-B14F-4D97-AF65-F5344CB8AC3E}">
        <p14:creationId xmlns:p14="http://schemas.microsoft.com/office/powerpoint/2010/main" val="299416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0058400" cy="5257801"/>
          </a:xfrm>
        </p:spPr>
        <p:txBody>
          <a:bodyPr>
            <a:normAutofit/>
          </a:bodyPr>
          <a:lstStyle/>
          <a:p>
            <a:pPr marL="118872" indent="0">
              <a:buNone/>
            </a:pPr>
            <a:r>
              <a:rPr lang="zh-CN" altLang="en-US" sz="3600" dirty="0"/>
              <a:t>大数据面临的问题</a:t>
            </a:r>
            <a:endParaRPr lang="en-US" altLang="zh-CN" sz="3600" dirty="0"/>
          </a:p>
          <a:p>
            <a:pPr marL="118872" indent="0">
              <a:buNone/>
            </a:pPr>
            <a:r>
              <a:rPr lang="zh-CN" altLang="en-US" sz="2400" dirty="0"/>
              <a:t>（</a:t>
            </a:r>
            <a:r>
              <a:rPr lang="en-US" altLang="zh-CN" sz="2400" dirty="0"/>
              <a:t>1</a:t>
            </a:r>
            <a:r>
              <a:rPr lang="zh-CN" altLang="en-US" sz="2400" dirty="0"/>
              <a:t>）商品推荐                                                       （</a:t>
            </a:r>
            <a:r>
              <a:rPr lang="en-US" altLang="zh-CN" sz="2400" dirty="0"/>
              <a:t>2</a:t>
            </a:r>
            <a:r>
              <a:rPr lang="zh-CN" altLang="en-US" sz="2400" dirty="0"/>
              <a:t>）天气预报</a:t>
            </a:r>
            <a:endParaRPr lang="en-US" altLang="zh-CN" sz="2400" dirty="0"/>
          </a:p>
          <a:p>
            <a:pPr marL="118872" indent="0">
              <a:buNone/>
            </a:pPr>
            <a:r>
              <a:rPr lang="en-US" sz="2400" dirty="0"/>
              <a:t>   </a:t>
            </a:r>
            <a:r>
              <a:rPr lang="zh-CN" altLang="en-US" sz="2400" dirty="0"/>
              <a:t>大量订单数据如何存储？                                    大量的气象数据如何存储？</a:t>
            </a:r>
            <a:endParaRPr lang="en-US" altLang="zh-CN" sz="2400" dirty="0"/>
          </a:p>
          <a:p>
            <a:pPr marL="118872" indent="0">
              <a:buNone/>
            </a:pPr>
            <a:r>
              <a:rPr lang="en-US" sz="2400" dirty="0"/>
              <a:t>   </a:t>
            </a:r>
            <a:r>
              <a:rPr lang="zh-CN" altLang="en-US" sz="2400" dirty="0"/>
              <a:t>大量订单数据如何计算？                                    大量的气象数据如何计算？</a:t>
            </a:r>
            <a:endParaRPr lang="en-US" sz="2400" dirty="0"/>
          </a:p>
        </p:txBody>
      </p:sp>
      <p:pic>
        <p:nvPicPr>
          <p:cNvPr id="3" name="图片 2"/>
          <p:cNvPicPr>
            <a:picLocks noChangeAspect="1"/>
          </p:cNvPicPr>
          <p:nvPr/>
        </p:nvPicPr>
        <p:blipFill>
          <a:blip r:embed="rId3"/>
          <a:stretch>
            <a:fillRect/>
          </a:stretch>
        </p:blipFill>
        <p:spPr>
          <a:xfrm>
            <a:off x="228600" y="3200400"/>
            <a:ext cx="6381040" cy="3587874"/>
          </a:xfrm>
          <a:prstGeom prst="rect">
            <a:avLst/>
          </a:prstGeom>
        </p:spPr>
      </p:pic>
      <p:pic>
        <p:nvPicPr>
          <p:cNvPr id="4" name="图片 3"/>
          <p:cNvPicPr>
            <a:picLocks noChangeAspect="1"/>
          </p:cNvPicPr>
          <p:nvPr/>
        </p:nvPicPr>
        <p:blipFill>
          <a:blip r:embed="rId4"/>
          <a:stretch>
            <a:fillRect/>
          </a:stretch>
        </p:blipFill>
        <p:spPr>
          <a:xfrm>
            <a:off x="6248400" y="3298887"/>
            <a:ext cx="5453698" cy="3390900"/>
          </a:xfrm>
          <a:prstGeom prst="rect">
            <a:avLst/>
          </a:prstGeom>
        </p:spPr>
      </p:pic>
    </p:spTree>
    <p:extLst>
      <p:ext uri="{BB962C8B-B14F-4D97-AF65-F5344CB8AC3E}">
        <p14:creationId xmlns:p14="http://schemas.microsoft.com/office/powerpoint/2010/main" val="175955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0058400" cy="5257801"/>
          </a:xfrm>
        </p:spPr>
        <p:txBody>
          <a:bodyPr>
            <a:normAutofit/>
          </a:bodyPr>
          <a:lstStyle/>
          <a:p>
            <a:pPr marL="118872" indent="0">
              <a:buNone/>
            </a:pPr>
            <a:r>
              <a:rPr lang="zh-CN" altLang="en-US" sz="3600" dirty="0"/>
              <a:t>大数据面临的问题</a:t>
            </a:r>
            <a:endParaRPr lang="en-US" altLang="zh-CN" sz="3600" dirty="0"/>
          </a:p>
          <a:p>
            <a:pPr marL="118872" indent="0">
              <a:buNone/>
            </a:pPr>
            <a:endParaRPr lang="en-US" altLang="zh-CN" sz="3600" dirty="0"/>
          </a:p>
          <a:p>
            <a:pPr marL="118872" indent="0">
              <a:buNone/>
            </a:pPr>
            <a:r>
              <a:rPr lang="en-US" altLang="zh-CN" sz="3600" dirty="0"/>
              <a:t>A  </a:t>
            </a:r>
            <a:r>
              <a:rPr lang="zh-CN" altLang="en-US" sz="3600" dirty="0"/>
              <a:t>大数据的</a:t>
            </a:r>
            <a:r>
              <a:rPr lang="zh-CN" altLang="en-US" sz="3600" b="1" dirty="0">
                <a:solidFill>
                  <a:schemeClr val="accent1"/>
                </a:solidFill>
              </a:rPr>
              <a:t>存储</a:t>
            </a:r>
            <a:endParaRPr lang="en-US" altLang="zh-CN" sz="3600" b="1" dirty="0">
              <a:solidFill>
                <a:schemeClr val="accent1"/>
              </a:solidFill>
            </a:endParaRPr>
          </a:p>
          <a:p>
            <a:pPr marL="118872" indent="0">
              <a:buNone/>
            </a:pPr>
            <a:endParaRPr lang="en-US" altLang="zh-CN" sz="3600" dirty="0"/>
          </a:p>
          <a:p>
            <a:pPr marL="118872" indent="0">
              <a:buNone/>
            </a:pPr>
            <a:endParaRPr lang="en-US" altLang="zh-CN" sz="3600" dirty="0"/>
          </a:p>
          <a:p>
            <a:pPr marL="118872" indent="0">
              <a:buNone/>
            </a:pPr>
            <a:r>
              <a:rPr lang="en-US" altLang="zh-CN" sz="3600" dirty="0"/>
              <a:t>B  </a:t>
            </a:r>
            <a:r>
              <a:rPr lang="zh-CN" altLang="en-US" sz="3600" dirty="0"/>
              <a:t>大数据的</a:t>
            </a:r>
            <a:r>
              <a:rPr lang="zh-CN" altLang="en-US" sz="3600" dirty="0">
                <a:solidFill>
                  <a:srgbClr val="0000FF"/>
                </a:solidFill>
              </a:rPr>
              <a:t>计算</a:t>
            </a:r>
            <a:endParaRPr lang="en-US" altLang="zh-CN" sz="3600" dirty="0">
              <a:solidFill>
                <a:srgbClr val="0000FF"/>
              </a:solidFill>
            </a:endParaRPr>
          </a:p>
        </p:txBody>
      </p:sp>
    </p:spTree>
    <p:extLst>
      <p:ext uri="{BB962C8B-B14F-4D97-AF65-F5344CB8AC3E}">
        <p14:creationId xmlns:p14="http://schemas.microsoft.com/office/powerpoint/2010/main" val="151308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1506200" cy="5257801"/>
          </a:xfrm>
        </p:spPr>
        <p:txBody>
          <a:bodyPr>
            <a:normAutofit/>
          </a:bodyPr>
          <a:lstStyle/>
          <a:p>
            <a:pPr marL="118872" indent="0">
              <a:buNone/>
            </a:pPr>
            <a:r>
              <a:rPr lang="zh-CN" altLang="en-US" sz="3600" dirty="0"/>
              <a:t>大数据面临的问题</a:t>
            </a:r>
            <a:endParaRPr lang="en-US" altLang="zh-CN" sz="3600" dirty="0"/>
          </a:p>
          <a:p>
            <a:pPr marL="118872" indent="0">
              <a:buNone/>
            </a:pPr>
            <a:r>
              <a:rPr lang="en-US" altLang="zh-CN" sz="3600" dirty="0"/>
              <a:t>A  </a:t>
            </a:r>
            <a:r>
              <a:rPr lang="zh-CN" altLang="en-US" sz="3600" dirty="0"/>
              <a:t>大数据的存储</a:t>
            </a:r>
            <a:endParaRPr lang="en-US" altLang="zh-CN" sz="3600" dirty="0"/>
          </a:p>
          <a:p>
            <a:pPr marL="118872" indent="0">
              <a:buNone/>
            </a:pPr>
            <a:r>
              <a:rPr lang="en-US" altLang="zh-CN" sz="3600" dirty="0"/>
              <a:t>     </a:t>
            </a:r>
            <a:r>
              <a:rPr lang="zh-CN" altLang="en-US" sz="3600" dirty="0">
                <a:solidFill>
                  <a:srgbClr val="FF0000"/>
                </a:solidFill>
              </a:rPr>
              <a:t>文件存储 </a:t>
            </a:r>
            <a:r>
              <a:rPr lang="zh-CN" altLang="en-US" sz="3600" dirty="0"/>
              <a:t>：分布式文件系统</a:t>
            </a:r>
            <a:endParaRPr lang="en-US" altLang="zh-CN" sz="3600" dirty="0"/>
          </a:p>
          <a:p>
            <a:pPr marL="118872" indent="0">
              <a:buNone/>
            </a:pPr>
            <a:endParaRPr lang="en-US" altLang="zh-CN" sz="3600" dirty="0"/>
          </a:p>
          <a:p>
            <a:pPr marL="118872" indent="0">
              <a:buNone/>
            </a:pPr>
            <a:r>
              <a:rPr lang="en-US" altLang="zh-CN" sz="3600" dirty="0"/>
              <a:t>B  </a:t>
            </a:r>
            <a:r>
              <a:rPr lang="zh-CN" altLang="en-US" sz="3600" dirty="0"/>
              <a:t>大数据的计算</a:t>
            </a:r>
            <a:endParaRPr lang="en-US" altLang="zh-CN" sz="3600" dirty="0"/>
          </a:p>
          <a:p>
            <a:pPr marL="118872" indent="0">
              <a:buNone/>
            </a:pPr>
            <a:r>
              <a:rPr lang="zh-CN" altLang="en-US" sz="3600" dirty="0"/>
              <a:t>    </a:t>
            </a:r>
            <a:r>
              <a:rPr lang="zh-CN" altLang="en-US" sz="3600" dirty="0">
                <a:solidFill>
                  <a:srgbClr val="FF0000"/>
                </a:solidFill>
              </a:rPr>
              <a:t>数据计算</a:t>
            </a:r>
            <a:r>
              <a:rPr lang="zh-CN" altLang="en-US" sz="3600" dirty="0"/>
              <a:t>：分布式计算（</a:t>
            </a:r>
            <a:r>
              <a:rPr lang="en-US" altLang="zh-CN" sz="3600" dirty="0" err="1"/>
              <a:t>MapReduce</a:t>
            </a:r>
            <a:r>
              <a:rPr lang="zh-CN" altLang="en-US" sz="3600" dirty="0"/>
              <a:t>， </a:t>
            </a:r>
            <a:r>
              <a:rPr lang="en-US" altLang="zh-CN" sz="3600" dirty="0"/>
              <a:t>Spark RDD </a:t>
            </a:r>
            <a:r>
              <a:rPr lang="zh-CN" altLang="en-US" sz="3600" dirty="0"/>
              <a:t>）</a:t>
            </a:r>
            <a:endParaRPr lang="en-US" altLang="zh-CN" sz="3600" dirty="0"/>
          </a:p>
          <a:p>
            <a:pPr marL="118872" indent="0">
              <a:buNone/>
            </a:pPr>
            <a:endParaRPr lang="en-US" altLang="zh-CN" sz="3600" dirty="0"/>
          </a:p>
          <a:p>
            <a:pPr marL="118872" indent="0">
              <a:buNone/>
            </a:pPr>
            <a:r>
              <a:rPr lang="en-US" altLang="zh-CN" sz="3600" dirty="0"/>
              <a:t> </a:t>
            </a:r>
            <a:r>
              <a:rPr lang="en-US" altLang="zh-CN" sz="3600" dirty="0" err="1"/>
              <a:t>MapReduce</a:t>
            </a:r>
            <a:r>
              <a:rPr lang="zh-CN" altLang="en-US" sz="3600" dirty="0"/>
              <a:t>是其中的一种方式</a:t>
            </a:r>
            <a:endParaRPr lang="en-US" altLang="zh-CN" sz="3600" dirty="0"/>
          </a:p>
        </p:txBody>
      </p:sp>
    </p:spTree>
    <p:extLst>
      <p:ext uri="{BB962C8B-B14F-4D97-AF65-F5344CB8AC3E}">
        <p14:creationId xmlns:p14="http://schemas.microsoft.com/office/powerpoint/2010/main" val="370659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1811000" cy="5257801"/>
          </a:xfrm>
        </p:spPr>
        <p:txBody>
          <a:bodyPr>
            <a:normAutofit/>
          </a:bodyPr>
          <a:lstStyle/>
          <a:p>
            <a:pPr marL="118872" indent="0">
              <a:buNone/>
            </a:pPr>
            <a:r>
              <a:rPr lang="zh-CN" altLang="en-US" sz="3600" dirty="0"/>
              <a:t>分布式文件系统的两个特点：</a:t>
            </a:r>
            <a:endParaRPr lang="en-US" altLang="zh-CN" sz="3600" dirty="0"/>
          </a:p>
          <a:p>
            <a:pPr marL="118872" indent="0">
              <a:buNone/>
            </a:pPr>
            <a:endParaRPr lang="en-US" altLang="zh-CN" sz="3600" dirty="0">
              <a:solidFill>
                <a:schemeClr val="accent6">
                  <a:lumMod val="75000"/>
                </a:schemeClr>
              </a:solidFill>
            </a:endParaRPr>
          </a:p>
          <a:p>
            <a:pPr marL="861822" indent="-742950">
              <a:buAutoNum type="arabicPeriod"/>
            </a:pPr>
            <a:r>
              <a:rPr lang="zh-CN" altLang="en-US" sz="3600" dirty="0">
                <a:solidFill>
                  <a:schemeClr val="accent6">
                    <a:lumMod val="75000"/>
                  </a:schemeClr>
                </a:solidFill>
              </a:rPr>
              <a:t>文件非常大，如</a:t>
            </a:r>
            <a:r>
              <a:rPr lang="en-US" altLang="zh-CN" sz="3600" dirty="0">
                <a:solidFill>
                  <a:schemeClr val="accent6">
                    <a:lumMod val="75000"/>
                  </a:schemeClr>
                </a:solidFill>
              </a:rPr>
              <a:t>TB</a:t>
            </a:r>
            <a:r>
              <a:rPr lang="zh-CN" altLang="en-US" sz="3600" dirty="0">
                <a:solidFill>
                  <a:schemeClr val="accent6">
                    <a:lumMod val="75000"/>
                  </a:schemeClr>
                </a:solidFill>
              </a:rPr>
              <a:t>级的文件。</a:t>
            </a:r>
            <a:endParaRPr lang="en-US" altLang="zh-CN" sz="3600" dirty="0">
              <a:solidFill>
                <a:schemeClr val="accent6">
                  <a:lumMod val="75000"/>
                </a:schemeClr>
              </a:solidFill>
            </a:endParaRPr>
          </a:p>
          <a:p>
            <a:pPr marL="861822" indent="-742950">
              <a:buAutoNum type="arabicPeriod"/>
            </a:pPr>
            <a:r>
              <a:rPr lang="zh-CN" altLang="en-US" sz="3600" dirty="0">
                <a:solidFill>
                  <a:schemeClr val="accent6">
                    <a:lumMod val="75000"/>
                  </a:schemeClr>
                </a:solidFill>
              </a:rPr>
              <a:t>文件极少更新，额外数据追加到文件尾部。</a:t>
            </a:r>
            <a:endParaRPr lang="en-US" altLang="zh-CN" sz="3600" dirty="0">
              <a:solidFill>
                <a:schemeClr val="accent6">
                  <a:lumMod val="75000"/>
                </a:schemeClr>
              </a:solidFill>
            </a:endParaRPr>
          </a:p>
        </p:txBody>
      </p:sp>
      <p:sp>
        <p:nvSpPr>
          <p:cNvPr id="3" name="文本框 2">
            <a:extLst>
              <a:ext uri="{FF2B5EF4-FFF2-40B4-BE49-F238E27FC236}">
                <a16:creationId xmlns:a16="http://schemas.microsoft.com/office/drawing/2014/main" id="{FC3559EE-AA36-4440-C94E-942F41B256C2}"/>
              </a:ext>
            </a:extLst>
          </p:cNvPr>
          <p:cNvSpPr txBox="1"/>
          <p:nvPr/>
        </p:nvSpPr>
        <p:spPr>
          <a:xfrm>
            <a:off x="4114800" y="3771901"/>
            <a:ext cx="3962400" cy="584775"/>
          </a:xfrm>
          <a:prstGeom prst="rect">
            <a:avLst/>
          </a:prstGeom>
          <a:noFill/>
          <a:ln w="19050">
            <a:solidFill>
              <a:srgbClr val="FF0000"/>
            </a:solidFill>
          </a:ln>
        </p:spPr>
        <p:txBody>
          <a:bodyPr wrap="square" rtlCol="0">
            <a:spAutoFit/>
          </a:bodyPr>
          <a:lstStyle/>
          <a:p>
            <a:pPr algn="ctr"/>
            <a:r>
              <a:rPr kumimoji="1" lang="zh-CN" altLang="en-US" sz="3200" b="1" dirty="0">
                <a:solidFill>
                  <a:srgbClr val="FF0000"/>
                </a:solidFill>
                <a:latin typeface="Arial" pitchFamily="34" charset="0"/>
                <a:cs typeface="Arial" pitchFamily="34" charset="0"/>
              </a:rPr>
              <a:t>堆栈机制的文件存储</a:t>
            </a:r>
          </a:p>
        </p:txBody>
      </p:sp>
      <p:sp>
        <p:nvSpPr>
          <p:cNvPr id="4" name="矩形 3">
            <a:extLst>
              <a:ext uri="{FF2B5EF4-FFF2-40B4-BE49-F238E27FC236}">
                <a16:creationId xmlns:a16="http://schemas.microsoft.com/office/drawing/2014/main" id="{3CDB4BBE-F5EE-AC89-E496-126EFD80A98D}"/>
              </a:ext>
            </a:extLst>
          </p:cNvPr>
          <p:cNvSpPr/>
          <p:nvPr/>
        </p:nvSpPr>
        <p:spPr>
          <a:xfrm>
            <a:off x="2362200" y="2921000"/>
            <a:ext cx="1828800" cy="5334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61388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1430000" cy="2285999"/>
          </a:xfrm>
        </p:spPr>
        <p:txBody>
          <a:bodyPr>
            <a:normAutofit lnSpcReduction="10000"/>
          </a:bodyPr>
          <a:lstStyle/>
          <a:p>
            <a:pPr marL="118872" indent="0">
              <a:buNone/>
            </a:pPr>
            <a:r>
              <a:rPr lang="zh-CN" altLang="en-US" sz="3600" dirty="0"/>
              <a:t>分布式文件系统：</a:t>
            </a:r>
            <a:r>
              <a:rPr lang="en-US" altLang="zh-CN" sz="3600" dirty="0"/>
              <a:t>DFS</a:t>
            </a:r>
            <a:r>
              <a:rPr lang="zh-CN" altLang="en-US" sz="3600" dirty="0"/>
              <a:t>（</a:t>
            </a:r>
            <a:r>
              <a:rPr lang="en-US" altLang="zh-CN" dirty="0"/>
              <a:t> Distributed File System </a:t>
            </a:r>
            <a:r>
              <a:rPr lang="zh-CN" altLang="en-US" sz="3600" dirty="0"/>
              <a:t>）</a:t>
            </a:r>
            <a:endParaRPr lang="en-US" altLang="zh-CN" sz="3600" dirty="0"/>
          </a:p>
          <a:p>
            <a:pPr marL="118872" indent="0">
              <a:buNone/>
            </a:pPr>
            <a:endParaRPr lang="en-US" altLang="zh-CN" sz="3600" dirty="0"/>
          </a:p>
          <a:p>
            <a:pPr marL="118872" indent="0">
              <a:buNone/>
            </a:pPr>
            <a:r>
              <a:rPr lang="zh-CN" altLang="en-US" sz="3600" dirty="0">
                <a:solidFill>
                  <a:schemeClr val="accent6">
                    <a:lumMod val="75000"/>
                  </a:schemeClr>
                </a:solidFill>
              </a:rPr>
              <a:t>问题</a:t>
            </a:r>
            <a:r>
              <a:rPr lang="en-US" altLang="zh-CN" sz="3600" dirty="0">
                <a:solidFill>
                  <a:schemeClr val="accent6">
                    <a:lumMod val="75000"/>
                  </a:schemeClr>
                </a:solidFill>
              </a:rPr>
              <a:t>1 </a:t>
            </a:r>
            <a:r>
              <a:rPr lang="zh-CN" altLang="en-US" sz="3600" dirty="0">
                <a:solidFill>
                  <a:schemeClr val="accent6">
                    <a:lumMod val="75000"/>
                  </a:schemeClr>
                </a:solidFill>
              </a:rPr>
              <a:t>：生活中同学们碰到最多的分布式文件系统是什么？</a:t>
            </a:r>
            <a:endParaRPr lang="en-US" altLang="zh-CN" sz="3600" dirty="0">
              <a:solidFill>
                <a:schemeClr val="accent6">
                  <a:lumMod val="75000"/>
                </a:schemeClr>
              </a:solidFill>
            </a:endParaRPr>
          </a:p>
        </p:txBody>
      </p:sp>
    </p:spTree>
    <p:extLst>
      <p:ext uri="{BB962C8B-B14F-4D97-AF65-F5344CB8AC3E}">
        <p14:creationId xmlns:p14="http://schemas.microsoft.com/office/powerpoint/2010/main" val="2346388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533400" y="1143001"/>
            <a:ext cx="11430000" cy="2285999"/>
          </a:xfrm>
        </p:spPr>
        <p:txBody>
          <a:bodyPr>
            <a:normAutofit lnSpcReduction="10000"/>
          </a:bodyPr>
          <a:lstStyle/>
          <a:p>
            <a:pPr marL="118872" indent="0">
              <a:buNone/>
            </a:pPr>
            <a:r>
              <a:rPr lang="zh-CN" altLang="en-US" sz="3600" dirty="0"/>
              <a:t>分布式文件系统：</a:t>
            </a:r>
            <a:r>
              <a:rPr lang="en-US" altLang="zh-CN" sz="3600" dirty="0"/>
              <a:t>DFS</a:t>
            </a:r>
            <a:r>
              <a:rPr lang="zh-CN" altLang="en-US" sz="3600" dirty="0"/>
              <a:t>（</a:t>
            </a:r>
            <a:r>
              <a:rPr lang="en-US" altLang="zh-CN" dirty="0"/>
              <a:t> Distributed File System </a:t>
            </a:r>
            <a:r>
              <a:rPr lang="zh-CN" altLang="en-US" sz="3600" dirty="0"/>
              <a:t>）</a:t>
            </a:r>
            <a:endParaRPr lang="en-US" altLang="zh-CN" sz="3600" dirty="0"/>
          </a:p>
          <a:p>
            <a:pPr marL="118872" indent="0">
              <a:buNone/>
            </a:pPr>
            <a:endParaRPr lang="en-US" altLang="zh-CN" sz="3600" dirty="0"/>
          </a:p>
          <a:p>
            <a:pPr marL="118872" indent="0">
              <a:buNone/>
            </a:pPr>
            <a:r>
              <a:rPr lang="zh-CN" altLang="en-US" sz="3600" dirty="0">
                <a:solidFill>
                  <a:schemeClr val="accent6">
                    <a:lumMod val="75000"/>
                  </a:schemeClr>
                </a:solidFill>
              </a:rPr>
              <a:t>问题</a:t>
            </a:r>
            <a:r>
              <a:rPr lang="en-US" altLang="zh-CN" sz="3600" dirty="0">
                <a:solidFill>
                  <a:schemeClr val="accent6">
                    <a:lumMod val="75000"/>
                  </a:schemeClr>
                </a:solidFill>
              </a:rPr>
              <a:t>1 </a:t>
            </a:r>
            <a:r>
              <a:rPr lang="zh-CN" altLang="en-US" sz="3600" dirty="0">
                <a:solidFill>
                  <a:schemeClr val="accent6">
                    <a:lumMod val="75000"/>
                  </a:schemeClr>
                </a:solidFill>
              </a:rPr>
              <a:t>：生活中同学们碰到最多的分布式文件系统是什么？</a:t>
            </a:r>
            <a:endParaRPr lang="en-US" altLang="zh-CN" sz="3600" dirty="0">
              <a:solidFill>
                <a:schemeClr val="accent6">
                  <a:lumMod val="75000"/>
                </a:schemeClr>
              </a:solidFill>
            </a:endParaRPr>
          </a:p>
        </p:txBody>
      </p:sp>
      <p:sp>
        <p:nvSpPr>
          <p:cNvPr id="3" name="文本框 2">
            <a:extLst>
              <a:ext uri="{FF2B5EF4-FFF2-40B4-BE49-F238E27FC236}">
                <a16:creationId xmlns:a16="http://schemas.microsoft.com/office/drawing/2014/main" id="{B3207D2C-CD5F-87E8-2707-95FCB89C8C62}"/>
              </a:ext>
            </a:extLst>
          </p:cNvPr>
          <p:cNvSpPr txBox="1"/>
          <p:nvPr/>
        </p:nvSpPr>
        <p:spPr>
          <a:xfrm>
            <a:off x="685800" y="3429000"/>
            <a:ext cx="6629400" cy="2554545"/>
          </a:xfrm>
          <a:prstGeom prst="rect">
            <a:avLst/>
          </a:prstGeom>
          <a:noFill/>
        </p:spPr>
        <p:txBody>
          <a:bodyPr wrap="square" rtlCol="0">
            <a:spAutoFit/>
          </a:bodyPr>
          <a:lstStyle/>
          <a:p>
            <a:pPr marL="118872" indent="0">
              <a:buNone/>
            </a:pPr>
            <a:r>
              <a:rPr lang="zh-CN" altLang="en-US" sz="3200" dirty="0">
                <a:solidFill>
                  <a:srgbClr val="00B0F0"/>
                </a:solidFill>
              </a:rPr>
              <a:t>百度网盘  </a:t>
            </a:r>
            <a:endParaRPr lang="en-US" altLang="zh-CN" sz="3200" dirty="0">
              <a:solidFill>
                <a:srgbClr val="00B0F0"/>
              </a:solidFill>
            </a:endParaRPr>
          </a:p>
          <a:p>
            <a:pPr marL="118872" indent="0">
              <a:buNone/>
            </a:pPr>
            <a:r>
              <a:rPr lang="zh-CN" altLang="en-US" sz="3200" dirty="0">
                <a:solidFill>
                  <a:srgbClr val="00B0F0"/>
                </a:solidFill>
              </a:rPr>
              <a:t>爱奇艺</a:t>
            </a:r>
            <a:r>
              <a:rPr lang="en-US" altLang="zh-CN" sz="3200" dirty="0">
                <a:solidFill>
                  <a:srgbClr val="00B0F0"/>
                </a:solidFill>
              </a:rPr>
              <a:t>/</a:t>
            </a:r>
            <a:r>
              <a:rPr lang="zh-CN" altLang="en-US" sz="3200" dirty="0">
                <a:solidFill>
                  <a:srgbClr val="00B0F0"/>
                </a:solidFill>
              </a:rPr>
              <a:t>优酷</a:t>
            </a:r>
            <a:r>
              <a:rPr lang="en-US" altLang="zh-CN" sz="3200" dirty="0">
                <a:solidFill>
                  <a:srgbClr val="00B0F0"/>
                </a:solidFill>
              </a:rPr>
              <a:t>/</a:t>
            </a:r>
            <a:r>
              <a:rPr lang="zh-CN" altLang="en-US" sz="3200" dirty="0">
                <a:solidFill>
                  <a:srgbClr val="00B0F0"/>
                </a:solidFill>
              </a:rPr>
              <a:t>腾讯视频</a:t>
            </a:r>
            <a:endParaRPr lang="en-US" altLang="zh-CN" sz="3200" dirty="0">
              <a:solidFill>
                <a:srgbClr val="00B0F0"/>
              </a:solidFill>
            </a:endParaRPr>
          </a:p>
          <a:p>
            <a:pPr marL="118872" indent="0">
              <a:buNone/>
            </a:pPr>
            <a:endParaRPr lang="en-US" altLang="zh-CN" sz="3200" dirty="0">
              <a:solidFill>
                <a:schemeClr val="accent6">
                  <a:lumMod val="75000"/>
                </a:schemeClr>
              </a:solidFill>
            </a:endParaRPr>
          </a:p>
          <a:p>
            <a:pPr marL="118872" indent="0">
              <a:buNone/>
            </a:pPr>
            <a:r>
              <a:rPr lang="zh-CN" altLang="en-US" sz="3200" dirty="0">
                <a:solidFill>
                  <a:schemeClr val="accent4">
                    <a:lumMod val="75000"/>
                  </a:schemeClr>
                </a:solidFill>
              </a:rPr>
              <a:t>微信</a:t>
            </a:r>
            <a:r>
              <a:rPr lang="en-US" altLang="zh-CN" sz="3200" dirty="0">
                <a:solidFill>
                  <a:schemeClr val="accent4">
                    <a:lumMod val="75000"/>
                  </a:schemeClr>
                </a:solidFill>
              </a:rPr>
              <a:t>/</a:t>
            </a:r>
            <a:r>
              <a:rPr lang="zh-CN" altLang="en-US" sz="3200" dirty="0">
                <a:solidFill>
                  <a:schemeClr val="accent4">
                    <a:lumMod val="75000"/>
                  </a:schemeClr>
                </a:solidFill>
              </a:rPr>
              <a:t>微博 数据</a:t>
            </a:r>
            <a:endParaRPr lang="en-US" altLang="zh-CN" sz="3200" dirty="0">
              <a:solidFill>
                <a:schemeClr val="accent4">
                  <a:lumMod val="75000"/>
                </a:schemeClr>
              </a:solidFill>
            </a:endParaRPr>
          </a:p>
          <a:p>
            <a:pPr marL="118872" indent="0">
              <a:buNone/>
            </a:pPr>
            <a:r>
              <a:rPr lang="zh-CN" altLang="en-US" sz="3200" dirty="0">
                <a:solidFill>
                  <a:schemeClr val="accent4">
                    <a:lumMod val="75000"/>
                  </a:schemeClr>
                </a:solidFill>
              </a:rPr>
              <a:t>淘宝</a:t>
            </a:r>
            <a:r>
              <a:rPr lang="en-US" altLang="zh-CN" sz="3200" dirty="0">
                <a:solidFill>
                  <a:schemeClr val="accent4">
                    <a:lumMod val="75000"/>
                  </a:schemeClr>
                </a:solidFill>
              </a:rPr>
              <a:t>/</a:t>
            </a:r>
            <a:r>
              <a:rPr lang="zh-CN" altLang="en-US" sz="3200" dirty="0">
                <a:solidFill>
                  <a:schemeClr val="accent4">
                    <a:lumMod val="75000"/>
                  </a:schemeClr>
                </a:solidFill>
              </a:rPr>
              <a:t>京东数据</a:t>
            </a:r>
            <a:endParaRPr kumimoji="1" lang="zh-CN" altLang="en-US" sz="3200" dirty="0">
              <a:latin typeface="Arial" pitchFamily="34" charset="0"/>
              <a:cs typeface="Arial" pitchFamily="34" charset="0"/>
            </a:endParaRPr>
          </a:p>
        </p:txBody>
      </p:sp>
      <p:sp>
        <p:nvSpPr>
          <p:cNvPr id="4" name="文本框 3">
            <a:extLst>
              <a:ext uri="{FF2B5EF4-FFF2-40B4-BE49-F238E27FC236}">
                <a16:creationId xmlns:a16="http://schemas.microsoft.com/office/drawing/2014/main" id="{F035A331-B820-8682-369E-3109F3FC7B34}"/>
              </a:ext>
            </a:extLst>
          </p:cNvPr>
          <p:cNvSpPr txBox="1"/>
          <p:nvPr/>
        </p:nvSpPr>
        <p:spPr>
          <a:xfrm>
            <a:off x="4876800" y="5398770"/>
            <a:ext cx="6705600" cy="584775"/>
          </a:xfrm>
          <a:prstGeom prst="rect">
            <a:avLst/>
          </a:prstGeom>
          <a:noFill/>
        </p:spPr>
        <p:txBody>
          <a:bodyPr wrap="square" rtlCol="0">
            <a:spAutoFit/>
          </a:bodyPr>
          <a:lstStyle/>
          <a:p>
            <a:r>
              <a:rPr lang="en-US" altLang="zh-CN" sz="3200" dirty="0">
                <a:solidFill>
                  <a:schemeClr val="accent4">
                    <a:lumMod val="75000"/>
                  </a:schemeClr>
                </a:solidFill>
              </a:rPr>
              <a:t>-------- </a:t>
            </a:r>
            <a:r>
              <a:rPr lang="zh-CN" altLang="en-US" sz="3200" dirty="0">
                <a:solidFill>
                  <a:schemeClr val="accent4">
                    <a:lumMod val="75000"/>
                  </a:schemeClr>
                </a:solidFill>
              </a:rPr>
              <a:t>用到，但是接触不到</a:t>
            </a:r>
            <a:endParaRPr lang="en-US" altLang="zh-CN" sz="3200" dirty="0">
              <a:solidFill>
                <a:schemeClr val="accent4">
                  <a:lumMod val="75000"/>
                </a:schemeClr>
              </a:solidFill>
            </a:endParaRPr>
          </a:p>
        </p:txBody>
      </p:sp>
    </p:spTree>
    <p:extLst>
      <p:ext uri="{BB962C8B-B14F-4D97-AF65-F5344CB8AC3E}">
        <p14:creationId xmlns:p14="http://schemas.microsoft.com/office/powerpoint/2010/main" val="16449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143001"/>
            <a:ext cx="11734800" cy="5257801"/>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cxnSp>
        <p:nvCxnSpPr>
          <p:cNvPr id="4" name="直接连接符 3"/>
          <p:cNvCxnSpPr/>
          <p:nvPr/>
        </p:nvCxnSpPr>
        <p:spPr>
          <a:xfrm>
            <a:off x="2819400" y="1981200"/>
            <a:ext cx="0" cy="396240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矩形 4"/>
          <p:cNvSpPr/>
          <p:nvPr/>
        </p:nvSpPr>
        <p:spPr>
          <a:xfrm>
            <a:off x="685800" y="2133600"/>
            <a:ext cx="16002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4000" dirty="0"/>
              <a:t>数据</a:t>
            </a:r>
          </a:p>
        </p:txBody>
      </p:sp>
      <p:sp>
        <p:nvSpPr>
          <p:cNvPr id="6" name="剪去单角的矩形 5"/>
          <p:cNvSpPr/>
          <p:nvPr/>
        </p:nvSpPr>
        <p:spPr>
          <a:xfrm>
            <a:off x="3581400" y="41616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硬盘</a:t>
            </a:r>
          </a:p>
        </p:txBody>
      </p:sp>
      <p:cxnSp>
        <p:nvCxnSpPr>
          <p:cNvPr id="8" name="曲线连接符 7"/>
          <p:cNvCxnSpPr>
            <a:stCxn id="5" idx="3"/>
            <a:endCxn id="6" idx="3"/>
          </p:cNvCxnSpPr>
          <p:nvPr/>
        </p:nvCxnSpPr>
        <p:spPr>
          <a:xfrm>
            <a:off x="2286000" y="2514600"/>
            <a:ext cx="2019300" cy="1647000"/>
          </a:xfrm>
          <a:prstGeom prst="curvedConnector2">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5410201" y="1876937"/>
            <a:ext cx="4737194" cy="553998"/>
          </a:xfrm>
          <a:prstGeom prst="rect">
            <a:avLst/>
          </a:prstGeom>
          <a:noFill/>
        </p:spPr>
        <p:txBody>
          <a:bodyPr wrap="none" rtlCol="0">
            <a:spAutoFit/>
          </a:bodyPr>
          <a:lstStyle/>
          <a:p>
            <a:r>
              <a:rPr lang="en-US" altLang="zh-CN" sz="3000" dirty="0">
                <a:latin typeface="Arial" pitchFamily="34" charset="0"/>
                <a:cs typeface="Arial" pitchFamily="34" charset="0"/>
              </a:rPr>
              <a:t>1 2GB</a:t>
            </a:r>
            <a:r>
              <a:rPr lang="zh-CN" altLang="en-US" sz="3000" dirty="0">
                <a:latin typeface="Arial" pitchFamily="34" charset="0"/>
                <a:cs typeface="Arial" pitchFamily="34" charset="0"/>
              </a:rPr>
              <a:t>的数据，如何存入？</a:t>
            </a:r>
            <a:endParaRPr lang="en-US" altLang="zh-CN" sz="3000" dirty="0">
              <a:latin typeface="Arial" pitchFamily="34" charset="0"/>
              <a:cs typeface="Arial" pitchFamily="34" charset="0"/>
            </a:endParaRPr>
          </a:p>
        </p:txBody>
      </p:sp>
      <p:sp>
        <p:nvSpPr>
          <p:cNvPr id="9" name="文本框 8">
            <a:extLst>
              <a:ext uri="{FF2B5EF4-FFF2-40B4-BE49-F238E27FC236}">
                <a16:creationId xmlns:a16="http://schemas.microsoft.com/office/drawing/2014/main" id="{6590009D-74C4-5CFF-4811-C97D0507FD53}"/>
              </a:ext>
            </a:extLst>
          </p:cNvPr>
          <p:cNvSpPr txBox="1"/>
          <p:nvPr/>
        </p:nvSpPr>
        <p:spPr>
          <a:xfrm>
            <a:off x="5410201" y="2430935"/>
            <a:ext cx="5655715" cy="553998"/>
          </a:xfrm>
          <a:prstGeom prst="rect">
            <a:avLst/>
          </a:prstGeom>
          <a:noFill/>
        </p:spPr>
        <p:txBody>
          <a:bodyPr wrap="none" rtlCol="0">
            <a:spAutoFit/>
          </a:bodyPr>
          <a:lstStyle/>
          <a:p>
            <a:r>
              <a:rPr lang="en-US" altLang="zh-CN" sz="3000" dirty="0">
                <a:latin typeface="Arial" pitchFamily="34" charset="0"/>
                <a:cs typeface="Arial" pitchFamily="34" charset="0"/>
              </a:rPr>
              <a:t>2 20TB</a:t>
            </a:r>
            <a:r>
              <a:rPr lang="zh-CN" altLang="en-US" sz="3000" dirty="0">
                <a:latin typeface="Arial" pitchFamily="34" charset="0"/>
                <a:cs typeface="Arial" pitchFamily="34" charset="0"/>
              </a:rPr>
              <a:t>的重要数据，如何存入？</a:t>
            </a:r>
          </a:p>
        </p:txBody>
      </p:sp>
      <p:sp>
        <p:nvSpPr>
          <p:cNvPr id="11" name="文本框 10">
            <a:extLst>
              <a:ext uri="{FF2B5EF4-FFF2-40B4-BE49-F238E27FC236}">
                <a16:creationId xmlns:a16="http://schemas.microsoft.com/office/drawing/2014/main" id="{EAAA1AB0-2763-077D-379B-F00A78FAB4EB}"/>
              </a:ext>
            </a:extLst>
          </p:cNvPr>
          <p:cNvSpPr txBox="1"/>
          <p:nvPr/>
        </p:nvSpPr>
        <p:spPr>
          <a:xfrm>
            <a:off x="5517601" y="3653768"/>
            <a:ext cx="4629794" cy="1015663"/>
          </a:xfrm>
          <a:prstGeom prst="rect">
            <a:avLst/>
          </a:prstGeom>
          <a:noFill/>
        </p:spPr>
        <p:txBody>
          <a:bodyPr wrap="none" rtlCol="0">
            <a:spAutoFit/>
          </a:bodyPr>
          <a:lstStyle/>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1</a:t>
            </a:r>
            <a:r>
              <a:rPr lang="zh-CN" altLang="en-US" sz="3000" dirty="0">
                <a:latin typeface="Arial" pitchFamily="34" charset="0"/>
                <a:cs typeface="Arial" pitchFamily="34" charset="0"/>
              </a:rPr>
              <a:t>：硬盘够不够大？</a:t>
            </a:r>
            <a:endParaRPr lang="en-US" altLang="zh-CN" sz="3000" dirty="0">
              <a:latin typeface="Arial" pitchFamily="34" charset="0"/>
              <a:cs typeface="Arial" pitchFamily="34" charset="0"/>
            </a:endParaRPr>
          </a:p>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2</a:t>
            </a:r>
            <a:r>
              <a:rPr lang="zh-CN" altLang="en-US" sz="3000" dirty="0">
                <a:latin typeface="Arial" pitchFamily="34" charset="0"/>
                <a:cs typeface="Arial" pitchFamily="34" charset="0"/>
              </a:rPr>
              <a:t>：硬盘够不够安全？</a:t>
            </a:r>
          </a:p>
        </p:txBody>
      </p:sp>
    </p:spTree>
    <p:extLst>
      <p:ext uri="{BB962C8B-B14F-4D97-AF65-F5344CB8AC3E}">
        <p14:creationId xmlns:p14="http://schemas.microsoft.com/office/powerpoint/2010/main" val="339517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edg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内容概要</a:t>
            </a:r>
            <a:endParaRPr lang="en-US" dirty="0"/>
          </a:p>
        </p:txBody>
      </p:sp>
      <p:sp>
        <p:nvSpPr>
          <p:cNvPr id="3" name="内容占位符 2"/>
          <p:cNvSpPr>
            <a:spLocks noGrp="1"/>
          </p:cNvSpPr>
          <p:nvPr>
            <p:ph idx="1"/>
          </p:nvPr>
        </p:nvSpPr>
        <p:spPr>
          <a:xfrm>
            <a:off x="457200" y="1295401"/>
            <a:ext cx="11277600" cy="5257801"/>
          </a:xfrm>
        </p:spPr>
        <p:txBody>
          <a:bodyPr>
            <a:normAutofit/>
          </a:bodyPr>
          <a:lstStyle/>
          <a:p>
            <a:pPr marL="118872" indent="0">
              <a:buNone/>
            </a:pPr>
            <a:r>
              <a:rPr lang="zh-CN" altLang="en-US" sz="3600" dirty="0"/>
              <a:t>三个主要内容</a:t>
            </a:r>
            <a:endParaRPr lang="en-US" altLang="zh-CN" sz="3600" dirty="0"/>
          </a:p>
          <a:p>
            <a:r>
              <a:rPr lang="zh-CN" altLang="zh-CN" sz="3600" dirty="0">
                <a:solidFill>
                  <a:srgbClr val="FF0000"/>
                </a:solidFill>
              </a:rPr>
              <a:t>分布式文件</a:t>
            </a:r>
            <a:r>
              <a:rPr lang="zh-CN" altLang="zh-CN" sz="3600" dirty="0"/>
              <a:t>系统</a:t>
            </a:r>
            <a:r>
              <a:rPr lang="en-US" altLang="zh-CN" sz="3600" dirty="0"/>
              <a:t> </a:t>
            </a:r>
            <a:r>
              <a:rPr lang="zh-CN" altLang="en-US" sz="3600" dirty="0"/>
              <a:t>（</a:t>
            </a:r>
            <a:r>
              <a:rPr lang="en-US" altLang="zh-CN" sz="3600" dirty="0"/>
              <a:t>2</a:t>
            </a:r>
            <a:r>
              <a:rPr lang="zh-CN" altLang="en-US" sz="3600" dirty="0"/>
              <a:t>个学时）</a:t>
            </a:r>
            <a:endParaRPr lang="zh-CN" altLang="zh-CN" sz="3600" dirty="0"/>
          </a:p>
          <a:p>
            <a:r>
              <a:rPr lang="en-US" altLang="zh-CN" sz="3600" dirty="0" err="1"/>
              <a:t>MapReduce</a:t>
            </a:r>
            <a:r>
              <a:rPr lang="zh-CN" altLang="zh-CN" sz="3600" dirty="0">
                <a:solidFill>
                  <a:srgbClr val="FF0000"/>
                </a:solidFill>
              </a:rPr>
              <a:t>基本框架</a:t>
            </a:r>
            <a:r>
              <a:rPr lang="en-US" altLang="zh-CN" sz="3600" dirty="0">
                <a:solidFill>
                  <a:srgbClr val="FF0000"/>
                </a:solidFill>
              </a:rPr>
              <a:t> </a:t>
            </a:r>
            <a:r>
              <a:rPr lang="zh-CN" altLang="en-US" sz="3600" dirty="0"/>
              <a:t>（</a:t>
            </a:r>
            <a:r>
              <a:rPr lang="en-US" altLang="zh-CN" sz="3600" dirty="0"/>
              <a:t>2</a:t>
            </a:r>
            <a:r>
              <a:rPr lang="zh-CN" altLang="en-US" sz="3600" dirty="0"/>
              <a:t>个学时）</a:t>
            </a:r>
            <a:endParaRPr lang="zh-CN" altLang="zh-CN" sz="3600" dirty="0">
              <a:solidFill>
                <a:srgbClr val="FF0000"/>
              </a:solidFill>
            </a:endParaRPr>
          </a:p>
          <a:p>
            <a:r>
              <a:rPr lang="en-US" altLang="zh-CN" sz="3600" dirty="0" err="1"/>
              <a:t>MapReduce</a:t>
            </a:r>
            <a:r>
              <a:rPr lang="zh-CN" altLang="zh-CN" sz="3600" dirty="0">
                <a:solidFill>
                  <a:srgbClr val="FF0000"/>
                </a:solidFill>
              </a:rPr>
              <a:t>算法的运用</a:t>
            </a:r>
            <a:r>
              <a:rPr lang="en-US" altLang="zh-CN" sz="3600" dirty="0">
                <a:solidFill>
                  <a:srgbClr val="FF0000"/>
                </a:solidFill>
              </a:rPr>
              <a:t> </a:t>
            </a:r>
            <a:r>
              <a:rPr lang="zh-CN" altLang="en-US" sz="3600" dirty="0"/>
              <a:t>（</a:t>
            </a:r>
            <a:r>
              <a:rPr lang="en-US" altLang="zh-CN" sz="3600" dirty="0"/>
              <a:t>2</a:t>
            </a:r>
            <a:r>
              <a:rPr lang="zh-CN" altLang="en-US" sz="3600" dirty="0"/>
              <a:t>个学时）</a:t>
            </a:r>
            <a:endParaRPr lang="zh-CN" altLang="zh-CN" sz="3600" dirty="0">
              <a:solidFill>
                <a:srgbClr val="FF0000"/>
              </a:solidFill>
            </a:endParaRPr>
          </a:p>
          <a:p>
            <a:pPr marL="118872" indent="0">
              <a:buNone/>
            </a:pPr>
            <a:endParaRPr lang="en-US" altLang="zh-CN" sz="3600" dirty="0"/>
          </a:p>
          <a:p>
            <a:pPr marL="118872" indent="0">
              <a:buNone/>
            </a:pPr>
            <a:r>
              <a:rPr lang="zh-CN" altLang="zh-CN" sz="3600" dirty="0"/>
              <a:t>教学基本要求：</a:t>
            </a:r>
            <a:r>
              <a:rPr lang="zh-CN" altLang="zh-CN" sz="3600" dirty="0">
                <a:solidFill>
                  <a:srgbClr val="FF0000"/>
                </a:solidFill>
              </a:rPr>
              <a:t>掌握分布式文件系统的基本概念</a:t>
            </a:r>
            <a:r>
              <a:rPr lang="zh-CN" altLang="zh-CN" sz="3600" dirty="0"/>
              <a:t>和</a:t>
            </a:r>
            <a:r>
              <a:rPr lang="en-US" altLang="zh-CN" sz="3600" dirty="0" err="1">
                <a:solidFill>
                  <a:srgbClr val="FF0000"/>
                </a:solidFill>
              </a:rPr>
              <a:t>MapReduce</a:t>
            </a:r>
            <a:r>
              <a:rPr lang="zh-CN" altLang="zh-CN" sz="3600" dirty="0">
                <a:solidFill>
                  <a:srgbClr val="FF0000"/>
                </a:solidFill>
              </a:rPr>
              <a:t>基本框架</a:t>
            </a:r>
            <a:r>
              <a:rPr lang="zh-CN" altLang="zh-CN" sz="3600" dirty="0"/>
              <a:t>。了解</a:t>
            </a:r>
            <a:r>
              <a:rPr lang="en-US" altLang="zh-CN" sz="3600" dirty="0" err="1">
                <a:solidFill>
                  <a:srgbClr val="FF0000"/>
                </a:solidFill>
              </a:rPr>
              <a:t>MapReduce</a:t>
            </a:r>
            <a:r>
              <a:rPr lang="zh-CN" altLang="zh-CN" sz="3600" dirty="0">
                <a:solidFill>
                  <a:srgbClr val="FF0000"/>
                </a:solidFill>
              </a:rPr>
              <a:t>算法的运用</a:t>
            </a:r>
            <a:r>
              <a:rPr lang="zh-CN" altLang="zh-CN" sz="3600" dirty="0"/>
              <a:t>。</a:t>
            </a:r>
            <a:endParaRPr lang="en-US" altLang="zh-CN" sz="3600" dirty="0"/>
          </a:p>
          <a:p>
            <a:pPr marL="118872" indent="0">
              <a:buNone/>
            </a:pPr>
            <a:r>
              <a:rPr lang="zh-CN" altLang="en-US" sz="3600" dirty="0"/>
              <a:t>分</a:t>
            </a:r>
            <a:r>
              <a:rPr lang="en-US" altLang="zh-CN" sz="3600" dirty="0"/>
              <a:t>3</a:t>
            </a:r>
            <a:r>
              <a:rPr lang="zh-CN" altLang="en-US" sz="3600" dirty="0"/>
              <a:t>次课</a:t>
            </a:r>
            <a:endParaRPr lang="zh-CN" altLang="zh-CN" sz="3600" dirty="0"/>
          </a:p>
          <a:p>
            <a:pPr marL="118872" indent="0">
              <a:buNone/>
            </a:pPr>
            <a:endParaRPr lang="en-US" sz="2400" dirty="0">
              <a:solidFill>
                <a:srgbClr val="FF0000"/>
              </a:solidFill>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1161584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143001"/>
            <a:ext cx="11734800" cy="5257801"/>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cxnSp>
        <p:nvCxnSpPr>
          <p:cNvPr id="4" name="直接连接符 3"/>
          <p:cNvCxnSpPr/>
          <p:nvPr/>
        </p:nvCxnSpPr>
        <p:spPr>
          <a:xfrm>
            <a:off x="2819400" y="1981200"/>
            <a:ext cx="0" cy="396240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矩形 4"/>
          <p:cNvSpPr/>
          <p:nvPr/>
        </p:nvSpPr>
        <p:spPr>
          <a:xfrm>
            <a:off x="685800" y="2133600"/>
            <a:ext cx="16002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4000" dirty="0"/>
              <a:t>数据</a:t>
            </a:r>
          </a:p>
        </p:txBody>
      </p:sp>
      <p:sp>
        <p:nvSpPr>
          <p:cNvPr id="6" name="剪去单角的矩形 5"/>
          <p:cNvSpPr/>
          <p:nvPr/>
        </p:nvSpPr>
        <p:spPr>
          <a:xfrm>
            <a:off x="3581400" y="41616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硬盘</a:t>
            </a:r>
          </a:p>
        </p:txBody>
      </p:sp>
      <p:cxnSp>
        <p:nvCxnSpPr>
          <p:cNvPr id="8" name="曲线连接符 7"/>
          <p:cNvCxnSpPr>
            <a:stCxn id="5" idx="3"/>
            <a:endCxn id="6" idx="3"/>
          </p:cNvCxnSpPr>
          <p:nvPr/>
        </p:nvCxnSpPr>
        <p:spPr>
          <a:xfrm>
            <a:off x="2286000" y="2514600"/>
            <a:ext cx="2019300" cy="1647000"/>
          </a:xfrm>
          <a:prstGeom prst="curvedConnector2">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4876800" y="1294521"/>
            <a:ext cx="4629794" cy="1477328"/>
          </a:xfrm>
          <a:prstGeom prst="rect">
            <a:avLst/>
          </a:prstGeom>
          <a:noFill/>
        </p:spPr>
        <p:txBody>
          <a:bodyPr wrap="none" rtlCol="0">
            <a:spAutoFit/>
          </a:bodyPr>
          <a:lstStyle/>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1</a:t>
            </a:r>
            <a:r>
              <a:rPr lang="zh-CN" altLang="en-US" sz="3000" dirty="0">
                <a:latin typeface="Arial" pitchFamily="34" charset="0"/>
                <a:cs typeface="Arial" pitchFamily="34" charset="0"/>
              </a:rPr>
              <a:t>：硬盘够不够大？</a:t>
            </a:r>
            <a:endParaRPr lang="en-US" altLang="zh-CN" sz="3000" dirty="0">
              <a:latin typeface="Arial" pitchFamily="34" charset="0"/>
              <a:cs typeface="Arial" pitchFamily="34" charset="0"/>
            </a:endParaRPr>
          </a:p>
          <a:p>
            <a:r>
              <a:rPr lang="zh-CN" altLang="en-US" sz="3000" dirty="0">
                <a:solidFill>
                  <a:schemeClr val="accent6">
                    <a:lumMod val="75000"/>
                  </a:schemeClr>
                </a:solidFill>
                <a:latin typeface="Arial" pitchFamily="34" charset="0"/>
                <a:cs typeface="Arial" pitchFamily="34" charset="0"/>
              </a:rPr>
              <a:t>多几个硬盘</a:t>
            </a:r>
            <a:endParaRPr lang="en-US" altLang="zh-CN" sz="3000" dirty="0">
              <a:solidFill>
                <a:schemeClr val="accent6">
                  <a:lumMod val="75000"/>
                </a:schemeClr>
              </a:solidFill>
              <a:latin typeface="Arial" pitchFamily="34" charset="0"/>
              <a:cs typeface="Arial" pitchFamily="34" charset="0"/>
            </a:endParaRPr>
          </a:p>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2</a:t>
            </a:r>
            <a:r>
              <a:rPr lang="zh-CN" altLang="en-US" sz="3000" dirty="0">
                <a:latin typeface="Arial" pitchFamily="34" charset="0"/>
                <a:cs typeface="Arial" pitchFamily="34" charset="0"/>
              </a:rPr>
              <a:t>：硬盘够不够安全？</a:t>
            </a:r>
          </a:p>
        </p:txBody>
      </p:sp>
      <p:sp>
        <p:nvSpPr>
          <p:cNvPr id="7" name="文本框 6"/>
          <p:cNvSpPr txBox="1"/>
          <p:nvPr/>
        </p:nvSpPr>
        <p:spPr>
          <a:xfrm>
            <a:off x="1132289" y="3059068"/>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10" name="文本框 9"/>
          <p:cNvSpPr txBox="1"/>
          <p:nvPr/>
        </p:nvSpPr>
        <p:spPr>
          <a:xfrm>
            <a:off x="4014194" y="5028183"/>
            <a:ext cx="453970" cy="369332"/>
          </a:xfrm>
          <a:prstGeom prst="rect">
            <a:avLst/>
          </a:prstGeom>
          <a:noFill/>
        </p:spPr>
        <p:txBody>
          <a:bodyPr wrap="none" rtlCol="0">
            <a:spAutoFit/>
          </a:bodyPr>
          <a:lstStyle/>
          <a:p>
            <a:r>
              <a:rPr lang="en-US" altLang="zh-CN" dirty="0">
                <a:latin typeface="Arial" pitchFamily="34" charset="0"/>
                <a:cs typeface="Arial" pitchFamily="34" charset="0"/>
              </a:rPr>
              <a:t>8T</a:t>
            </a:r>
            <a:endParaRPr lang="zh-CN" altLang="en-US" dirty="0">
              <a:latin typeface="Arial" pitchFamily="34" charset="0"/>
              <a:cs typeface="Arial" pitchFamily="34" charset="0"/>
            </a:endParaRPr>
          </a:p>
        </p:txBody>
      </p:sp>
      <p:sp>
        <p:nvSpPr>
          <p:cNvPr id="11" name="剪去单角的矩形 10"/>
          <p:cNvSpPr/>
          <p:nvPr/>
        </p:nvSpPr>
        <p:spPr>
          <a:xfrm>
            <a:off x="5562601" y="4177934"/>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硬盘</a:t>
            </a:r>
          </a:p>
        </p:txBody>
      </p:sp>
      <p:sp>
        <p:nvSpPr>
          <p:cNvPr id="12" name="文本框 11"/>
          <p:cNvSpPr txBox="1"/>
          <p:nvPr/>
        </p:nvSpPr>
        <p:spPr>
          <a:xfrm>
            <a:off x="5995395" y="5044517"/>
            <a:ext cx="453970" cy="369332"/>
          </a:xfrm>
          <a:prstGeom prst="rect">
            <a:avLst/>
          </a:prstGeom>
          <a:noFill/>
        </p:spPr>
        <p:txBody>
          <a:bodyPr wrap="none" rtlCol="0">
            <a:spAutoFit/>
          </a:bodyPr>
          <a:lstStyle/>
          <a:p>
            <a:r>
              <a:rPr lang="en-US" altLang="zh-CN" dirty="0">
                <a:latin typeface="Arial" pitchFamily="34" charset="0"/>
                <a:cs typeface="Arial" pitchFamily="34" charset="0"/>
              </a:rPr>
              <a:t>8T</a:t>
            </a:r>
            <a:endParaRPr lang="zh-CN" altLang="en-US" dirty="0">
              <a:latin typeface="Arial" pitchFamily="34" charset="0"/>
              <a:cs typeface="Arial" pitchFamily="34" charset="0"/>
            </a:endParaRPr>
          </a:p>
        </p:txBody>
      </p:sp>
      <p:sp>
        <p:nvSpPr>
          <p:cNvPr id="14" name="剪去单角的矩形 13"/>
          <p:cNvSpPr/>
          <p:nvPr/>
        </p:nvSpPr>
        <p:spPr>
          <a:xfrm>
            <a:off x="7543800" y="4174285"/>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硬盘</a:t>
            </a:r>
          </a:p>
        </p:txBody>
      </p:sp>
      <p:sp>
        <p:nvSpPr>
          <p:cNvPr id="15" name="文本框 14"/>
          <p:cNvSpPr txBox="1"/>
          <p:nvPr/>
        </p:nvSpPr>
        <p:spPr>
          <a:xfrm>
            <a:off x="7976594" y="5040868"/>
            <a:ext cx="453970" cy="369332"/>
          </a:xfrm>
          <a:prstGeom prst="rect">
            <a:avLst/>
          </a:prstGeom>
          <a:noFill/>
        </p:spPr>
        <p:txBody>
          <a:bodyPr wrap="none" rtlCol="0">
            <a:spAutoFit/>
          </a:bodyPr>
          <a:lstStyle/>
          <a:p>
            <a:r>
              <a:rPr lang="en-US" altLang="zh-CN" dirty="0">
                <a:latin typeface="Arial" pitchFamily="34" charset="0"/>
                <a:cs typeface="Arial" pitchFamily="34" charset="0"/>
              </a:rPr>
              <a:t>8T</a:t>
            </a:r>
            <a:endParaRPr lang="zh-CN" altLang="en-US" dirty="0">
              <a:latin typeface="Arial" pitchFamily="34" charset="0"/>
              <a:cs typeface="Arial" pitchFamily="34" charset="0"/>
            </a:endParaRPr>
          </a:p>
        </p:txBody>
      </p:sp>
      <p:cxnSp>
        <p:nvCxnSpPr>
          <p:cNvPr id="16" name="曲线连接符 15"/>
          <p:cNvCxnSpPr>
            <a:stCxn id="5" idx="3"/>
            <a:endCxn id="11" idx="3"/>
          </p:cNvCxnSpPr>
          <p:nvPr/>
        </p:nvCxnSpPr>
        <p:spPr>
          <a:xfrm>
            <a:off x="2286000" y="2514600"/>
            <a:ext cx="4000501" cy="1663334"/>
          </a:xfrm>
          <a:prstGeom prst="curvedConnector2">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8" name="曲线连接符 17"/>
          <p:cNvCxnSpPr>
            <a:stCxn id="5" idx="3"/>
            <a:endCxn id="14" idx="3"/>
          </p:cNvCxnSpPr>
          <p:nvPr/>
        </p:nvCxnSpPr>
        <p:spPr>
          <a:xfrm>
            <a:off x="2286000" y="2514600"/>
            <a:ext cx="5981700" cy="1659685"/>
          </a:xfrm>
          <a:prstGeom prst="curvedConnector2">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19" name="圆角矩形 18"/>
          <p:cNvSpPr/>
          <p:nvPr/>
        </p:nvSpPr>
        <p:spPr>
          <a:xfrm>
            <a:off x="3276600" y="3810000"/>
            <a:ext cx="6172200" cy="2057400"/>
          </a:xfrm>
          <a:prstGeom prst="roundRect">
            <a:avLst/>
          </a:prstGeom>
          <a:solidFill>
            <a:schemeClr val="accent1">
              <a:lumMod val="40000"/>
              <a:lumOff val="60000"/>
              <a:alpha val="36000"/>
            </a:schemeClr>
          </a:solidFill>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8049564" y="5044326"/>
            <a:ext cx="762000" cy="369332"/>
          </a:xfrm>
          <a:prstGeom prst="rect">
            <a:avLst/>
          </a:prstGeom>
          <a:solidFill>
            <a:srgbClr val="FFF4D8"/>
          </a:solidFill>
        </p:spPr>
        <p:txBody>
          <a:bodyPr wrap="square" rtlCol="0">
            <a:spAutoFit/>
          </a:bodyPr>
          <a:lstStyle/>
          <a:p>
            <a:r>
              <a:rPr lang="en-US" altLang="zh-CN" dirty="0">
                <a:latin typeface="Arial" pitchFamily="34" charset="0"/>
                <a:cs typeface="Arial" pitchFamily="34" charset="0"/>
              </a:rPr>
              <a:t>4T</a:t>
            </a:r>
            <a:endParaRPr lang="zh-CN" altLang="en-US" dirty="0">
              <a:latin typeface="Arial" pitchFamily="34" charset="0"/>
              <a:cs typeface="Arial" pitchFamily="34" charset="0"/>
            </a:endParaRPr>
          </a:p>
        </p:txBody>
      </p:sp>
    </p:spTree>
    <p:extLst>
      <p:ext uri="{BB962C8B-B14F-4D97-AF65-F5344CB8AC3E}">
        <p14:creationId xmlns:p14="http://schemas.microsoft.com/office/powerpoint/2010/main" val="235755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143001"/>
            <a:ext cx="11734800" cy="5257801"/>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cxnSp>
        <p:nvCxnSpPr>
          <p:cNvPr id="4" name="直接连接符 3"/>
          <p:cNvCxnSpPr/>
          <p:nvPr/>
        </p:nvCxnSpPr>
        <p:spPr>
          <a:xfrm>
            <a:off x="3048000" y="2138377"/>
            <a:ext cx="0" cy="3962400"/>
          </a:xfrm>
          <a:prstGeom prst="line">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矩形 4"/>
          <p:cNvSpPr/>
          <p:nvPr/>
        </p:nvSpPr>
        <p:spPr>
          <a:xfrm>
            <a:off x="685800" y="2133600"/>
            <a:ext cx="16002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4000" dirty="0"/>
              <a:t>数据</a:t>
            </a:r>
          </a:p>
        </p:txBody>
      </p:sp>
      <p:sp>
        <p:nvSpPr>
          <p:cNvPr id="6" name="剪去单角的矩形 5"/>
          <p:cNvSpPr/>
          <p:nvPr/>
        </p:nvSpPr>
        <p:spPr>
          <a:xfrm>
            <a:off x="3581400" y="41616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备份</a:t>
            </a:r>
            <a:r>
              <a:rPr lang="en-US" altLang="zh-CN" sz="3000" dirty="0"/>
              <a:t>1</a:t>
            </a:r>
            <a:endParaRPr lang="zh-CN" altLang="en-US" sz="3000" dirty="0"/>
          </a:p>
        </p:txBody>
      </p:sp>
      <p:cxnSp>
        <p:nvCxnSpPr>
          <p:cNvPr id="8" name="曲线连接符 7"/>
          <p:cNvCxnSpPr>
            <a:stCxn id="5" idx="3"/>
            <a:endCxn id="6" idx="3"/>
          </p:cNvCxnSpPr>
          <p:nvPr/>
        </p:nvCxnSpPr>
        <p:spPr>
          <a:xfrm>
            <a:off x="2286000" y="2514600"/>
            <a:ext cx="2019300" cy="1647000"/>
          </a:xfrm>
          <a:prstGeom prst="curvedConnector2">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1242096" y="2942776"/>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10" name="文本框 9"/>
          <p:cNvSpPr txBox="1"/>
          <p:nvPr/>
        </p:nvSpPr>
        <p:spPr>
          <a:xfrm>
            <a:off x="4014194" y="5028183"/>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11" name="剪去单角的矩形 10"/>
          <p:cNvSpPr/>
          <p:nvPr/>
        </p:nvSpPr>
        <p:spPr>
          <a:xfrm>
            <a:off x="5562601" y="4177934"/>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备份</a:t>
            </a:r>
            <a:r>
              <a:rPr lang="en-US" altLang="zh-CN" sz="3000" dirty="0"/>
              <a:t>2</a:t>
            </a:r>
            <a:endParaRPr lang="zh-CN" altLang="en-US" sz="3000" dirty="0"/>
          </a:p>
        </p:txBody>
      </p:sp>
      <p:sp>
        <p:nvSpPr>
          <p:cNvPr id="12" name="文本框 11"/>
          <p:cNvSpPr txBox="1"/>
          <p:nvPr/>
        </p:nvSpPr>
        <p:spPr>
          <a:xfrm>
            <a:off x="5995395" y="5044517"/>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14" name="剪去单角的矩形 13"/>
          <p:cNvSpPr/>
          <p:nvPr/>
        </p:nvSpPr>
        <p:spPr>
          <a:xfrm>
            <a:off x="7543800" y="4174285"/>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000" dirty="0"/>
              <a:t>备份</a:t>
            </a:r>
            <a:r>
              <a:rPr lang="en-US" altLang="zh-CN" sz="3000" dirty="0"/>
              <a:t>3</a:t>
            </a:r>
            <a:endParaRPr lang="zh-CN" altLang="en-US" sz="3000" dirty="0"/>
          </a:p>
        </p:txBody>
      </p:sp>
      <p:sp>
        <p:nvSpPr>
          <p:cNvPr id="15" name="文本框 14"/>
          <p:cNvSpPr txBox="1"/>
          <p:nvPr/>
        </p:nvSpPr>
        <p:spPr>
          <a:xfrm>
            <a:off x="7976594" y="5040868"/>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19" name="圆角矩形 18"/>
          <p:cNvSpPr/>
          <p:nvPr/>
        </p:nvSpPr>
        <p:spPr>
          <a:xfrm>
            <a:off x="3226297" y="3663521"/>
            <a:ext cx="6172200" cy="2057400"/>
          </a:xfrm>
          <a:prstGeom prst="roundRect">
            <a:avLst/>
          </a:prstGeom>
          <a:solidFill>
            <a:schemeClr val="accent1">
              <a:lumMod val="40000"/>
              <a:lumOff val="60000"/>
              <a:alpha val="36000"/>
            </a:schemeClr>
          </a:solidFill>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7" name="直接箭头连接符 16"/>
          <p:cNvCxnSpPr/>
          <p:nvPr/>
        </p:nvCxnSpPr>
        <p:spPr>
          <a:xfrm>
            <a:off x="4014194" y="6100777"/>
            <a:ext cx="4596406" cy="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5735914" y="6191807"/>
            <a:ext cx="1826141" cy="584775"/>
          </a:xfrm>
          <a:prstGeom prst="rect">
            <a:avLst/>
          </a:prstGeom>
          <a:noFill/>
        </p:spPr>
        <p:txBody>
          <a:bodyPr wrap="none" rtlCol="0">
            <a:spAutoFit/>
          </a:bodyPr>
          <a:lstStyle/>
          <a:p>
            <a:r>
              <a:rPr lang="zh-CN" altLang="en-US" sz="3200" dirty="0">
                <a:latin typeface="Arial" pitchFamily="34" charset="0"/>
                <a:cs typeface="Arial" pitchFamily="34" charset="0"/>
              </a:rPr>
              <a:t>水平复制</a:t>
            </a:r>
          </a:p>
        </p:txBody>
      </p:sp>
      <p:sp>
        <p:nvSpPr>
          <p:cNvPr id="21" name="文本框 20"/>
          <p:cNvSpPr txBox="1"/>
          <p:nvPr/>
        </p:nvSpPr>
        <p:spPr>
          <a:xfrm>
            <a:off x="4876800" y="1294521"/>
            <a:ext cx="5628464" cy="2462213"/>
          </a:xfrm>
          <a:prstGeom prst="rect">
            <a:avLst/>
          </a:prstGeom>
          <a:noFill/>
        </p:spPr>
        <p:txBody>
          <a:bodyPr wrap="none" rtlCol="0">
            <a:spAutoFit/>
          </a:bodyPr>
          <a:lstStyle/>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1</a:t>
            </a:r>
            <a:r>
              <a:rPr lang="zh-CN" altLang="en-US" sz="3000" dirty="0">
                <a:latin typeface="Arial" pitchFamily="34" charset="0"/>
                <a:cs typeface="Arial" pitchFamily="34" charset="0"/>
              </a:rPr>
              <a:t>：硬盘够不够大？</a:t>
            </a:r>
            <a:endParaRPr lang="en-US" altLang="zh-CN" sz="3000" dirty="0">
              <a:latin typeface="Arial" pitchFamily="34" charset="0"/>
              <a:cs typeface="Arial" pitchFamily="34" charset="0"/>
            </a:endParaRPr>
          </a:p>
          <a:p>
            <a:r>
              <a:rPr lang="zh-CN" altLang="en-US" sz="3000" dirty="0">
                <a:solidFill>
                  <a:schemeClr val="accent6">
                    <a:lumMod val="75000"/>
                  </a:schemeClr>
                </a:solidFill>
                <a:latin typeface="Arial" pitchFamily="34" charset="0"/>
                <a:cs typeface="Arial" pitchFamily="34" charset="0"/>
              </a:rPr>
              <a:t>多几个硬盘</a:t>
            </a:r>
            <a:endParaRPr lang="en-US" altLang="zh-CN" sz="3000" dirty="0">
              <a:solidFill>
                <a:schemeClr val="accent6">
                  <a:lumMod val="75000"/>
                </a:schemeClr>
              </a:solidFill>
              <a:latin typeface="Arial" pitchFamily="34" charset="0"/>
              <a:cs typeface="Arial" pitchFamily="34" charset="0"/>
            </a:endParaRPr>
          </a:p>
          <a:p>
            <a:r>
              <a:rPr lang="zh-CN" altLang="en-US" sz="3000" dirty="0">
                <a:latin typeface="Arial" pitchFamily="34" charset="0"/>
                <a:cs typeface="Arial" pitchFamily="34" charset="0"/>
              </a:rPr>
              <a:t>问题</a:t>
            </a:r>
            <a:r>
              <a:rPr lang="en-US" altLang="zh-CN" sz="3000" dirty="0">
                <a:latin typeface="Arial" pitchFamily="34" charset="0"/>
                <a:cs typeface="Arial" pitchFamily="34" charset="0"/>
              </a:rPr>
              <a:t>2</a:t>
            </a:r>
            <a:r>
              <a:rPr lang="zh-CN" altLang="en-US" sz="3000" dirty="0">
                <a:latin typeface="Arial" pitchFamily="34" charset="0"/>
                <a:cs typeface="Arial" pitchFamily="34" charset="0"/>
              </a:rPr>
              <a:t>：硬盘够不够安全？</a:t>
            </a:r>
            <a:endParaRPr lang="en-US" altLang="zh-CN" sz="3000" dirty="0">
              <a:latin typeface="Arial" pitchFamily="34" charset="0"/>
              <a:cs typeface="Arial" pitchFamily="34" charset="0"/>
            </a:endParaRPr>
          </a:p>
          <a:p>
            <a:r>
              <a:rPr lang="zh-CN" altLang="zh-CN" sz="3200" dirty="0">
                <a:solidFill>
                  <a:schemeClr val="accent6">
                    <a:lumMod val="75000"/>
                  </a:schemeClr>
                </a:solidFill>
              </a:rPr>
              <a:t>硬件故障是常态，而不是异常</a:t>
            </a:r>
            <a:endParaRPr lang="en-US" altLang="zh-CN" sz="3200" dirty="0">
              <a:solidFill>
                <a:schemeClr val="accent6">
                  <a:lumMod val="75000"/>
                </a:schemeClr>
              </a:solidFill>
            </a:endParaRPr>
          </a:p>
          <a:p>
            <a:r>
              <a:rPr lang="zh-CN" altLang="en-US" sz="3200" dirty="0">
                <a:solidFill>
                  <a:schemeClr val="accent6">
                    <a:lumMod val="75000"/>
                  </a:schemeClr>
                </a:solidFill>
              </a:rPr>
              <a:t>多备份</a:t>
            </a:r>
          </a:p>
        </p:txBody>
      </p:sp>
    </p:spTree>
    <p:extLst>
      <p:ext uri="{BB962C8B-B14F-4D97-AF65-F5344CB8AC3E}">
        <p14:creationId xmlns:p14="http://schemas.microsoft.com/office/powerpoint/2010/main" val="147010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143001"/>
            <a:ext cx="11734800" cy="5257801"/>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sp>
        <p:nvSpPr>
          <p:cNvPr id="5" name="矩形 4"/>
          <p:cNvSpPr/>
          <p:nvPr/>
        </p:nvSpPr>
        <p:spPr>
          <a:xfrm>
            <a:off x="685800" y="2133600"/>
            <a:ext cx="16002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4000" dirty="0"/>
              <a:t>数据</a:t>
            </a:r>
          </a:p>
        </p:txBody>
      </p:sp>
      <p:sp>
        <p:nvSpPr>
          <p:cNvPr id="3" name="文本框 2"/>
          <p:cNvSpPr txBox="1"/>
          <p:nvPr/>
        </p:nvSpPr>
        <p:spPr>
          <a:xfrm>
            <a:off x="208906" y="3685508"/>
            <a:ext cx="2648593" cy="3170099"/>
          </a:xfrm>
          <a:prstGeom prst="rect">
            <a:avLst/>
          </a:prstGeom>
          <a:noFill/>
        </p:spPr>
        <p:txBody>
          <a:bodyPr wrap="square" rtlCol="0">
            <a:spAutoFit/>
          </a:bodyPr>
          <a:lstStyle/>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1</a:t>
            </a:r>
            <a:r>
              <a:rPr lang="zh-CN" altLang="en-US" sz="2400" dirty="0">
                <a:latin typeface="Arial" pitchFamily="34" charset="0"/>
                <a:cs typeface="Arial" pitchFamily="34" charset="0"/>
              </a:rPr>
              <a:t>：硬盘够不够大？</a:t>
            </a:r>
            <a:endParaRPr lang="en-US" altLang="zh-CN" sz="2400" dirty="0">
              <a:latin typeface="Arial" pitchFamily="34" charset="0"/>
              <a:cs typeface="Arial" pitchFamily="34" charset="0"/>
            </a:endParaRPr>
          </a:p>
          <a:p>
            <a:r>
              <a:rPr lang="zh-CN" altLang="en-US" sz="2400" dirty="0">
                <a:solidFill>
                  <a:schemeClr val="accent6">
                    <a:lumMod val="75000"/>
                  </a:schemeClr>
                </a:solidFill>
                <a:latin typeface="Arial" pitchFamily="34" charset="0"/>
                <a:cs typeface="Arial" pitchFamily="34" charset="0"/>
              </a:rPr>
              <a:t>多几个硬盘</a:t>
            </a:r>
            <a:endParaRPr lang="en-US" altLang="zh-CN" sz="2400" dirty="0">
              <a:solidFill>
                <a:schemeClr val="accent6">
                  <a:lumMod val="75000"/>
                </a:schemeClr>
              </a:solidFill>
              <a:latin typeface="Arial" pitchFamily="34" charset="0"/>
              <a:cs typeface="Arial" pitchFamily="34" charset="0"/>
            </a:endParaRPr>
          </a:p>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2</a:t>
            </a:r>
            <a:r>
              <a:rPr lang="zh-CN" altLang="en-US" sz="2400" dirty="0">
                <a:latin typeface="Arial" pitchFamily="34" charset="0"/>
                <a:cs typeface="Arial" pitchFamily="34" charset="0"/>
              </a:rPr>
              <a:t>：硬盘够不够安全？</a:t>
            </a:r>
            <a:endParaRPr lang="en-US" altLang="zh-CN" sz="2400" dirty="0">
              <a:latin typeface="Arial" pitchFamily="34" charset="0"/>
              <a:cs typeface="Arial" pitchFamily="34" charset="0"/>
            </a:endParaRPr>
          </a:p>
          <a:p>
            <a:r>
              <a:rPr lang="zh-CN" altLang="zh-CN" sz="2400" dirty="0">
                <a:solidFill>
                  <a:schemeClr val="accent6">
                    <a:lumMod val="75000"/>
                  </a:schemeClr>
                </a:solidFill>
              </a:rPr>
              <a:t>硬件故障是常态，而不是异常</a:t>
            </a:r>
            <a:endParaRPr lang="en-US" altLang="zh-CN" sz="2400" dirty="0">
              <a:solidFill>
                <a:schemeClr val="accent6">
                  <a:lumMod val="75000"/>
                </a:schemeClr>
              </a:solidFill>
            </a:endParaRPr>
          </a:p>
          <a:p>
            <a:r>
              <a:rPr lang="zh-CN" altLang="en-US" sz="3200" dirty="0">
                <a:solidFill>
                  <a:schemeClr val="accent6">
                    <a:lumMod val="75000"/>
                  </a:schemeClr>
                </a:solidFill>
                <a:latin typeface="方正卡通简体" panose="03000509000000000000" pitchFamily="65" charset="-122"/>
                <a:ea typeface="方正卡通简体" panose="03000509000000000000" pitchFamily="65" charset="-122"/>
                <a:cs typeface="Arial" pitchFamily="34" charset="0"/>
              </a:rPr>
              <a:t>多备份</a:t>
            </a:r>
          </a:p>
        </p:txBody>
      </p:sp>
      <p:sp>
        <p:nvSpPr>
          <p:cNvPr id="7" name="文本框 6"/>
          <p:cNvSpPr txBox="1"/>
          <p:nvPr/>
        </p:nvSpPr>
        <p:spPr>
          <a:xfrm>
            <a:off x="1242096" y="2942776"/>
            <a:ext cx="582211" cy="369332"/>
          </a:xfrm>
          <a:prstGeom prst="rect">
            <a:avLst/>
          </a:prstGeom>
          <a:noFill/>
        </p:spPr>
        <p:txBody>
          <a:bodyPr wrap="none" rtlCol="0">
            <a:spAutoFit/>
          </a:bodyPr>
          <a:lstStyle/>
          <a:p>
            <a:r>
              <a:rPr lang="en-US" altLang="zh-CN" dirty="0">
                <a:latin typeface="Arial" pitchFamily="34" charset="0"/>
                <a:cs typeface="Arial" pitchFamily="34" charset="0"/>
              </a:rPr>
              <a:t>20T</a:t>
            </a:r>
            <a:endParaRPr lang="zh-CN" altLang="en-US" dirty="0">
              <a:latin typeface="Arial" pitchFamily="34" charset="0"/>
              <a:cs typeface="Arial" pitchFamily="34" charset="0"/>
            </a:endParaRPr>
          </a:p>
        </p:txBody>
      </p:sp>
      <p:sp>
        <p:nvSpPr>
          <p:cNvPr id="9" name="矩形 8"/>
          <p:cNvSpPr/>
          <p:nvPr/>
        </p:nvSpPr>
        <p:spPr>
          <a:xfrm>
            <a:off x="2730062" y="2133600"/>
            <a:ext cx="9372600" cy="4524315"/>
          </a:xfrm>
          <a:prstGeom prst="rect">
            <a:avLst/>
          </a:prstGeom>
        </p:spPr>
        <p:txBody>
          <a:bodyPr wrap="square">
            <a:spAutoFit/>
          </a:bodyPr>
          <a:lstStyle/>
          <a:p>
            <a:pPr>
              <a:buFont typeface="Wingdings" panose="05000000000000000000" pitchFamily="2" charset="2"/>
              <a:buChar char="n"/>
            </a:pPr>
            <a:r>
              <a:rPr lang="zh-CN" altLang="en-US" sz="3200" dirty="0">
                <a:solidFill>
                  <a:srgbClr val="0070C0"/>
                </a:solidFill>
                <a:latin typeface="+mn-ea"/>
              </a:rPr>
              <a:t>使用</a:t>
            </a:r>
            <a:r>
              <a:rPr lang="zh-CN" altLang="en-US" sz="3200" dirty="0">
                <a:solidFill>
                  <a:srgbClr val="FF0000"/>
                </a:solidFill>
                <a:latin typeface="+mn-ea"/>
              </a:rPr>
              <a:t>普通廉价</a:t>
            </a:r>
            <a:r>
              <a:rPr lang="zh-CN" altLang="en-US" sz="3200" dirty="0">
                <a:solidFill>
                  <a:srgbClr val="0070C0"/>
                </a:solidFill>
                <a:latin typeface="+mn-ea"/>
              </a:rPr>
              <a:t>的硬件。</a:t>
            </a:r>
            <a:r>
              <a:rPr lang="zh-CN" altLang="en-US" sz="3200" dirty="0">
                <a:solidFill>
                  <a:srgbClr val="FF0000"/>
                </a:solidFill>
                <a:latin typeface="+mn-ea"/>
              </a:rPr>
              <a:t>硬件故障是常态</a:t>
            </a:r>
            <a:r>
              <a:rPr lang="zh-CN" altLang="en-US" sz="3200" dirty="0">
                <a:solidFill>
                  <a:srgbClr val="0070C0"/>
                </a:solidFill>
                <a:latin typeface="+mn-ea"/>
              </a:rPr>
              <a:t>，而不是异常。</a:t>
            </a:r>
            <a:endParaRPr lang="en-US" altLang="zh-CN" sz="3200" dirty="0">
              <a:solidFill>
                <a:srgbClr val="0070C0"/>
              </a:solidFill>
              <a:latin typeface="+mn-ea"/>
            </a:endParaRPr>
          </a:p>
          <a:p>
            <a:pPr>
              <a:buFont typeface="Wingdings" panose="05000000000000000000" pitchFamily="2" charset="2"/>
              <a:buChar char="n"/>
            </a:pPr>
            <a:r>
              <a:rPr lang="zh-CN" altLang="en-US" sz="3200" dirty="0">
                <a:solidFill>
                  <a:srgbClr val="0070C0"/>
                </a:solidFill>
                <a:latin typeface="+mn-ea"/>
              </a:rPr>
              <a:t>流式数据访问。即数据批量读取而非随机读写，擅长做</a:t>
            </a:r>
            <a:r>
              <a:rPr lang="zh-CN" altLang="en-US" sz="3200" dirty="0">
                <a:solidFill>
                  <a:srgbClr val="FF0000"/>
                </a:solidFill>
                <a:latin typeface="+mn-ea"/>
              </a:rPr>
              <a:t>数据分析</a:t>
            </a:r>
            <a:r>
              <a:rPr lang="zh-CN" altLang="en-US" sz="3200" dirty="0">
                <a:solidFill>
                  <a:srgbClr val="0070C0"/>
                </a:solidFill>
                <a:latin typeface="+mn-ea"/>
              </a:rPr>
              <a:t>而不是数据处理。</a:t>
            </a:r>
            <a:endParaRPr lang="en-US" altLang="zh-CN" sz="3200" dirty="0">
              <a:solidFill>
                <a:srgbClr val="0070C0"/>
              </a:solidFill>
              <a:latin typeface="+mn-ea"/>
            </a:endParaRPr>
          </a:p>
          <a:p>
            <a:pPr>
              <a:buFont typeface="Wingdings" panose="05000000000000000000" pitchFamily="2" charset="2"/>
              <a:buChar char="n"/>
            </a:pPr>
            <a:r>
              <a:rPr lang="zh-CN" altLang="en-US" sz="3200" dirty="0">
                <a:solidFill>
                  <a:srgbClr val="FF0000"/>
                </a:solidFill>
                <a:latin typeface="+mn-ea"/>
              </a:rPr>
              <a:t>大规模数据集</a:t>
            </a:r>
            <a:endParaRPr lang="en-US" altLang="zh-CN" sz="3200" dirty="0">
              <a:solidFill>
                <a:srgbClr val="FF0000"/>
              </a:solidFill>
              <a:latin typeface="+mn-ea"/>
            </a:endParaRPr>
          </a:p>
          <a:p>
            <a:pPr>
              <a:buFont typeface="Wingdings" panose="05000000000000000000" pitchFamily="2" charset="2"/>
              <a:buChar char="n"/>
            </a:pPr>
            <a:r>
              <a:rPr lang="zh-CN" altLang="en-US" sz="3200" dirty="0">
                <a:solidFill>
                  <a:srgbClr val="0070C0"/>
                </a:solidFill>
                <a:latin typeface="+mn-ea"/>
              </a:rPr>
              <a:t>简单一致性模型。为降低系统复杂度，对文件采取一次性写多次读的逻辑设计，即文件一经写入、关闭，就再不能修改。</a:t>
            </a:r>
            <a:r>
              <a:rPr lang="zh-CN" altLang="en-US" sz="3200" dirty="0">
                <a:solidFill>
                  <a:srgbClr val="FF0000"/>
                </a:solidFill>
                <a:latin typeface="+mn-ea"/>
              </a:rPr>
              <a:t>现在只允许追加操作</a:t>
            </a:r>
            <a:r>
              <a:rPr lang="zh-CN" altLang="en-US" sz="3200" dirty="0"/>
              <a:t>。</a:t>
            </a:r>
            <a:endParaRPr lang="en-US" altLang="zh-CN" sz="3200" dirty="0"/>
          </a:p>
          <a:p>
            <a:pPr>
              <a:buFont typeface="Wingdings" panose="05000000000000000000" pitchFamily="2" charset="2"/>
              <a:buChar char="n"/>
            </a:pPr>
            <a:r>
              <a:rPr lang="en-US" altLang="zh-CN" sz="3200" dirty="0"/>
              <a:t> </a:t>
            </a:r>
            <a:r>
              <a:rPr lang="zh-CN" altLang="en-US" sz="3200" dirty="0">
                <a:solidFill>
                  <a:schemeClr val="accent6">
                    <a:lumMod val="75000"/>
                  </a:schemeClr>
                </a:solidFill>
              </a:rPr>
              <a:t>文件是文件块，而不是文件整体存放</a:t>
            </a:r>
            <a:endParaRPr lang="en-US" altLang="zh-CN" sz="3200" dirty="0">
              <a:solidFill>
                <a:schemeClr val="accent6">
                  <a:lumMod val="75000"/>
                </a:schemeClr>
              </a:solidFill>
            </a:endParaRPr>
          </a:p>
        </p:txBody>
      </p:sp>
    </p:spTree>
    <p:extLst>
      <p:ext uri="{BB962C8B-B14F-4D97-AF65-F5344CB8AC3E}">
        <p14:creationId xmlns:p14="http://schemas.microsoft.com/office/powerpoint/2010/main" val="1677704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063752"/>
            <a:ext cx="11734800" cy="694055"/>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sp>
        <p:nvSpPr>
          <p:cNvPr id="5" name="矩形 4"/>
          <p:cNvSpPr/>
          <p:nvPr/>
        </p:nvSpPr>
        <p:spPr>
          <a:xfrm>
            <a:off x="1143000" y="2402892"/>
            <a:ext cx="13716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3000" dirty="0"/>
              <a:t>数据</a:t>
            </a:r>
          </a:p>
        </p:txBody>
      </p:sp>
      <p:sp>
        <p:nvSpPr>
          <p:cNvPr id="3" name="文本框 2"/>
          <p:cNvSpPr txBox="1"/>
          <p:nvPr/>
        </p:nvSpPr>
        <p:spPr>
          <a:xfrm>
            <a:off x="15600" y="3687901"/>
            <a:ext cx="2648593" cy="3170099"/>
          </a:xfrm>
          <a:prstGeom prst="rect">
            <a:avLst/>
          </a:prstGeom>
          <a:noFill/>
        </p:spPr>
        <p:txBody>
          <a:bodyPr wrap="square" rtlCol="0">
            <a:spAutoFit/>
          </a:bodyPr>
          <a:lstStyle/>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1</a:t>
            </a:r>
            <a:r>
              <a:rPr lang="zh-CN" altLang="en-US" sz="2400" dirty="0">
                <a:latin typeface="Arial" pitchFamily="34" charset="0"/>
                <a:cs typeface="Arial" pitchFamily="34" charset="0"/>
              </a:rPr>
              <a:t>：硬盘够不够大？</a:t>
            </a:r>
            <a:endParaRPr lang="en-US" altLang="zh-CN" sz="2400" dirty="0">
              <a:latin typeface="Arial" pitchFamily="34" charset="0"/>
              <a:cs typeface="Arial" pitchFamily="34" charset="0"/>
            </a:endParaRPr>
          </a:p>
          <a:p>
            <a:r>
              <a:rPr lang="zh-CN" altLang="en-US" sz="2400" dirty="0">
                <a:solidFill>
                  <a:schemeClr val="accent6">
                    <a:lumMod val="75000"/>
                  </a:schemeClr>
                </a:solidFill>
                <a:latin typeface="Arial" pitchFamily="34" charset="0"/>
                <a:cs typeface="Arial" pitchFamily="34" charset="0"/>
              </a:rPr>
              <a:t>多几个硬盘</a:t>
            </a:r>
            <a:endParaRPr lang="en-US" altLang="zh-CN" sz="2400" dirty="0">
              <a:solidFill>
                <a:schemeClr val="accent6">
                  <a:lumMod val="75000"/>
                </a:schemeClr>
              </a:solidFill>
              <a:latin typeface="Arial" pitchFamily="34" charset="0"/>
              <a:cs typeface="Arial" pitchFamily="34" charset="0"/>
            </a:endParaRPr>
          </a:p>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2</a:t>
            </a:r>
            <a:r>
              <a:rPr lang="zh-CN" altLang="en-US" sz="2400" dirty="0">
                <a:latin typeface="Arial" pitchFamily="34" charset="0"/>
                <a:cs typeface="Arial" pitchFamily="34" charset="0"/>
              </a:rPr>
              <a:t>：硬盘够不够安全？</a:t>
            </a:r>
            <a:endParaRPr lang="en-US" altLang="zh-CN" sz="2400" dirty="0">
              <a:latin typeface="Arial" pitchFamily="34" charset="0"/>
              <a:cs typeface="Arial" pitchFamily="34" charset="0"/>
            </a:endParaRPr>
          </a:p>
          <a:p>
            <a:r>
              <a:rPr lang="zh-CN" altLang="zh-CN" sz="2400" dirty="0">
                <a:solidFill>
                  <a:schemeClr val="accent6">
                    <a:lumMod val="75000"/>
                  </a:schemeClr>
                </a:solidFill>
              </a:rPr>
              <a:t>硬件故障是常态，而不是异常</a:t>
            </a:r>
            <a:endParaRPr lang="en-US" altLang="zh-CN" sz="2400" dirty="0">
              <a:solidFill>
                <a:schemeClr val="accent6">
                  <a:lumMod val="75000"/>
                </a:schemeClr>
              </a:solidFill>
            </a:endParaRPr>
          </a:p>
          <a:p>
            <a:r>
              <a:rPr lang="en-US" altLang="zh-CN" sz="3200" dirty="0">
                <a:solidFill>
                  <a:srgbClr val="008000"/>
                </a:solidFill>
                <a:latin typeface="方正卡通简体" panose="03000509000000000000" pitchFamily="65" charset="-122"/>
                <a:ea typeface="方正卡通简体" panose="03000509000000000000" pitchFamily="65" charset="-122"/>
                <a:cs typeface="Arial" pitchFamily="34" charset="0"/>
              </a:rPr>
              <a:t>3</a:t>
            </a:r>
            <a:r>
              <a:rPr lang="zh-CN" altLang="en-US" sz="3200" dirty="0">
                <a:solidFill>
                  <a:srgbClr val="008000"/>
                </a:solidFill>
                <a:latin typeface="方正卡通简体" panose="03000509000000000000" pitchFamily="65" charset="-122"/>
                <a:ea typeface="方正卡通简体" panose="03000509000000000000" pitchFamily="65" charset="-122"/>
                <a:cs typeface="Arial" pitchFamily="34" charset="0"/>
              </a:rPr>
              <a:t>个备份</a:t>
            </a:r>
          </a:p>
        </p:txBody>
      </p:sp>
      <p:cxnSp>
        <p:nvCxnSpPr>
          <p:cNvPr id="8" name="直接连接符 7"/>
          <p:cNvCxnSpPr/>
          <p:nvPr/>
        </p:nvCxnSpPr>
        <p:spPr>
          <a:xfrm>
            <a:off x="3048000" y="1752600"/>
            <a:ext cx="0" cy="4953000"/>
          </a:xfrm>
          <a:prstGeom prst="line">
            <a:avLst/>
          </a:prstGeom>
          <a:ln w="66675">
            <a:solidFill>
              <a:srgbClr val="FF0000"/>
            </a:solidFill>
            <a:prstDash val="sysDash"/>
            <a:tailEnd type="non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71503" y="1724190"/>
            <a:ext cx="1338828"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客户端</a:t>
            </a:r>
          </a:p>
        </p:txBody>
      </p:sp>
      <p:sp>
        <p:nvSpPr>
          <p:cNvPr id="12" name="文本框 11"/>
          <p:cNvSpPr txBox="1"/>
          <p:nvPr/>
        </p:nvSpPr>
        <p:spPr>
          <a:xfrm>
            <a:off x="3964847" y="1584330"/>
            <a:ext cx="5830442"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      服务器端（分布式文件系统）</a:t>
            </a:r>
          </a:p>
        </p:txBody>
      </p:sp>
      <p:sp>
        <p:nvSpPr>
          <p:cNvPr id="14" name="矩形 13"/>
          <p:cNvSpPr/>
          <p:nvPr/>
        </p:nvSpPr>
        <p:spPr>
          <a:xfrm>
            <a:off x="3810000" y="2294255"/>
            <a:ext cx="28194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2400" dirty="0"/>
              <a:t>管理员 </a:t>
            </a:r>
            <a:r>
              <a:rPr lang="en-US" altLang="zh-CN" sz="2400" dirty="0"/>
              <a:t>Name Node</a:t>
            </a:r>
          </a:p>
        </p:txBody>
      </p:sp>
      <p:sp>
        <p:nvSpPr>
          <p:cNvPr id="15" name="矩形 14"/>
          <p:cNvSpPr/>
          <p:nvPr/>
        </p:nvSpPr>
        <p:spPr>
          <a:xfrm>
            <a:off x="6934200" y="2278188"/>
            <a:ext cx="32766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sz="2400" dirty="0"/>
              <a:t>Secondary Name Node</a:t>
            </a:r>
          </a:p>
        </p:txBody>
      </p:sp>
      <p:sp>
        <p:nvSpPr>
          <p:cNvPr id="16" name="文本框 15"/>
          <p:cNvSpPr txBox="1"/>
          <p:nvPr/>
        </p:nvSpPr>
        <p:spPr>
          <a:xfrm>
            <a:off x="7602180" y="2896179"/>
            <a:ext cx="2031325" cy="461665"/>
          </a:xfrm>
          <a:prstGeom prst="rect">
            <a:avLst/>
          </a:prstGeom>
          <a:noFill/>
        </p:spPr>
        <p:txBody>
          <a:bodyPr wrap="none" rtlCol="0">
            <a:spAutoFit/>
          </a:bodyPr>
          <a:lstStyle/>
          <a:p>
            <a:r>
              <a:rPr lang="zh-CN" altLang="en-US" sz="2400" dirty="0">
                <a:latin typeface="Arial" pitchFamily="34" charset="0"/>
                <a:cs typeface="Arial" pitchFamily="34" charset="0"/>
              </a:rPr>
              <a:t>第二名称节点</a:t>
            </a:r>
          </a:p>
        </p:txBody>
      </p:sp>
      <p:sp>
        <p:nvSpPr>
          <p:cNvPr id="18" name="剪去单角的矩形 17"/>
          <p:cNvSpPr/>
          <p:nvPr/>
        </p:nvSpPr>
        <p:spPr>
          <a:xfrm>
            <a:off x="3964847"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19" name="剪去单角的矩形 18"/>
          <p:cNvSpPr/>
          <p:nvPr/>
        </p:nvSpPr>
        <p:spPr>
          <a:xfrm>
            <a:off x="5715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0" name="剪去单角的矩形 19"/>
          <p:cNvSpPr/>
          <p:nvPr/>
        </p:nvSpPr>
        <p:spPr>
          <a:xfrm>
            <a:off x="7620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1" name="圆角矩形 20"/>
          <p:cNvSpPr/>
          <p:nvPr/>
        </p:nvSpPr>
        <p:spPr>
          <a:xfrm>
            <a:off x="3381172" y="2128428"/>
            <a:ext cx="7515428" cy="2824571"/>
          </a:xfrm>
          <a:prstGeom prst="roundRect">
            <a:avLst/>
          </a:prstGeom>
          <a:solidFill>
            <a:schemeClr val="accent1">
              <a:lumMod val="40000"/>
              <a:lumOff val="60000"/>
              <a:alpha val="9000"/>
            </a:schemeClr>
          </a:solidFill>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p:cNvSpPr txBox="1"/>
          <p:nvPr/>
        </p:nvSpPr>
        <p:spPr>
          <a:xfrm>
            <a:off x="3418139" y="5383254"/>
            <a:ext cx="3376245" cy="1015663"/>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数据块：</a:t>
            </a:r>
            <a:r>
              <a:rPr lang="en-US" altLang="zh-CN" sz="3000" dirty="0">
                <a:solidFill>
                  <a:schemeClr val="accent4">
                    <a:lumMod val="50000"/>
                  </a:schemeClr>
                </a:solidFill>
                <a:latin typeface="Arial" pitchFamily="34" charset="0"/>
                <a:cs typeface="Arial" pitchFamily="34" charset="0"/>
              </a:rPr>
              <a:t>1.x 64M </a:t>
            </a:r>
          </a:p>
          <a:p>
            <a:r>
              <a:rPr lang="en-US" altLang="zh-CN" sz="3000" dirty="0">
                <a:solidFill>
                  <a:schemeClr val="accent4">
                    <a:lumMod val="50000"/>
                  </a:schemeClr>
                </a:solidFill>
                <a:latin typeface="Arial" pitchFamily="34" charset="0"/>
                <a:cs typeface="Arial" pitchFamily="34" charset="0"/>
              </a:rPr>
              <a:t>               2.x 128M</a:t>
            </a:r>
            <a:endParaRPr lang="zh-CN" altLang="en-US" sz="3000" dirty="0">
              <a:solidFill>
                <a:schemeClr val="accent4">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517170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063752"/>
            <a:ext cx="11734800" cy="694055"/>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sp>
        <p:nvSpPr>
          <p:cNvPr id="5" name="矩形 4"/>
          <p:cNvSpPr/>
          <p:nvPr/>
        </p:nvSpPr>
        <p:spPr>
          <a:xfrm>
            <a:off x="1143000" y="2402892"/>
            <a:ext cx="13716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3000" dirty="0"/>
              <a:t>数据</a:t>
            </a:r>
          </a:p>
        </p:txBody>
      </p:sp>
      <p:sp>
        <p:nvSpPr>
          <p:cNvPr id="3" name="文本框 2"/>
          <p:cNvSpPr txBox="1"/>
          <p:nvPr/>
        </p:nvSpPr>
        <p:spPr>
          <a:xfrm>
            <a:off x="15600" y="3687901"/>
            <a:ext cx="2648593" cy="3170099"/>
          </a:xfrm>
          <a:prstGeom prst="rect">
            <a:avLst/>
          </a:prstGeom>
          <a:noFill/>
        </p:spPr>
        <p:txBody>
          <a:bodyPr wrap="square" rtlCol="0">
            <a:spAutoFit/>
          </a:bodyPr>
          <a:lstStyle/>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1</a:t>
            </a:r>
            <a:r>
              <a:rPr lang="zh-CN" altLang="en-US" sz="2400" dirty="0">
                <a:latin typeface="Arial" pitchFamily="34" charset="0"/>
                <a:cs typeface="Arial" pitchFamily="34" charset="0"/>
              </a:rPr>
              <a:t>：硬盘够不够大？</a:t>
            </a:r>
            <a:endParaRPr lang="en-US" altLang="zh-CN" sz="2400" dirty="0">
              <a:latin typeface="Arial" pitchFamily="34" charset="0"/>
              <a:cs typeface="Arial" pitchFamily="34" charset="0"/>
            </a:endParaRPr>
          </a:p>
          <a:p>
            <a:r>
              <a:rPr lang="zh-CN" altLang="en-US" sz="2400" dirty="0">
                <a:solidFill>
                  <a:schemeClr val="accent6">
                    <a:lumMod val="75000"/>
                  </a:schemeClr>
                </a:solidFill>
                <a:latin typeface="Arial" pitchFamily="34" charset="0"/>
                <a:cs typeface="Arial" pitchFamily="34" charset="0"/>
              </a:rPr>
              <a:t>多几个硬盘</a:t>
            </a:r>
            <a:endParaRPr lang="en-US" altLang="zh-CN" sz="2400" dirty="0">
              <a:solidFill>
                <a:schemeClr val="accent6">
                  <a:lumMod val="75000"/>
                </a:schemeClr>
              </a:solidFill>
              <a:latin typeface="Arial" pitchFamily="34" charset="0"/>
              <a:cs typeface="Arial" pitchFamily="34" charset="0"/>
            </a:endParaRPr>
          </a:p>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2</a:t>
            </a:r>
            <a:r>
              <a:rPr lang="zh-CN" altLang="en-US" sz="2400" dirty="0">
                <a:latin typeface="Arial" pitchFamily="34" charset="0"/>
                <a:cs typeface="Arial" pitchFamily="34" charset="0"/>
              </a:rPr>
              <a:t>：硬盘够不够安全？</a:t>
            </a:r>
            <a:endParaRPr lang="en-US" altLang="zh-CN" sz="2400" dirty="0">
              <a:latin typeface="Arial" pitchFamily="34" charset="0"/>
              <a:cs typeface="Arial" pitchFamily="34" charset="0"/>
            </a:endParaRPr>
          </a:p>
          <a:p>
            <a:r>
              <a:rPr lang="zh-CN" altLang="zh-CN" sz="2400" dirty="0">
                <a:solidFill>
                  <a:schemeClr val="accent6">
                    <a:lumMod val="75000"/>
                  </a:schemeClr>
                </a:solidFill>
              </a:rPr>
              <a:t>硬件故障是常态，而不是异常</a:t>
            </a:r>
            <a:endParaRPr lang="en-US" altLang="zh-CN" sz="2400" dirty="0">
              <a:solidFill>
                <a:schemeClr val="accent6">
                  <a:lumMod val="75000"/>
                </a:schemeClr>
              </a:solidFill>
            </a:endParaRPr>
          </a:p>
          <a:p>
            <a:r>
              <a:rPr lang="en-US" altLang="zh-CN" sz="3200" dirty="0">
                <a:solidFill>
                  <a:srgbClr val="008000"/>
                </a:solidFill>
                <a:latin typeface="方正卡通简体" panose="03000509000000000000" pitchFamily="65" charset="-122"/>
                <a:ea typeface="方正卡通简体" panose="03000509000000000000" pitchFamily="65" charset="-122"/>
                <a:cs typeface="Arial" pitchFamily="34" charset="0"/>
              </a:rPr>
              <a:t>3</a:t>
            </a:r>
            <a:r>
              <a:rPr lang="zh-CN" altLang="en-US" sz="3200" dirty="0">
                <a:solidFill>
                  <a:srgbClr val="008000"/>
                </a:solidFill>
                <a:latin typeface="方正卡通简体" panose="03000509000000000000" pitchFamily="65" charset="-122"/>
                <a:ea typeface="方正卡通简体" panose="03000509000000000000" pitchFamily="65" charset="-122"/>
                <a:cs typeface="Arial" pitchFamily="34" charset="0"/>
              </a:rPr>
              <a:t>个备份</a:t>
            </a:r>
          </a:p>
        </p:txBody>
      </p:sp>
      <p:cxnSp>
        <p:nvCxnSpPr>
          <p:cNvPr id="8" name="直接连接符 7"/>
          <p:cNvCxnSpPr/>
          <p:nvPr/>
        </p:nvCxnSpPr>
        <p:spPr>
          <a:xfrm>
            <a:off x="3048000" y="1752600"/>
            <a:ext cx="0" cy="4953000"/>
          </a:xfrm>
          <a:prstGeom prst="line">
            <a:avLst/>
          </a:prstGeom>
          <a:ln w="66675">
            <a:solidFill>
              <a:srgbClr val="FF0000"/>
            </a:solidFill>
            <a:prstDash val="sysDash"/>
            <a:tailEnd type="non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71503" y="1724190"/>
            <a:ext cx="1338828"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客户端</a:t>
            </a:r>
          </a:p>
        </p:txBody>
      </p:sp>
      <p:sp>
        <p:nvSpPr>
          <p:cNvPr id="12" name="文本框 11"/>
          <p:cNvSpPr txBox="1"/>
          <p:nvPr/>
        </p:nvSpPr>
        <p:spPr>
          <a:xfrm>
            <a:off x="3964847" y="1584330"/>
            <a:ext cx="5830442"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      服务器端（分布式文件系统）</a:t>
            </a:r>
          </a:p>
        </p:txBody>
      </p:sp>
      <p:sp>
        <p:nvSpPr>
          <p:cNvPr id="14" name="矩形 13"/>
          <p:cNvSpPr/>
          <p:nvPr/>
        </p:nvSpPr>
        <p:spPr>
          <a:xfrm>
            <a:off x="3810000" y="2294255"/>
            <a:ext cx="28194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2400" dirty="0"/>
              <a:t>管理员 </a:t>
            </a:r>
            <a:r>
              <a:rPr lang="en-US" altLang="zh-CN" sz="2400" dirty="0"/>
              <a:t>Name Node</a:t>
            </a:r>
          </a:p>
        </p:txBody>
      </p:sp>
      <p:sp>
        <p:nvSpPr>
          <p:cNvPr id="15" name="矩形 14"/>
          <p:cNvSpPr/>
          <p:nvPr/>
        </p:nvSpPr>
        <p:spPr>
          <a:xfrm>
            <a:off x="6934200" y="2278188"/>
            <a:ext cx="32766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sz="2400" dirty="0"/>
              <a:t>Secondary Name Node</a:t>
            </a:r>
          </a:p>
        </p:txBody>
      </p:sp>
      <p:sp>
        <p:nvSpPr>
          <p:cNvPr id="16" name="文本框 15"/>
          <p:cNvSpPr txBox="1"/>
          <p:nvPr/>
        </p:nvSpPr>
        <p:spPr>
          <a:xfrm>
            <a:off x="7602180" y="2896179"/>
            <a:ext cx="2031325" cy="461665"/>
          </a:xfrm>
          <a:prstGeom prst="rect">
            <a:avLst/>
          </a:prstGeom>
          <a:noFill/>
        </p:spPr>
        <p:txBody>
          <a:bodyPr wrap="none" rtlCol="0">
            <a:spAutoFit/>
          </a:bodyPr>
          <a:lstStyle/>
          <a:p>
            <a:r>
              <a:rPr lang="zh-CN" altLang="en-US" sz="2400" dirty="0">
                <a:latin typeface="Arial" pitchFamily="34" charset="0"/>
                <a:cs typeface="Arial" pitchFamily="34" charset="0"/>
              </a:rPr>
              <a:t>第二名称节点</a:t>
            </a:r>
          </a:p>
        </p:txBody>
      </p:sp>
      <p:sp>
        <p:nvSpPr>
          <p:cNvPr id="18" name="剪去单角的矩形 17"/>
          <p:cNvSpPr/>
          <p:nvPr/>
        </p:nvSpPr>
        <p:spPr>
          <a:xfrm>
            <a:off x="3964847"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19" name="剪去单角的矩形 18"/>
          <p:cNvSpPr/>
          <p:nvPr/>
        </p:nvSpPr>
        <p:spPr>
          <a:xfrm>
            <a:off x="5715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0" name="剪去单角的矩形 19"/>
          <p:cNvSpPr/>
          <p:nvPr/>
        </p:nvSpPr>
        <p:spPr>
          <a:xfrm>
            <a:off x="7620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1" name="圆角矩形 20"/>
          <p:cNvSpPr/>
          <p:nvPr/>
        </p:nvSpPr>
        <p:spPr>
          <a:xfrm>
            <a:off x="3381172" y="2128428"/>
            <a:ext cx="7515428" cy="2824571"/>
          </a:xfrm>
          <a:prstGeom prst="roundRect">
            <a:avLst/>
          </a:prstGeom>
          <a:solidFill>
            <a:schemeClr val="accent1">
              <a:lumMod val="40000"/>
              <a:lumOff val="60000"/>
              <a:alpha val="9000"/>
            </a:schemeClr>
          </a:solidFill>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p:cNvSpPr txBox="1"/>
          <p:nvPr/>
        </p:nvSpPr>
        <p:spPr>
          <a:xfrm>
            <a:off x="8912263" y="1120244"/>
            <a:ext cx="3376245" cy="1015663"/>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数据块：</a:t>
            </a:r>
            <a:r>
              <a:rPr lang="en-US" altLang="zh-CN" sz="3000" dirty="0">
                <a:solidFill>
                  <a:schemeClr val="accent4">
                    <a:lumMod val="50000"/>
                  </a:schemeClr>
                </a:solidFill>
                <a:latin typeface="Arial" pitchFamily="34" charset="0"/>
                <a:cs typeface="Arial" pitchFamily="34" charset="0"/>
              </a:rPr>
              <a:t>1.x 64M </a:t>
            </a:r>
          </a:p>
          <a:p>
            <a:r>
              <a:rPr lang="en-US" altLang="zh-CN" sz="3000" dirty="0">
                <a:solidFill>
                  <a:schemeClr val="accent4">
                    <a:lumMod val="50000"/>
                  </a:schemeClr>
                </a:solidFill>
                <a:latin typeface="Arial" pitchFamily="34" charset="0"/>
                <a:cs typeface="Arial" pitchFamily="34" charset="0"/>
              </a:rPr>
              <a:t>               2.x 128M</a:t>
            </a:r>
            <a:endParaRPr lang="zh-CN" altLang="en-US" sz="3000" dirty="0">
              <a:solidFill>
                <a:schemeClr val="accent4">
                  <a:lumMod val="50000"/>
                </a:schemeClr>
              </a:solidFill>
              <a:latin typeface="Arial" pitchFamily="34" charset="0"/>
              <a:cs typeface="Arial" pitchFamily="34" charset="0"/>
            </a:endParaRPr>
          </a:p>
        </p:txBody>
      </p:sp>
      <p:sp>
        <p:nvSpPr>
          <p:cNvPr id="4" name="椭圆 3"/>
          <p:cNvSpPr/>
          <p:nvPr/>
        </p:nvSpPr>
        <p:spPr>
          <a:xfrm>
            <a:off x="1784905" y="3253389"/>
            <a:ext cx="256249" cy="302641"/>
          </a:xfrm>
          <a:prstGeom prst="ellipse">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190500" y="3253389"/>
            <a:ext cx="1415772" cy="369332"/>
          </a:xfrm>
          <a:prstGeom prst="rect">
            <a:avLst/>
          </a:prstGeom>
          <a:noFill/>
        </p:spPr>
        <p:txBody>
          <a:bodyPr wrap="none" rtlCol="0">
            <a:spAutoFit/>
          </a:bodyPr>
          <a:lstStyle/>
          <a:p>
            <a:r>
              <a:rPr lang="zh-CN" altLang="en-US" dirty="0">
                <a:solidFill>
                  <a:srgbClr val="C00000"/>
                </a:solidFill>
                <a:latin typeface="方正卡通简体" panose="03000509000000000000" pitchFamily="65" charset="-122"/>
                <a:ea typeface="方正卡通简体" panose="03000509000000000000" pitchFamily="65" charset="-122"/>
                <a:cs typeface="Arial" pitchFamily="34" charset="0"/>
              </a:rPr>
              <a:t>数据块 </a:t>
            </a:r>
            <a:r>
              <a:rPr lang="en-US" altLang="zh-CN" dirty="0">
                <a:solidFill>
                  <a:srgbClr val="C00000"/>
                </a:solidFill>
                <a:latin typeface="方正卡通简体" panose="03000509000000000000" pitchFamily="65" charset="-122"/>
                <a:ea typeface="方正卡通简体" panose="03000509000000000000" pitchFamily="65" charset="-122"/>
                <a:cs typeface="Arial" pitchFamily="34" charset="0"/>
              </a:rPr>
              <a:t>128M</a:t>
            </a:r>
            <a:endParaRPr lang="zh-CN" altLang="en-US" dirty="0">
              <a:solidFill>
                <a:srgbClr val="C00000"/>
              </a:solidFill>
              <a:latin typeface="方正卡通简体" panose="03000509000000000000" pitchFamily="65" charset="-122"/>
              <a:ea typeface="方正卡通简体" panose="03000509000000000000" pitchFamily="65" charset="-122"/>
              <a:cs typeface="Arial" pitchFamily="34" charset="0"/>
            </a:endParaRPr>
          </a:p>
        </p:txBody>
      </p:sp>
      <p:sp>
        <p:nvSpPr>
          <p:cNvPr id="23" name="文本框 22"/>
          <p:cNvSpPr txBox="1"/>
          <p:nvPr/>
        </p:nvSpPr>
        <p:spPr>
          <a:xfrm>
            <a:off x="3396938" y="5274988"/>
            <a:ext cx="8170827" cy="1569660"/>
          </a:xfrm>
          <a:prstGeom prst="rect">
            <a:avLst/>
          </a:prstGeom>
          <a:noFill/>
        </p:spPr>
        <p:txBody>
          <a:bodyPr wrap="none" rtlCol="0">
            <a:spAutoFit/>
          </a:bodyPr>
          <a:lstStyle/>
          <a:p>
            <a:r>
              <a:rPr lang="en-US" altLang="zh-CN" sz="2400" dirty="0">
                <a:solidFill>
                  <a:schemeClr val="accent4">
                    <a:lumMod val="50000"/>
                  </a:schemeClr>
                </a:solidFill>
                <a:latin typeface="+mn-ea"/>
                <a:cs typeface="Arial" pitchFamily="34" charset="0"/>
              </a:rPr>
              <a:t>Name node</a:t>
            </a:r>
            <a:r>
              <a:rPr lang="zh-CN" altLang="en-US" sz="2400" dirty="0">
                <a:solidFill>
                  <a:schemeClr val="accent4">
                    <a:lumMod val="50000"/>
                  </a:schemeClr>
                </a:solidFill>
                <a:latin typeface="+mn-ea"/>
                <a:cs typeface="Arial" pitchFamily="34" charset="0"/>
              </a:rPr>
              <a:t>： 接受客户端的请求 管理和维护文件</a:t>
            </a:r>
            <a:endParaRPr lang="en-US" altLang="zh-CN" sz="2400" dirty="0">
              <a:solidFill>
                <a:schemeClr val="accent4">
                  <a:lumMod val="50000"/>
                </a:schemeClr>
              </a:solidFill>
              <a:latin typeface="+mn-ea"/>
              <a:cs typeface="Arial" pitchFamily="34" charset="0"/>
            </a:endParaRPr>
          </a:p>
          <a:p>
            <a:r>
              <a:rPr lang="en-US" altLang="zh-CN" sz="2400" dirty="0">
                <a:solidFill>
                  <a:schemeClr val="accent4">
                    <a:lumMod val="50000"/>
                  </a:schemeClr>
                </a:solidFill>
                <a:latin typeface="+mn-ea"/>
                <a:cs typeface="Arial" pitchFamily="34" charset="0"/>
              </a:rPr>
              <a:t>Data  node</a:t>
            </a:r>
            <a:r>
              <a:rPr lang="zh-CN" altLang="en-US" sz="2400" dirty="0">
                <a:solidFill>
                  <a:schemeClr val="accent4">
                    <a:lumMod val="50000"/>
                  </a:schemeClr>
                </a:solidFill>
                <a:latin typeface="+mn-ea"/>
                <a:cs typeface="Arial" pitchFamily="34" charset="0"/>
              </a:rPr>
              <a:t>： 按数据保存数据</a:t>
            </a:r>
            <a:endParaRPr lang="en-US" altLang="zh-CN" sz="2400" dirty="0">
              <a:solidFill>
                <a:schemeClr val="accent4">
                  <a:lumMod val="50000"/>
                </a:schemeClr>
              </a:solidFill>
              <a:latin typeface="+mn-ea"/>
              <a:cs typeface="Arial" pitchFamily="34" charset="0"/>
            </a:endParaRPr>
          </a:p>
          <a:p>
            <a:r>
              <a:rPr lang="en-US" altLang="zh-CN" sz="2400" dirty="0">
                <a:solidFill>
                  <a:schemeClr val="accent4">
                    <a:lumMod val="50000"/>
                  </a:schemeClr>
                </a:solidFill>
                <a:latin typeface="+mn-ea"/>
                <a:cs typeface="Arial" pitchFamily="34" charset="0"/>
              </a:rPr>
              <a:t>Secondary name node</a:t>
            </a:r>
            <a:r>
              <a:rPr lang="zh-CN" altLang="en-US" sz="2400" dirty="0">
                <a:solidFill>
                  <a:schemeClr val="accent4">
                    <a:lumMod val="50000"/>
                  </a:schemeClr>
                </a:solidFill>
                <a:latin typeface="+mn-ea"/>
                <a:cs typeface="Arial" pitchFamily="34" charset="0"/>
              </a:rPr>
              <a:t>： </a:t>
            </a:r>
            <a:r>
              <a:rPr lang="en-US" altLang="zh-CN" sz="2400" dirty="0">
                <a:solidFill>
                  <a:schemeClr val="accent4">
                    <a:lumMod val="50000"/>
                  </a:schemeClr>
                </a:solidFill>
                <a:latin typeface="+mn-ea"/>
                <a:cs typeface="Arial" pitchFamily="34" charset="0"/>
              </a:rPr>
              <a:t>name node</a:t>
            </a:r>
            <a:r>
              <a:rPr lang="zh-CN" altLang="en-US" sz="2400" dirty="0">
                <a:solidFill>
                  <a:schemeClr val="accent4">
                    <a:lumMod val="50000"/>
                  </a:schemeClr>
                </a:solidFill>
                <a:latin typeface="+mn-ea"/>
                <a:cs typeface="Arial" pitchFamily="34" charset="0"/>
              </a:rPr>
              <a:t>也坏了，合并日志</a:t>
            </a:r>
            <a:endParaRPr lang="en-US" altLang="zh-CN" sz="2400" dirty="0">
              <a:solidFill>
                <a:schemeClr val="accent4">
                  <a:lumMod val="50000"/>
                </a:schemeClr>
              </a:solidFill>
              <a:latin typeface="+mn-ea"/>
              <a:cs typeface="Arial" pitchFamily="34" charset="0"/>
            </a:endParaRPr>
          </a:p>
          <a:p>
            <a:r>
              <a:rPr lang="en-US" altLang="zh-CN" sz="2400" dirty="0">
                <a:solidFill>
                  <a:schemeClr val="accent4">
                    <a:lumMod val="50000"/>
                  </a:schemeClr>
                </a:solidFill>
                <a:latin typeface="+mn-ea"/>
                <a:cs typeface="Arial" pitchFamily="34" charset="0"/>
              </a:rPr>
              <a:t>                  edit logs</a:t>
            </a:r>
            <a:r>
              <a:rPr lang="zh-CN" altLang="en-US" sz="2400" dirty="0">
                <a:solidFill>
                  <a:schemeClr val="accent4">
                    <a:lumMod val="50000"/>
                  </a:schemeClr>
                </a:solidFill>
                <a:latin typeface="+mn-ea"/>
                <a:cs typeface="Arial" pitchFamily="34" charset="0"/>
              </a:rPr>
              <a:t>：客户端操作日志， </a:t>
            </a:r>
            <a:r>
              <a:rPr lang="en-US" altLang="zh-CN" sz="2400" dirty="0" err="1">
                <a:solidFill>
                  <a:schemeClr val="accent4">
                    <a:lumMod val="50000"/>
                  </a:schemeClr>
                </a:solidFill>
                <a:latin typeface="+mn-ea"/>
                <a:cs typeface="Arial" pitchFamily="34" charset="0"/>
              </a:rPr>
              <a:t>fsimage</a:t>
            </a:r>
            <a:r>
              <a:rPr lang="zh-CN" altLang="en-US" sz="2400" dirty="0">
                <a:solidFill>
                  <a:schemeClr val="accent4">
                    <a:lumMod val="50000"/>
                  </a:schemeClr>
                </a:solidFill>
                <a:latin typeface="+mn-ea"/>
                <a:cs typeface="Arial" pitchFamily="34" charset="0"/>
              </a:rPr>
              <a:t>：元信息文件</a:t>
            </a:r>
          </a:p>
        </p:txBody>
      </p:sp>
      <p:sp>
        <p:nvSpPr>
          <p:cNvPr id="17" name="矩形 16"/>
          <p:cNvSpPr/>
          <p:nvPr/>
        </p:nvSpPr>
        <p:spPr>
          <a:xfrm>
            <a:off x="3747986" y="2198195"/>
            <a:ext cx="6781800" cy="1184907"/>
          </a:xfrm>
          <a:prstGeom prst="rect">
            <a:avLst/>
          </a:prstGeom>
          <a:solidFill>
            <a:schemeClr val="accent2">
              <a:lumMod val="40000"/>
              <a:lumOff val="60000"/>
              <a:alpha val="23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8724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228600" y="1063752"/>
            <a:ext cx="11734800" cy="694055"/>
          </a:xfrm>
        </p:spPr>
        <p:txBody>
          <a:bodyPr>
            <a:normAutofit/>
          </a:bodyPr>
          <a:lstStyle/>
          <a:p>
            <a:pPr marL="118872" indent="0">
              <a:buNone/>
            </a:pPr>
            <a:r>
              <a:rPr lang="zh-CN" altLang="en-US" sz="3600" dirty="0">
                <a:solidFill>
                  <a:schemeClr val="accent6">
                    <a:lumMod val="75000"/>
                  </a:schemeClr>
                </a:solidFill>
              </a:rPr>
              <a:t>分布式文件系统原理</a:t>
            </a:r>
            <a:endParaRPr lang="en-US" altLang="zh-CN" sz="3600" dirty="0">
              <a:solidFill>
                <a:schemeClr val="accent6">
                  <a:lumMod val="75000"/>
                </a:schemeClr>
              </a:solidFill>
            </a:endParaRPr>
          </a:p>
        </p:txBody>
      </p:sp>
      <p:sp>
        <p:nvSpPr>
          <p:cNvPr id="5" name="矩形 4"/>
          <p:cNvSpPr/>
          <p:nvPr/>
        </p:nvSpPr>
        <p:spPr>
          <a:xfrm>
            <a:off x="1143000" y="2402892"/>
            <a:ext cx="1371600" cy="762000"/>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3000" dirty="0"/>
              <a:t>数据</a:t>
            </a:r>
          </a:p>
        </p:txBody>
      </p:sp>
      <p:sp>
        <p:nvSpPr>
          <p:cNvPr id="3" name="文本框 2"/>
          <p:cNvSpPr txBox="1"/>
          <p:nvPr/>
        </p:nvSpPr>
        <p:spPr>
          <a:xfrm>
            <a:off x="15600" y="3687901"/>
            <a:ext cx="2648593" cy="3170099"/>
          </a:xfrm>
          <a:prstGeom prst="rect">
            <a:avLst/>
          </a:prstGeom>
          <a:noFill/>
        </p:spPr>
        <p:txBody>
          <a:bodyPr wrap="square" rtlCol="0">
            <a:spAutoFit/>
          </a:bodyPr>
          <a:lstStyle/>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1</a:t>
            </a:r>
            <a:r>
              <a:rPr lang="zh-CN" altLang="en-US" sz="2400" dirty="0">
                <a:latin typeface="Arial" pitchFamily="34" charset="0"/>
                <a:cs typeface="Arial" pitchFamily="34" charset="0"/>
              </a:rPr>
              <a:t>：硬盘够不够大？</a:t>
            </a:r>
            <a:endParaRPr lang="en-US" altLang="zh-CN" sz="2400" dirty="0">
              <a:latin typeface="Arial" pitchFamily="34" charset="0"/>
              <a:cs typeface="Arial" pitchFamily="34" charset="0"/>
            </a:endParaRPr>
          </a:p>
          <a:p>
            <a:r>
              <a:rPr lang="zh-CN" altLang="en-US" sz="2400" dirty="0">
                <a:solidFill>
                  <a:schemeClr val="accent6">
                    <a:lumMod val="75000"/>
                  </a:schemeClr>
                </a:solidFill>
                <a:latin typeface="Arial" pitchFamily="34" charset="0"/>
                <a:cs typeface="Arial" pitchFamily="34" charset="0"/>
              </a:rPr>
              <a:t>多几个硬盘</a:t>
            </a:r>
            <a:endParaRPr lang="en-US" altLang="zh-CN" sz="2400" dirty="0">
              <a:solidFill>
                <a:schemeClr val="accent6">
                  <a:lumMod val="75000"/>
                </a:schemeClr>
              </a:solidFill>
              <a:latin typeface="Arial" pitchFamily="34" charset="0"/>
              <a:cs typeface="Arial" pitchFamily="34" charset="0"/>
            </a:endParaRPr>
          </a:p>
          <a:p>
            <a:r>
              <a:rPr lang="zh-CN" altLang="en-US" sz="2400" dirty="0">
                <a:latin typeface="Arial" pitchFamily="34" charset="0"/>
                <a:cs typeface="Arial" pitchFamily="34" charset="0"/>
              </a:rPr>
              <a:t>问题</a:t>
            </a:r>
            <a:r>
              <a:rPr lang="en-US" altLang="zh-CN" sz="2400" dirty="0">
                <a:latin typeface="Arial" pitchFamily="34" charset="0"/>
                <a:cs typeface="Arial" pitchFamily="34" charset="0"/>
              </a:rPr>
              <a:t>2</a:t>
            </a:r>
            <a:r>
              <a:rPr lang="zh-CN" altLang="en-US" sz="2400" dirty="0">
                <a:latin typeface="Arial" pitchFamily="34" charset="0"/>
                <a:cs typeface="Arial" pitchFamily="34" charset="0"/>
              </a:rPr>
              <a:t>：硬盘够不够安全？</a:t>
            </a:r>
            <a:endParaRPr lang="en-US" altLang="zh-CN" sz="2400" dirty="0">
              <a:latin typeface="Arial" pitchFamily="34" charset="0"/>
              <a:cs typeface="Arial" pitchFamily="34" charset="0"/>
            </a:endParaRPr>
          </a:p>
          <a:p>
            <a:r>
              <a:rPr lang="zh-CN" altLang="zh-CN" sz="2400" dirty="0">
                <a:solidFill>
                  <a:schemeClr val="accent6">
                    <a:lumMod val="75000"/>
                  </a:schemeClr>
                </a:solidFill>
              </a:rPr>
              <a:t>硬件故障是常态，而不是异常</a:t>
            </a:r>
            <a:endParaRPr lang="en-US" altLang="zh-CN" sz="2400" dirty="0">
              <a:solidFill>
                <a:schemeClr val="accent6">
                  <a:lumMod val="75000"/>
                </a:schemeClr>
              </a:solidFill>
            </a:endParaRPr>
          </a:p>
          <a:p>
            <a:r>
              <a:rPr lang="en-US" altLang="zh-CN" sz="3200" dirty="0">
                <a:solidFill>
                  <a:srgbClr val="008000"/>
                </a:solidFill>
                <a:latin typeface="方正卡通简体" panose="03000509000000000000" pitchFamily="65" charset="-122"/>
                <a:ea typeface="方正卡通简体" panose="03000509000000000000" pitchFamily="65" charset="-122"/>
                <a:cs typeface="Arial" pitchFamily="34" charset="0"/>
              </a:rPr>
              <a:t>3</a:t>
            </a:r>
            <a:r>
              <a:rPr lang="zh-CN" altLang="en-US" sz="3200" dirty="0">
                <a:solidFill>
                  <a:srgbClr val="008000"/>
                </a:solidFill>
                <a:latin typeface="方正卡通简体" panose="03000509000000000000" pitchFamily="65" charset="-122"/>
                <a:ea typeface="方正卡通简体" panose="03000509000000000000" pitchFamily="65" charset="-122"/>
                <a:cs typeface="Arial" pitchFamily="34" charset="0"/>
              </a:rPr>
              <a:t>个备份</a:t>
            </a:r>
          </a:p>
        </p:txBody>
      </p:sp>
      <p:cxnSp>
        <p:nvCxnSpPr>
          <p:cNvPr id="8" name="直接连接符 7"/>
          <p:cNvCxnSpPr/>
          <p:nvPr/>
        </p:nvCxnSpPr>
        <p:spPr>
          <a:xfrm>
            <a:off x="3048000" y="1752600"/>
            <a:ext cx="0" cy="4953000"/>
          </a:xfrm>
          <a:prstGeom prst="line">
            <a:avLst/>
          </a:prstGeom>
          <a:ln w="66675">
            <a:solidFill>
              <a:srgbClr val="FF0000"/>
            </a:solidFill>
            <a:prstDash val="sysDash"/>
            <a:tailEnd type="non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71503" y="1724190"/>
            <a:ext cx="1338828"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客户端</a:t>
            </a:r>
          </a:p>
        </p:txBody>
      </p:sp>
      <p:sp>
        <p:nvSpPr>
          <p:cNvPr id="12" name="文本框 11"/>
          <p:cNvSpPr txBox="1"/>
          <p:nvPr/>
        </p:nvSpPr>
        <p:spPr>
          <a:xfrm>
            <a:off x="3964847" y="1584330"/>
            <a:ext cx="5830442" cy="553998"/>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      服务器端（分布式文件系统）</a:t>
            </a:r>
          </a:p>
        </p:txBody>
      </p:sp>
      <p:sp>
        <p:nvSpPr>
          <p:cNvPr id="14" name="矩形 13"/>
          <p:cNvSpPr/>
          <p:nvPr/>
        </p:nvSpPr>
        <p:spPr>
          <a:xfrm>
            <a:off x="3810000" y="2294255"/>
            <a:ext cx="28194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zh-CN" altLang="en-US" sz="2400" dirty="0"/>
              <a:t>管理员 </a:t>
            </a:r>
            <a:r>
              <a:rPr lang="en-US" altLang="zh-CN" sz="2400" dirty="0"/>
              <a:t>Name Node</a:t>
            </a:r>
          </a:p>
        </p:txBody>
      </p:sp>
      <p:sp>
        <p:nvSpPr>
          <p:cNvPr id="15" name="矩形 14"/>
          <p:cNvSpPr/>
          <p:nvPr/>
        </p:nvSpPr>
        <p:spPr>
          <a:xfrm>
            <a:off x="6934200" y="2278188"/>
            <a:ext cx="3276600" cy="579892"/>
          </a:xfrm>
          <a:prstGeom prst="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altLang="zh-CN" sz="2400" dirty="0"/>
              <a:t>Secondary Name Node</a:t>
            </a:r>
          </a:p>
        </p:txBody>
      </p:sp>
      <p:sp>
        <p:nvSpPr>
          <p:cNvPr id="16" name="文本框 15"/>
          <p:cNvSpPr txBox="1"/>
          <p:nvPr/>
        </p:nvSpPr>
        <p:spPr>
          <a:xfrm>
            <a:off x="7602180" y="2896179"/>
            <a:ext cx="2031325" cy="461665"/>
          </a:xfrm>
          <a:prstGeom prst="rect">
            <a:avLst/>
          </a:prstGeom>
          <a:noFill/>
        </p:spPr>
        <p:txBody>
          <a:bodyPr wrap="none" rtlCol="0">
            <a:spAutoFit/>
          </a:bodyPr>
          <a:lstStyle/>
          <a:p>
            <a:r>
              <a:rPr lang="zh-CN" altLang="en-US" sz="2400" dirty="0">
                <a:latin typeface="Arial" pitchFamily="34" charset="0"/>
                <a:cs typeface="Arial" pitchFamily="34" charset="0"/>
              </a:rPr>
              <a:t>第二名称节点</a:t>
            </a:r>
          </a:p>
        </p:txBody>
      </p:sp>
      <p:sp>
        <p:nvSpPr>
          <p:cNvPr id="18" name="剪去单角的矩形 17"/>
          <p:cNvSpPr/>
          <p:nvPr/>
        </p:nvSpPr>
        <p:spPr>
          <a:xfrm>
            <a:off x="3964847"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19" name="剪去单角的矩形 18"/>
          <p:cNvSpPr/>
          <p:nvPr/>
        </p:nvSpPr>
        <p:spPr>
          <a:xfrm>
            <a:off x="5715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0" name="剪去单角的矩形 19"/>
          <p:cNvSpPr/>
          <p:nvPr/>
        </p:nvSpPr>
        <p:spPr>
          <a:xfrm>
            <a:off x="7620000" y="3886200"/>
            <a:ext cx="1447800" cy="762000"/>
          </a:xfrm>
          <a:prstGeom prst="snip1Rect">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300" dirty="0"/>
              <a:t>硬盘</a:t>
            </a:r>
            <a:endParaRPr lang="en-US" altLang="zh-CN" sz="2300" dirty="0"/>
          </a:p>
          <a:p>
            <a:pPr algn="ctr"/>
            <a:r>
              <a:rPr lang="en-US" altLang="zh-CN" sz="2000" dirty="0"/>
              <a:t>Data Node</a:t>
            </a:r>
            <a:endParaRPr lang="zh-CN" altLang="en-US" sz="2000" dirty="0"/>
          </a:p>
        </p:txBody>
      </p:sp>
      <p:sp>
        <p:nvSpPr>
          <p:cNvPr id="21" name="圆角矩形 20"/>
          <p:cNvSpPr/>
          <p:nvPr/>
        </p:nvSpPr>
        <p:spPr>
          <a:xfrm>
            <a:off x="3381172" y="2128428"/>
            <a:ext cx="7515428" cy="2824571"/>
          </a:xfrm>
          <a:prstGeom prst="roundRect">
            <a:avLst/>
          </a:prstGeom>
          <a:solidFill>
            <a:schemeClr val="accent1">
              <a:lumMod val="40000"/>
              <a:lumOff val="60000"/>
              <a:alpha val="9000"/>
            </a:schemeClr>
          </a:solidFill>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p:cNvSpPr txBox="1"/>
          <p:nvPr/>
        </p:nvSpPr>
        <p:spPr>
          <a:xfrm>
            <a:off x="3418139" y="5383254"/>
            <a:ext cx="3376245" cy="1015663"/>
          </a:xfrm>
          <a:prstGeom prst="rect">
            <a:avLst/>
          </a:prstGeom>
          <a:noFill/>
        </p:spPr>
        <p:txBody>
          <a:bodyPr wrap="none" rtlCol="0">
            <a:spAutoFit/>
          </a:bodyPr>
          <a:lstStyle/>
          <a:p>
            <a:r>
              <a:rPr lang="zh-CN" altLang="en-US" sz="3000" dirty="0">
                <a:solidFill>
                  <a:schemeClr val="accent4">
                    <a:lumMod val="50000"/>
                  </a:schemeClr>
                </a:solidFill>
                <a:latin typeface="Arial" pitchFamily="34" charset="0"/>
                <a:cs typeface="Arial" pitchFamily="34" charset="0"/>
              </a:rPr>
              <a:t>数据块：</a:t>
            </a:r>
            <a:r>
              <a:rPr lang="en-US" altLang="zh-CN" sz="3000" dirty="0">
                <a:solidFill>
                  <a:schemeClr val="accent4">
                    <a:lumMod val="50000"/>
                  </a:schemeClr>
                </a:solidFill>
                <a:latin typeface="Arial" pitchFamily="34" charset="0"/>
                <a:cs typeface="Arial" pitchFamily="34" charset="0"/>
              </a:rPr>
              <a:t>1.x 64M </a:t>
            </a:r>
          </a:p>
          <a:p>
            <a:r>
              <a:rPr lang="en-US" altLang="zh-CN" sz="3000" dirty="0">
                <a:solidFill>
                  <a:schemeClr val="accent4">
                    <a:lumMod val="50000"/>
                  </a:schemeClr>
                </a:solidFill>
                <a:latin typeface="Arial" pitchFamily="34" charset="0"/>
                <a:cs typeface="Arial" pitchFamily="34" charset="0"/>
              </a:rPr>
              <a:t>               2.x 128M</a:t>
            </a:r>
            <a:endParaRPr lang="zh-CN" altLang="en-US" sz="3000" dirty="0">
              <a:solidFill>
                <a:schemeClr val="accent4">
                  <a:lumMod val="50000"/>
                </a:schemeClr>
              </a:solidFill>
              <a:latin typeface="Arial" pitchFamily="34" charset="0"/>
              <a:cs typeface="Arial" pitchFamily="34" charset="0"/>
            </a:endParaRPr>
          </a:p>
        </p:txBody>
      </p:sp>
      <p:sp>
        <p:nvSpPr>
          <p:cNvPr id="4" name="椭圆 3"/>
          <p:cNvSpPr/>
          <p:nvPr/>
        </p:nvSpPr>
        <p:spPr>
          <a:xfrm>
            <a:off x="1784905" y="3253389"/>
            <a:ext cx="256249" cy="302641"/>
          </a:xfrm>
          <a:prstGeom prst="ellipse">
            <a:avLst/>
          </a:prstGeom>
          <a:solidFill>
            <a:schemeClr val="accent2">
              <a:lumMod val="40000"/>
              <a:lumOff val="60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190500" y="3253389"/>
            <a:ext cx="1415772" cy="369332"/>
          </a:xfrm>
          <a:prstGeom prst="rect">
            <a:avLst/>
          </a:prstGeom>
          <a:noFill/>
        </p:spPr>
        <p:txBody>
          <a:bodyPr wrap="none" rtlCol="0">
            <a:spAutoFit/>
          </a:bodyPr>
          <a:lstStyle/>
          <a:p>
            <a:r>
              <a:rPr lang="zh-CN" altLang="en-US" dirty="0">
                <a:solidFill>
                  <a:srgbClr val="C00000"/>
                </a:solidFill>
                <a:latin typeface="方正卡通简体" panose="03000509000000000000" pitchFamily="65" charset="-122"/>
                <a:ea typeface="方正卡通简体" panose="03000509000000000000" pitchFamily="65" charset="-122"/>
                <a:cs typeface="Arial" pitchFamily="34" charset="0"/>
              </a:rPr>
              <a:t>数据块 </a:t>
            </a:r>
            <a:r>
              <a:rPr lang="en-US" altLang="zh-CN" dirty="0">
                <a:solidFill>
                  <a:srgbClr val="C00000"/>
                </a:solidFill>
                <a:latin typeface="方正卡通简体" panose="03000509000000000000" pitchFamily="65" charset="-122"/>
                <a:ea typeface="方正卡通简体" panose="03000509000000000000" pitchFamily="65" charset="-122"/>
                <a:cs typeface="Arial" pitchFamily="34" charset="0"/>
              </a:rPr>
              <a:t>128M</a:t>
            </a:r>
            <a:endParaRPr lang="zh-CN" altLang="en-US" dirty="0">
              <a:solidFill>
                <a:srgbClr val="C00000"/>
              </a:solidFill>
              <a:latin typeface="方正卡通简体" panose="03000509000000000000" pitchFamily="65" charset="-122"/>
              <a:ea typeface="方正卡通简体" panose="03000509000000000000" pitchFamily="65" charset="-122"/>
              <a:cs typeface="Arial" pitchFamily="34" charset="0"/>
            </a:endParaRPr>
          </a:p>
        </p:txBody>
      </p:sp>
      <p:cxnSp>
        <p:nvCxnSpPr>
          <p:cNvPr id="9" name="直接箭头连接符 8"/>
          <p:cNvCxnSpPr/>
          <p:nvPr/>
        </p:nvCxnSpPr>
        <p:spPr>
          <a:xfrm>
            <a:off x="2182128" y="3404709"/>
            <a:ext cx="1627872" cy="735384"/>
          </a:xfrm>
          <a:prstGeom prst="straightConnector1">
            <a:avLst/>
          </a:prstGeom>
          <a:ln w="381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4114800" y="3687901"/>
            <a:ext cx="4114800" cy="0"/>
          </a:xfrm>
          <a:prstGeom prst="straightConnector1">
            <a:avLst/>
          </a:prstGeom>
          <a:ln w="44450">
            <a:solidFill>
              <a:srgbClr val="002060">
                <a:alpha val="99000"/>
              </a:srgbClr>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851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257801"/>
          </a:xfrm>
        </p:spPr>
        <p:txBody>
          <a:bodyPr>
            <a:normAutofit/>
          </a:bodyPr>
          <a:lstStyle/>
          <a:p>
            <a:pPr marL="118872" indent="0">
              <a:buNone/>
            </a:pPr>
            <a:r>
              <a:rPr lang="zh-CN" altLang="en-US" sz="3600" dirty="0"/>
              <a:t>回到课本</a:t>
            </a:r>
            <a:endParaRPr lang="en-US" altLang="zh-CN" sz="3600" dirty="0"/>
          </a:p>
          <a:p>
            <a:pPr marL="118872" indent="0">
              <a:buNone/>
            </a:pPr>
            <a:r>
              <a:rPr lang="zh-CN" altLang="en-US" sz="3600" dirty="0"/>
              <a:t>并行化处理的两个例子</a:t>
            </a:r>
            <a:endParaRPr lang="en-US" altLang="zh-CN" sz="3600" dirty="0"/>
          </a:p>
          <a:p>
            <a:pPr marL="118872" indent="0">
              <a:buNone/>
            </a:pPr>
            <a:r>
              <a:rPr lang="zh-CN" altLang="en-US" sz="3600" dirty="0"/>
              <a:t> </a:t>
            </a:r>
            <a:r>
              <a:rPr lang="en-US" altLang="zh-CN" sz="3600" dirty="0"/>
              <a:t>(1) Web</a:t>
            </a:r>
            <a:r>
              <a:rPr lang="zh-CN" altLang="en-US" sz="3600" dirty="0"/>
              <a:t>网页按</a:t>
            </a:r>
            <a:r>
              <a:rPr lang="zh-CN" altLang="en-US" sz="3600" dirty="0">
                <a:solidFill>
                  <a:srgbClr val="FF0000"/>
                </a:solidFill>
              </a:rPr>
              <a:t>重要性排序</a:t>
            </a:r>
            <a:r>
              <a:rPr lang="zh-CN" altLang="en-US" sz="3600" dirty="0"/>
              <a:t>，其中包含一个</a:t>
            </a:r>
            <a:r>
              <a:rPr lang="zh-CN" altLang="en-US" sz="3600" dirty="0">
                <a:solidFill>
                  <a:srgbClr val="FF0000"/>
                </a:solidFill>
              </a:rPr>
              <a:t>迭代的矩阵向量乘法计算</a:t>
            </a:r>
            <a:r>
              <a:rPr lang="zh-CN" altLang="en-US" sz="3600" dirty="0"/>
              <a:t>，其中矩阵、向量的维度达到</a:t>
            </a:r>
            <a:r>
              <a:rPr lang="zh-CN" altLang="en-US" sz="3600" dirty="0">
                <a:solidFill>
                  <a:srgbClr val="FF0000"/>
                </a:solidFill>
              </a:rPr>
              <a:t>百亿维</a:t>
            </a:r>
            <a:r>
              <a:rPr lang="en-US" altLang="zh-CN" sz="3600" dirty="0"/>
              <a:t>;</a:t>
            </a:r>
          </a:p>
          <a:p>
            <a:pPr marL="118872" indent="0">
              <a:buNone/>
            </a:pPr>
            <a:endParaRPr lang="en-US" altLang="zh-CN" sz="3600" dirty="0"/>
          </a:p>
          <a:p>
            <a:pPr marL="118872" indent="0">
              <a:buNone/>
            </a:pPr>
            <a:r>
              <a:rPr lang="en-US" altLang="zh-CN" sz="3600" dirty="0"/>
              <a:t> (2)</a:t>
            </a:r>
            <a:r>
              <a:rPr lang="zh-CN" altLang="en-US" sz="3600" dirty="0"/>
              <a:t>在社交网站上的</a:t>
            </a:r>
            <a:r>
              <a:rPr lang="zh-CN" altLang="en-US" sz="3600" dirty="0">
                <a:solidFill>
                  <a:srgbClr val="FF0000"/>
                </a:solidFill>
              </a:rPr>
              <a:t>朋友关系网络</a:t>
            </a:r>
            <a:r>
              <a:rPr lang="zh-CN" altLang="en-US" sz="3600" dirty="0"/>
              <a:t>中进行搜索，该网络图结构包含</a:t>
            </a:r>
            <a:r>
              <a:rPr lang="zh-CN" altLang="en-US" sz="3600" dirty="0">
                <a:solidFill>
                  <a:srgbClr val="FF0000"/>
                </a:solidFill>
              </a:rPr>
              <a:t>上亿个节点</a:t>
            </a:r>
            <a:r>
              <a:rPr lang="zh-CN" altLang="en-US" sz="3600" dirty="0"/>
              <a:t>和</a:t>
            </a:r>
            <a:r>
              <a:rPr lang="zh-CN" altLang="en-US" sz="3600" dirty="0">
                <a:solidFill>
                  <a:srgbClr val="FF0000"/>
                </a:solidFill>
              </a:rPr>
              <a:t>几十亿条边</a:t>
            </a:r>
            <a:r>
              <a:rPr lang="zh-CN" altLang="en-US" sz="3600" dirty="0"/>
              <a:t>。</a:t>
            </a:r>
            <a:endParaRPr lang="en-US" altLang="zh-CN" sz="3600" dirty="0"/>
          </a:p>
        </p:txBody>
      </p:sp>
    </p:spTree>
    <p:extLst>
      <p:ext uri="{BB962C8B-B14F-4D97-AF65-F5344CB8AC3E}">
        <p14:creationId xmlns:p14="http://schemas.microsoft.com/office/powerpoint/2010/main" val="2163948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pic>
        <p:nvPicPr>
          <p:cNvPr id="3" name="图片 2"/>
          <p:cNvPicPr>
            <a:picLocks noChangeAspect="1"/>
          </p:cNvPicPr>
          <p:nvPr/>
        </p:nvPicPr>
        <p:blipFill>
          <a:blip r:embed="rId3"/>
          <a:stretch>
            <a:fillRect/>
          </a:stretch>
        </p:blipFill>
        <p:spPr>
          <a:xfrm>
            <a:off x="447675" y="3581400"/>
            <a:ext cx="5648325" cy="3035447"/>
          </a:xfrm>
          <a:prstGeom prst="rect">
            <a:avLst/>
          </a:prstGeom>
        </p:spPr>
      </p:pic>
      <p:pic>
        <p:nvPicPr>
          <p:cNvPr id="4" name="图片 3"/>
          <p:cNvPicPr>
            <a:picLocks noChangeAspect="1"/>
          </p:cNvPicPr>
          <p:nvPr/>
        </p:nvPicPr>
        <p:blipFill>
          <a:blip r:embed="rId4"/>
          <a:stretch>
            <a:fillRect/>
          </a:stretch>
        </p:blipFill>
        <p:spPr>
          <a:xfrm>
            <a:off x="6858000" y="3594538"/>
            <a:ext cx="3915115" cy="2847072"/>
          </a:xfrm>
          <a:prstGeom prst="rect">
            <a:avLst/>
          </a:prstGeom>
        </p:spPr>
      </p:pic>
      <p:sp>
        <p:nvSpPr>
          <p:cNvPr id="7" name="内容占位符 2"/>
          <p:cNvSpPr txBox="1">
            <a:spLocks/>
          </p:cNvSpPr>
          <p:nvPr/>
        </p:nvSpPr>
        <p:spPr>
          <a:xfrm>
            <a:off x="621890" y="1183809"/>
            <a:ext cx="11811000" cy="5257801"/>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buFont typeface="Wingdings" panose="05000000000000000000" pitchFamily="2" charset="2"/>
              <a:buChar char="p"/>
            </a:pPr>
            <a:r>
              <a:rPr lang="zh-CN" altLang="en-US" sz="3600" dirty="0"/>
              <a:t> 发挥并行化的优势</a:t>
            </a:r>
            <a:endParaRPr lang="en-US" altLang="zh-CN" sz="3600" dirty="0"/>
          </a:p>
          <a:p>
            <a:pPr>
              <a:buFont typeface="Wingdings" panose="05000000000000000000" pitchFamily="2" charset="2"/>
              <a:buChar char="p"/>
            </a:pPr>
            <a:r>
              <a:rPr lang="zh-CN" altLang="en-US" sz="3600" dirty="0"/>
              <a:t> 可靠性问题</a:t>
            </a:r>
            <a:endParaRPr lang="en-US" altLang="zh-CN" sz="3600" dirty="0"/>
          </a:p>
          <a:p>
            <a:pPr marL="118872" indent="0">
              <a:buFont typeface="Wingdings 2"/>
              <a:buNone/>
            </a:pPr>
            <a:r>
              <a:rPr lang="en-US" altLang="zh-CN" sz="3600" dirty="0"/>
              <a:t>2.1.1 </a:t>
            </a:r>
            <a:r>
              <a:rPr lang="zh-CN" altLang="en-US" sz="3600" dirty="0"/>
              <a:t>计算节点的物理结构</a:t>
            </a:r>
            <a:endParaRPr lang="en-US" altLang="zh-CN" sz="3600" dirty="0"/>
          </a:p>
        </p:txBody>
      </p:sp>
    </p:spTree>
    <p:extLst>
      <p:ext uri="{BB962C8B-B14F-4D97-AF65-F5344CB8AC3E}">
        <p14:creationId xmlns:p14="http://schemas.microsoft.com/office/powerpoint/2010/main" val="3624225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257801"/>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a:buFont typeface="Wingdings" panose="05000000000000000000" pitchFamily="2" charset="2"/>
              <a:buChar char="p"/>
            </a:pPr>
            <a:r>
              <a:rPr lang="zh-CN" altLang="en-US" sz="3600" dirty="0"/>
              <a:t> 可靠性问题</a:t>
            </a:r>
            <a:endParaRPr lang="en-US" altLang="zh-CN" sz="3600" dirty="0"/>
          </a:p>
          <a:p>
            <a:pPr marL="118872" indent="0">
              <a:buNone/>
            </a:pPr>
            <a:r>
              <a:rPr lang="en-US" altLang="zh-CN" sz="3600" dirty="0"/>
              <a:t>2.1.1 </a:t>
            </a:r>
            <a:r>
              <a:rPr lang="zh-CN" altLang="en-US" sz="3600" dirty="0"/>
              <a:t>计算节点的物理结构</a:t>
            </a:r>
            <a:endParaRPr lang="en-US" altLang="zh-CN" sz="3600" dirty="0"/>
          </a:p>
        </p:txBody>
      </p:sp>
      <p:pic>
        <p:nvPicPr>
          <p:cNvPr id="4" name="图片 3"/>
          <p:cNvPicPr>
            <a:picLocks noChangeAspect="1"/>
          </p:cNvPicPr>
          <p:nvPr/>
        </p:nvPicPr>
        <p:blipFill>
          <a:blip r:embed="rId3"/>
          <a:stretch>
            <a:fillRect/>
          </a:stretch>
        </p:blipFill>
        <p:spPr>
          <a:xfrm>
            <a:off x="609600" y="3692652"/>
            <a:ext cx="3915115" cy="2847072"/>
          </a:xfrm>
          <a:prstGeom prst="rect">
            <a:avLst/>
          </a:prstGeom>
        </p:spPr>
      </p:pic>
      <p:sp>
        <p:nvSpPr>
          <p:cNvPr id="5" name="矩形 4"/>
          <p:cNvSpPr/>
          <p:nvPr/>
        </p:nvSpPr>
        <p:spPr>
          <a:xfrm>
            <a:off x="5181600" y="3592694"/>
            <a:ext cx="6096000" cy="3046988"/>
          </a:xfrm>
          <a:prstGeom prst="rect">
            <a:avLst/>
          </a:prstGeom>
        </p:spPr>
        <p:txBody>
          <a:bodyPr>
            <a:spAutoFit/>
          </a:bodyPr>
          <a:lstStyle/>
          <a:p>
            <a:r>
              <a:rPr lang="zh-CN" altLang="en-US" sz="3200" dirty="0"/>
              <a:t>主要的故障模式：</a:t>
            </a:r>
            <a:endParaRPr lang="en-US" altLang="zh-CN" sz="3200" dirty="0"/>
          </a:p>
          <a:p>
            <a:r>
              <a:rPr lang="en-US" altLang="zh-CN" sz="3200" dirty="0"/>
              <a:t>1 </a:t>
            </a:r>
            <a:r>
              <a:rPr lang="zh-CN" altLang="en-US" sz="3200" dirty="0">
                <a:solidFill>
                  <a:srgbClr val="FF0000"/>
                </a:solidFill>
              </a:rPr>
              <a:t>单节点故障</a:t>
            </a:r>
            <a:r>
              <a:rPr lang="en-US" altLang="zh-CN" sz="3200" dirty="0"/>
              <a:t>(</a:t>
            </a:r>
            <a:r>
              <a:rPr lang="zh-CN" altLang="en-US" sz="3200" dirty="0"/>
              <a:t>比如某节点上的硬盘发生崩溃</a:t>
            </a:r>
            <a:r>
              <a:rPr lang="en-US" altLang="zh-CN" sz="3200" dirty="0"/>
              <a:t>)</a:t>
            </a:r>
          </a:p>
          <a:p>
            <a:r>
              <a:rPr lang="en-US" altLang="zh-CN" sz="3200" dirty="0"/>
              <a:t>2</a:t>
            </a:r>
            <a:r>
              <a:rPr lang="zh-CN" altLang="en-US" sz="3200" dirty="0">
                <a:solidFill>
                  <a:srgbClr val="FF0000"/>
                </a:solidFill>
              </a:rPr>
              <a:t>单机架故障</a:t>
            </a:r>
            <a:r>
              <a:rPr lang="en-US" altLang="zh-CN" sz="3200" dirty="0"/>
              <a:t>(</a:t>
            </a:r>
            <a:r>
              <a:rPr lang="zh-CN" altLang="en-US" sz="3200" dirty="0"/>
              <a:t>比如机架内节点间的互连网络及当前机架到其他机架的互连网络发生故障</a:t>
            </a:r>
            <a:r>
              <a:rPr lang="en-US" altLang="zh-CN" sz="3200" dirty="0"/>
              <a:t>)</a:t>
            </a:r>
            <a:r>
              <a:rPr lang="zh-CN" altLang="en-US" sz="3200" dirty="0"/>
              <a:t>。</a:t>
            </a:r>
          </a:p>
        </p:txBody>
      </p:sp>
    </p:spTree>
    <p:extLst>
      <p:ext uri="{BB962C8B-B14F-4D97-AF65-F5344CB8AC3E}">
        <p14:creationId xmlns:p14="http://schemas.microsoft.com/office/powerpoint/2010/main" val="3308422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257801"/>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a:buFont typeface="Wingdings" panose="05000000000000000000" pitchFamily="2" charset="2"/>
              <a:buChar char="p"/>
            </a:pPr>
            <a:r>
              <a:rPr lang="zh-CN" altLang="en-US" sz="3600" dirty="0"/>
              <a:t> 可靠性问题</a:t>
            </a:r>
            <a:endParaRPr lang="en-US" altLang="zh-CN" sz="3600" dirty="0"/>
          </a:p>
          <a:p>
            <a:pPr marL="118872" indent="0">
              <a:buNone/>
            </a:pPr>
            <a:r>
              <a:rPr lang="en-US" altLang="zh-CN" sz="3600" dirty="0"/>
              <a:t>2.1.1 </a:t>
            </a:r>
            <a:r>
              <a:rPr lang="zh-CN" altLang="en-US" sz="3600" dirty="0"/>
              <a:t>计算节点的物理结构</a:t>
            </a:r>
            <a:endParaRPr lang="en-US" altLang="zh-CN" sz="3600" dirty="0"/>
          </a:p>
          <a:p>
            <a:pPr marL="118872" indent="0">
              <a:buNone/>
            </a:pPr>
            <a:endParaRPr lang="en-US" altLang="zh-CN" sz="3600" dirty="0"/>
          </a:p>
          <a:p>
            <a:pPr marL="118872" indent="0">
              <a:buNone/>
            </a:pPr>
            <a:r>
              <a:rPr lang="zh-CN" altLang="en-US" sz="3600" dirty="0"/>
              <a:t>出现故障时的处理：</a:t>
            </a:r>
            <a:endParaRPr lang="en-US" altLang="zh-CN" sz="3600" dirty="0"/>
          </a:p>
          <a:p>
            <a:pPr>
              <a:buFont typeface="Wingdings" panose="05000000000000000000" pitchFamily="2" charset="2"/>
              <a:buChar char="u"/>
            </a:pPr>
            <a:r>
              <a:rPr lang="zh-CN" altLang="en-US" sz="3600" dirty="0"/>
              <a:t>文件必须</a:t>
            </a:r>
            <a:r>
              <a:rPr lang="zh-CN" altLang="en-US" sz="3600" dirty="0">
                <a:solidFill>
                  <a:srgbClr val="FF0000"/>
                </a:solidFill>
              </a:rPr>
              <a:t>多副本存储</a:t>
            </a:r>
            <a:r>
              <a:rPr lang="zh-CN" altLang="en-US" sz="3600" dirty="0"/>
              <a:t>。在多个计算节点上</a:t>
            </a:r>
            <a:r>
              <a:rPr lang="zh-CN" altLang="en-US" sz="3600" dirty="0">
                <a:solidFill>
                  <a:srgbClr val="FF0000"/>
                </a:solidFill>
              </a:rPr>
              <a:t>备份</a:t>
            </a:r>
            <a:endParaRPr lang="en-US" altLang="zh-CN" sz="3600" dirty="0">
              <a:solidFill>
                <a:srgbClr val="FF0000"/>
              </a:solidFill>
            </a:endParaRPr>
          </a:p>
          <a:p>
            <a:pPr>
              <a:buFont typeface="Wingdings" panose="05000000000000000000" pitchFamily="2" charset="2"/>
              <a:buChar char="u"/>
            </a:pPr>
            <a:r>
              <a:rPr lang="zh-CN" altLang="en-US" sz="3600" dirty="0"/>
              <a:t>计算过程必须要分成</a:t>
            </a:r>
            <a:r>
              <a:rPr lang="zh-CN" altLang="en-US" sz="3600" dirty="0">
                <a:solidFill>
                  <a:srgbClr val="FF0000"/>
                </a:solidFill>
              </a:rPr>
              <a:t>多个任务</a:t>
            </a:r>
            <a:r>
              <a:rPr lang="zh-CN" altLang="en-US" sz="3600" dirty="0"/>
              <a:t>，这样</a:t>
            </a:r>
            <a:r>
              <a:rPr lang="zh-CN" altLang="en-US" sz="3600" dirty="0">
                <a:solidFill>
                  <a:srgbClr val="FF0000"/>
                </a:solidFill>
              </a:rPr>
              <a:t>一旦某个任务失败</a:t>
            </a:r>
            <a:r>
              <a:rPr lang="zh-CN" altLang="en-US" sz="3600" dirty="0"/>
              <a:t>，可以</a:t>
            </a:r>
            <a:r>
              <a:rPr lang="zh-CN" altLang="en-US" sz="3600" dirty="0">
                <a:solidFill>
                  <a:srgbClr val="FF0000"/>
                </a:solidFill>
              </a:rPr>
              <a:t>在不影响其他任务的情况下重启这个任务</a:t>
            </a:r>
            <a:r>
              <a:rPr lang="zh-CN" altLang="en-US" sz="3600" dirty="0"/>
              <a:t>。</a:t>
            </a:r>
            <a:endParaRPr lang="en-US" altLang="zh-CN" sz="3600" dirty="0"/>
          </a:p>
        </p:txBody>
      </p:sp>
    </p:spTree>
    <p:extLst>
      <p:ext uri="{BB962C8B-B14F-4D97-AF65-F5344CB8AC3E}">
        <p14:creationId xmlns:p14="http://schemas.microsoft.com/office/powerpoint/2010/main" val="27491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本章学习思路</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a:t>
            </a:fld>
            <a:endParaRPr lang="en-US"/>
          </a:p>
        </p:txBody>
      </p:sp>
      <p:sp>
        <p:nvSpPr>
          <p:cNvPr id="7" name="文本框 6"/>
          <p:cNvSpPr txBox="1"/>
          <p:nvPr/>
        </p:nvSpPr>
        <p:spPr>
          <a:xfrm>
            <a:off x="2209800" y="1600200"/>
            <a:ext cx="4953000" cy="107721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31750">
            <a:solidFill>
              <a:schemeClr val="accent2">
                <a:lumMod val="50000"/>
              </a:schemeClr>
            </a:solidFill>
          </a:ln>
        </p:spPr>
        <p:txBody>
          <a:bodyPr wrap="square" rtlCol="0">
            <a:spAutoFit/>
          </a:bodyPr>
          <a:lstStyle/>
          <a:p>
            <a:pPr algn="ctr"/>
            <a:r>
              <a:rPr lang="en-US" altLang="zh-CN" sz="3200" dirty="0">
                <a:latin typeface="Arial" pitchFamily="34" charset="0"/>
                <a:cs typeface="Arial" pitchFamily="34" charset="0"/>
              </a:rPr>
              <a:t>Web</a:t>
            </a:r>
            <a:r>
              <a:rPr lang="zh-CN" altLang="en-US" sz="3200" dirty="0">
                <a:latin typeface="Arial" pitchFamily="34" charset="0"/>
                <a:cs typeface="Arial" pitchFamily="34" charset="0"/>
              </a:rPr>
              <a:t>数据的特点</a:t>
            </a:r>
            <a:endParaRPr lang="en-US" altLang="zh-CN" sz="3200" dirty="0">
              <a:latin typeface="Arial" pitchFamily="34" charset="0"/>
              <a:cs typeface="Arial" pitchFamily="34" charset="0"/>
            </a:endParaRPr>
          </a:p>
          <a:p>
            <a:pPr algn="ctr"/>
            <a:r>
              <a:rPr lang="zh-CN" altLang="en-US" sz="3200" dirty="0">
                <a:latin typeface="Arial" pitchFamily="34" charset="0"/>
                <a:cs typeface="Arial" pitchFamily="34" charset="0"/>
              </a:rPr>
              <a:t>庞大的维度和数量</a:t>
            </a:r>
          </a:p>
        </p:txBody>
      </p:sp>
      <p:sp>
        <p:nvSpPr>
          <p:cNvPr id="8" name="文本框 7"/>
          <p:cNvSpPr txBox="1"/>
          <p:nvPr/>
        </p:nvSpPr>
        <p:spPr>
          <a:xfrm>
            <a:off x="8382001" y="1609725"/>
            <a:ext cx="1531573" cy="892552"/>
          </a:xfrm>
          <a:prstGeom prst="rect">
            <a:avLst/>
          </a:prstGeom>
          <a:noFill/>
        </p:spPr>
        <p:txBody>
          <a:bodyPr wrap="none" rtlCol="0">
            <a:spAutoFit/>
          </a:bodyPr>
          <a:lstStyle/>
          <a:p>
            <a:r>
              <a:rPr lang="en-US" altLang="zh-CN" sz="2600" dirty="0">
                <a:latin typeface="Arial" pitchFamily="34" charset="0"/>
                <a:cs typeface="Arial" pitchFamily="34" charset="0"/>
              </a:rPr>
              <a:t>Web</a:t>
            </a:r>
            <a:r>
              <a:rPr lang="zh-CN" altLang="en-US" sz="2600" dirty="0">
                <a:latin typeface="Arial" pitchFamily="34" charset="0"/>
                <a:cs typeface="Arial" pitchFamily="34" charset="0"/>
              </a:rPr>
              <a:t>网页</a:t>
            </a:r>
            <a:endParaRPr lang="en-US" altLang="zh-CN" sz="2600" dirty="0">
              <a:latin typeface="Arial" pitchFamily="34" charset="0"/>
              <a:cs typeface="Arial" pitchFamily="34" charset="0"/>
            </a:endParaRPr>
          </a:p>
          <a:p>
            <a:r>
              <a:rPr lang="zh-CN" altLang="en-US" sz="2600" dirty="0">
                <a:latin typeface="Arial" pitchFamily="34" charset="0"/>
                <a:cs typeface="Arial" pitchFamily="34" charset="0"/>
              </a:rPr>
              <a:t>社交网站</a:t>
            </a:r>
          </a:p>
        </p:txBody>
      </p:sp>
      <p:sp>
        <p:nvSpPr>
          <p:cNvPr id="9" name="文本框 8"/>
          <p:cNvSpPr txBox="1"/>
          <p:nvPr/>
        </p:nvSpPr>
        <p:spPr>
          <a:xfrm>
            <a:off x="2238375" y="3285107"/>
            <a:ext cx="4953000" cy="107721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31750">
            <a:solidFill>
              <a:schemeClr val="accent2">
                <a:lumMod val="50000"/>
              </a:schemeClr>
            </a:solidFill>
          </a:ln>
        </p:spPr>
        <p:txBody>
          <a:bodyPr wrap="square" rtlCol="0">
            <a:spAutoFit/>
          </a:bodyPr>
          <a:lstStyle/>
          <a:p>
            <a:pPr algn="ctr"/>
            <a:r>
              <a:rPr lang="zh-CN" altLang="en-US" sz="3200" dirty="0">
                <a:latin typeface="Arial" pitchFamily="34" charset="0"/>
                <a:cs typeface="Arial" pitchFamily="34" charset="0"/>
              </a:rPr>
              <a:t>分布式操作系统</a:t>
            </a:r>
            <a:endParaRPr lang="en-US" altLang="zh-CN" sz="3200" dirty="0">
              <a:latin typeface="Arial" pitchFamily="34" charset="0"/>
              <a:cs typeface="Arial" pitchFamily="34" charset="0"/>
            </a:endParaRPr>
          </a:p>
          <a:p>
            <a:pPr algn="ctr"/>
            <a:r>
              <a:rPr lang="zh-CN" altLang="en-US" sz="3200" dirty="0">
                <a:latin typeface="Arial" pitchFamily="34" charset="0"/>
                <a:cs typeface="Arial" pitchFamily="34" charset="0"/>
              </a:rPr>
              <a:t>存储单元大，有冗余</a:t>
            </a:r>
          </a:p>
        </p:txBody>
      </p:sp>
      <p:sp>
        <p:nvSpPr>
          <p:cNvPr id="10" name="文本框 9"/>
          <p:cNvSpPr txBox="1"/>
          <p:nvPr/>
        </p:nvSpPr>
        <p:spPr>
          <a:xfrm>
            <a:off x="8395209" y="3577495"/>
            <a:ext cx="1518364" cy="492443"/>
          </a:xfrm>
          <a:prstGeom prst="rect">
            <a:avLst/>
          </a:prstGeom>
          <a:noFill/>
        </p:spPr>
        <p:txBody>
          <a:bodyPr wrap="none" rtlCol="0">
            <a:spAutoFit/>
          </a:bodyPr>
          <a:lstStyle/>
          <a:p>
            <a:r>
              <a:rPr lang="zh-CN" altLang="en-US" sz="2600" dirty="0">
                <a:latin typeface="Arial" pitchFamily="34" charset="0"/>
                <a:cs typeface="Arial" pitchFamily="34" charset="0"/>
              </a:rPr>
              <a:t>计算集群</a:t>
            </a:r>
          </a:p>
        </p:txBody>
      </p:sp>
      <p:sp>
        <p:nvSpPr>
          <p:cNvPr id="11" name="文本框 10"/>
          <p:cNvSpPr txBox="1"/>
          <p:nvPr/>
        </p:nvSpPr>
        <p:spPr>
          <a:xfrm>
            <a:off x="2238375" y="5105400"/>
            <a:ext cx="4953000" cy="107721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31750">
            <a:solidFill>
              <a:schemeClr val="accent2">
                <a:lumMod val="50000"/>
              </a:schemeClr>
            </a:solidFill>
          </a:ln>
        </p:spPr>
        <p:txBody>
          <a:bodyPr wrap="square" rtlCol="0">
            <a:spAutoFit/>
          </a:bodyPr>
          <a:lstStyle/>
          <a:p>
            <a:pPr algn="ctr"/>
            <a:r>
              <a:rPr lang="zh-CN" altLang="en-US" sz="3200" dirty="0">
                <a:latin typeface="Arial" pitchFamily="34" charset="0"/>
                <a:cs typeface="Arial" pitchFamily="34" charset="0"/>
              </a:rPr>
              <a:t>软件栈的核心</a:t>
            </a:r>
            <a:endParaRPr lang="en-US" altLang="zh-CN" sz="3200" dirty="0">
              <a:latin typeface="Arial" pitchFamily="34" charset="0"/>
              <a:cs typeface="Arial" pitchFamily="34" charset="0"/>
            </a:endParaRPr>
          </a:p>
          <a:p>
            <a:pPr algn="ctr"/>
            <a:r>
              <a:rPr lang="en-US" altLang="zh-CN" sz="3200" dirty="0" err="1">
                <a:solidFill>
                  <a:srgbClr val="FF0000"/>
                </a:solidFill>
                <a:latin typeface="Arial" pitchFamily="34" charset="0"/>
                <a:cs typeface="Arial" pitchFamily="34" charset="0"/>
              </a:rPr>
              <a:t>MapReduce</a:t>
            </a:r>
            <a:endParaRPr lang="zh-CN" altLang="en-US" sz="3200" dirty="0">
              <a:solidFill>
                <a:srgbClr val="FF0000"/>
              </a:solidFill>
              <a:latin typeface="Arial" pitchFamily="34" charset="0"/>
              <a:cs typeface="Arial" pitchFamily="34" charset="0"/>
            </a:endParaRPr>
          </a:p>
        </p:txBody>
      </p:sp>
      <p:sp>
        <p:nvSpPr>
          <p:cNvPr id="12" name="文本框 11"/>
          <p:cNvSpPr txBox="1"/>
          <p:nvPr/>
        </p:nvSpPr>
        <p:spPr>
          <a:xfrm>
            <a:off x="8210033" y="5397788"/>
            <a:ext cx="1826141" cy="584775"/>
          </a:xfrm>
          <a:prstGeom prst="rect">
            <a:avLst/>
          </a:prstGeom>
          <a:noFill/>
        </p:spPr>
        <p:txBody>
          <a:bodyPr wrap="none" rtlCol="0">
            <a:spAutoFit/>
          </a:bodyPr>
          <a:lstStyle/>
          <a:p>
            <a:r>
              <a:rPr lang="zh-CN" altLang="en-US" sz="3200" dirty="0">
                <a:solidFill>
                  <a:srgbClr val="CC0066"/>
                </a:solidFill>
                <a:latin typeface="Arial" pitchFamily="34" charset="0"/>
                <a:cs typeface="Arial" pitchFamily="34" charset="0"/>
              </a:rPr>
              <a:t>本章重点</a:t>
            </a:r>
          </a:p>
        </p:txBody>
      </p:sp>
      <p:cxnSp>
        <p:nvCxnSpPr>
          <p:cNvPr id="15" name="直接箭头连接符 14"/>
          <p:cNvCxnSpPr>
            <a:stCxn id="9" idx="3"/>
          </p:cNvCxnSpPr>
          <p:nvPr/>
        </p:nvCxnSpPr>
        <p:spPr>
          <a:xfrm>
            <a:off x="7191376" y="3823716"/>
            <a:ext cx="1190625" cy="1510284"/>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endCxn id="12" idx="1"/>
          </p:cNvCxnSpPr>
          <p:nvPr/>
        </p:nvCxnSpPr>
        <p:spPr>
          <a:xfrm>
            <a:off x="7315200" y="5690175"/>
            <a:ext cx="894832" cy="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5989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641848"/>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a:buFont typeface="Wingdings" panose="05000000000000000000" pitchFamily="2" charset="2"/>
              <a:buChar char="p"/>
            </a:pPr>
            <a:r>
              <a:rPr lang="zh-CN" altLang="en-US" sz="3600" dirty="0"/>
              <a:t> 可靠性问题</a:t>
            </a:r>
            <a:endParaRPr lang="en-US" altLang="zh-CN" sz="3600" dirty="0"/>
          </a:p>
          <a:p>
            <a:pPr marL="118872" indent="0">
              <a:buNone/>
            </a:pPr>
            <a:r>
              <a:rPr lang="en-US" altLang="zh-CN" sz="3600" dirty="0"/>
              <a:t>2.1.2 </a:t>
            </a:r>
            <a:r>
              <a:rPr lang="zh-CN" altLang="en-US" sz="3600" dirty="0"/>
              <a:t>大规模文件系统的结构</a:t>
            </a:r>
            <a:endParaRPr lang="en-US" altLang="zh-CN" sz="3600" dirty="0"/>
          </a:p>
          <a:p>
            <a:pPr marL="118872" indent="0">
              <a:buNone/>
            </a:pPr>
            <a:r>
              <a:rPr lang="zh-CN" altLang="en-US" sz="3600" dirty="0"/>
              <a:t>分布式文件系统（</a:t>
            </a:r>
            <a:r>
              <a:rPr lang="en-US" altLang="zh-CN" sz="3600" dirty="0"/>
              <a:t>Distributed File System</a:t>
            </a:r>
            <a:r>
              <a:rPr lang="zh-CN" altLang="en-US" sz="3600" dirty="0"/>
              <a:t>）</a:t>
            </a:r>
            <a:endParaRPr lang="en-US" altLang="zh-CN" sz="3600" dirty="0"/>
          </a:p>
          <a:p>
            <a:pPr>
              <a:buFont typeface="Wingdings" panose="05000000000000000000" pitchFamily="2" charset="2"/>
              <a:buChar char="u"/>
            </a:pPr>
            <a:r>
              <a:rPr lang="zh-CN" altLang="en-US" sz="3600" dirty="0"/>
              <a:t> 文件非常大</a:t>
            </a:r>
            <a:endParaRPr lang="en-US" altLang="zh-CN" sz="3600" dirty="0"/>
          </a:p>
          <a:p>
            <a:pPr>
              <a:buFont typeface="Wingdings" panose="05000000000000000000" pitchFamily="2" charset="2"/>
              <a:buChar char="u"/>
            </a:pPr>
            <a:r>
              <a:rPr lang="zh-CN" altLang="en-US" sz="3600" dirty="0"/>
              <a:t> 文件极少更新，只是</a:t>
            </a:r>
            <a:r>
              <a:rPr lang="zh-CN" altLang="en-US" sz="3600" dirty="0">
                <a:solidFill>
                  <a:srgbClr val="FF0000"/>
                </a:solidFill>
              </a:rPr>
              <a:t>读入</a:t>
            </a:r>
            <a:endParaRPr lang="en-US" altLang="zh-CN" sz="3600" dirty="0">
              <a:solidFill>
                <a:srgbClr val="FF0000"/>
              </a:solidFill>
            </a:endParaRPr>
          </a:p>
          <a:p>
            <a:pPr>
              <a:buFont typeface="Wingdings" panose="05000000000000000000" pitchFamily="2" charset="2"/>
              <a:buChar char="u"/>
            </a:pPr>
            <a:r>
              <a:rPr lang="en-US" altLang="zh-CN" sz="3600" dirty="0">
                <a:solidFill>
                  <a:srgbClr val="FF0000"/>
                </a:solidFill>
              </a:rPr>
              <a:t> </a:t>
            </a:r>
            <a:r>
              <a:rPr lang="zh-CN" altLang="en-US" sz="3600" dirty="0"/>
              <a:t>文件被分成</a:t>
            </a:r>
            <a:r>
              <a:rPr lang="zh-CN" altLang="en-US" sz="3600" dirty="0">
                <a:solidFill>
                  <a:srgbClr val="C00000"/>
                </a:solidFill>
              </a:rPr>
              <a:t>文件块（</a:t>
            </a:r>
            <a:r>
              <a:rPr lang="en-US" altLang="zh-CN" sz="3600" dirty="0">
                <a:solidFill>
                  <a:srgbClr val="C00000"/>
                </a:solidFill>
              </a:rPr>
              <a:t>chunk</a:t>
            </a:r>
            <a:r>
              <a:rPr lang="zh-CN" altLang="en-US" sz="3600" dirty="0">
                <a:solidFill>
                  <a:srgbClr val="C00000"/>
                </a:solidFill>
              </a:rPr>
              <a:t>），</a:t>
            </a:r>
            <a:r>
              <a:rPr lang="zh-CN" altLang="en-US" sz="3600" dirty="0"/>
              <a:t>文件块</a:t>
            </a:r>
            <a:r>
              <a:rPr lang="en-US" altLang="zh-CN" sz="3600" dirty="0"/>
              <a:t>64M</a:t>
            </a:r>
            <a:r>
              <a:rPr lang="zh-CN" altLang="en-US" sz="3600" dirty="0"/>
              <a:t>（</a:t>
            </a:r>
            <a:r>
              <a:rPr lang="en-US" altLang="zh-CN" sz="3600" dirty="0"/>
              <a:t>128M</a:t>
            </a:r>
            <a:r>
              <a:rPr lang="zh-CN" altLang="en-US" sz="3600" dirty="0"/>
              <a:t>新的）</a:t>
            </a:r>
            <a:endParaRPr lang="en-US" altLang="zh-CN" sz="3600" dirty="0"/>
          </a:p>
          <a:p>
            <a:pPr>
              <a:buFont typeface="Wingdings" panose="05000000000000000000" pitchFamily="2" charset="2"/>
              <a:buChar char="u"/>
            </a:pPr>
            <a:r>
              <a:rPr lang="en-US" altLang="zh-CN" sz="3600" dirty="0"/>
              <a:t> </a:t>
            </a:r>
            <a:r>
              <a:rPr lang="zh-CN" altLang="en-US" sz="3600" dirty="0"/>
              <a:t>文件块有副本，通常为</a:t>
            </a:r>
            <a:r>
              <a:rPr lang="en-US" altLang="zh-CN" sz="3600" dirty="0"/>
              <a:t>3</a:t>
            </a:r>
            <a:r>
              <a:rPr lang="zh-CN" altLang="en-US" sz="3600" dirty="0"/>
              <a:t>。</a:t>
            </a:r>
            <a:endParaRPr lang="en-US" altLang="zh-CN" sz="3600" dirty="0"/>
          </a:p>
          <a:p>
            <a:pPr>
              <a:buFont typeface="Wingdings" panose="05000000000000000000" pitchFamily="2" charset="2"/>
              <a:buChar char="u"/>
            </a:pPr>
            <a:r>
              <a:rPr lang="en-US" altLang="zh-CN" sz="3600" dirty="0"/>
              <a:t> </a:t>
            </a:r>
            <a:r>
              <a:rPr lang="zh-CN" altLang="en-US" sz="3600" dirty="0"/>
              <a:t>有姓名节点（</a:t>
            </a:r>
            <a:r>
              <a:rPr lang="en-US" altLang="zh-CN" sz="3600" dirty="0"/>
              <a:t>name node</a:t>
            </a:r>
            <a:r>
              <a:rPr lang="zh-CN" altLang="en-US" sz="3600" dirty="0"/>
              <a:t>）有日志文件，负责寻找这些文件块</a:t>
            </a:r>
            <a:endParaRPr lang="en-US" altLang="zh-CN" sz="3600" dirty="0"/>
          </a:p>
          <a:p>
            <a:pPr marL="118872" indent="0">
              <a:buNone/>
            </a:pPr>
            <a:endParaRPr lang="en-US" altLang="zh-CN" sz="3600" dirty="0"/>
          </a:p>
        </p:txBody>
      </p:sp>
    </p:spTree>
    <p:extLst>
      <p:ext uri="{BB962C8B-B14F-4D97-AF65-F5344CB8AC3E}">
        <p14:creationId xmlns:p14="http://schemas.microsoft.com/office/powerpoint/2010/main" val="524803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641848"/>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a:buFont typeface="Wingdings" panose="05000000000000000000" pitchFamily="2" charset="2"/>
              <a:buChar char="p"/>
            </a:pPr>
            <a:r>
              <a:rPr lang="zh-CN" altLang="en-US" sz="3600" dirty="0"/>
              <a:t> 可靠性问题</a:t>
            </a:r>
            <a:endParaRPr lang="en-US" altLang="zh-CN" sz="3600" dirty="0"/>
          </a:p>
          <a:p>
            <a:pPr marL="118872" indent="0">
              <a:buNone/>
            </a:pPr>
            <a:r>
              <a:rPr lang="en-US" altLang="zh-CN" sz="3600" dirty="0"/>
              <a:t>2.1.2 </a:t>
            </a:r>
            <a:r>
              <a:rPr lang="zh-CN" altLang="en-US" sz="3600" dirty="0"/>
              <a:t>大规模文件系统的结构</a:t>
            </a:r>
            <a:endParaRPr lang="en-US" altLang="zh-CN" sz="3600" dirty="0"/>
          </a:p>
          <a:p>
            <a:pPr marL="118872" indent="0">
              <a:buNone/>
            </a:pPr>
            <a:r>
              <a:rPr lang="zh-CN" altLang="en-US" sz="3600" dirty="0">
                <a:latin typeface="High Tower Text" panose="02040502050506030303" pitchFamily="18" charset="0"/>
              </a:rPr>
              <a:t>分布式文件系统（</a:t>
            </a:r>
            <a:r>
              <a:rPr lang="en-US" altLang="zh-CN" sz="3600" dirty="0">
                <a:latin typeface="High Tower Text" panose="02040502050506030303" pitchFamily="18" charset="0"/>
              </a:rPr>
              <a:t>Distributed File System</a:t>
            </a:r>
            <a:r>
              <a:rPr lang="zh-CN" altLang="en-US" sz="3600" dirty="0">
                <a:latin typeface="High Tower Text" panose="02040502050506030303" pitchFamily="18" charset="0"/>
              </a:rPr>
              <a:t>）</a:t>
            </a:r>
            <a:endParaRPr lang="en-US" altLang="zh-CN" sz="3600" dirty="0">
              <a:latin typeface="High Tower Text" panose="02040502050506030303" pitchFamily="18" charset="0"/>
            </a:endParaRPr>
          </a:p>
          <a:p>
            <a:pPr>
              <a:buFont typeface="Arial" panose="020B0604020202020204" pitchFamily="34" charset="0"/>
              <a:buChar char="•"/>
            </a:pPr>
            <a:r>
              <a:rPr lang="zh-CN" altLang="en-US" sz="3600" dirty="0">
                <a:latin typeface="High Tower Text" panose="02040502050506030303" pitchFamily="18" charset="0"/>
              </a:rPr>
              <a:t>谷歌文件系统</a:t>
            </a:r>
            <a:r>
              <a:rPr lang="en-US" altLang="zh-CN" sz="3600" dirty="0">
                <a:latin typeface="High Tower Text" panose="02040502050506030303" pitchFamily="18" charset="0"/>
              </a:rPr>
              <a:t>(Google File System, GFS )GFS</a:t>
            </a:r>
            <a:r>
              <a:rPr lang="zh-CN" altLang="en-US" sz="3600" dirty="0">
                <a:latin typeface="High Tower Text" panose="02040502050506030303" pitchFamily="18" charset="0"/>
              </a:rPr>
              <a:t>是这种分布式文件系统的原型</a:t>
            </a:r>
            <a:endParaRPr lang="en-US" altLang="zh-CN" sz="3600" dirty="0">
              <a:latin typeface="High Tower Text" panose="02040502050506030303" pitchFamily="18" charset="0"/>
            </a:endParaRPr>
          </a:p>
          <a:p>
            <a:pPr>
              <a:buFont typeface="Arial" panose="020B0604020202020204" pitchFamily="34" charset="0"/>
              <a:buChar char="•"/>
            </a:pPr>
            <a:r>
              <a:rPr lang="en-US" altLang="zh-CN" sz="3600" dirty="0">
                <a:latin typeface="High Tower Text" panose="02040502050506030303" pitchFamily="18" charset="0"/>
              </a:rPr>
              <a:t> Hadoop</a:t>
            </a:r>
            <a:r>
              <a:rPr lang="zh-CN" altLang="en-US" sz="3600" dirty="0">
                <a:latin typeface="High Tower Text" panose="02040502050506030303" pitchFamily="18" charset="0"/>
              </a:rPr>
              <a:t>分布式文件系统</a:t>
            </a:r>
            <a:r>
              <a:rPr lang="en-US" altLang="zh-CN" sz="3600" dirty="0">
                <a:latin typeface="High Tower Text" panose="02040502050506030303" pitchFamily="18" charset="0"/>
              </a:rPr>
              <a:t>(Hadoop Distributed File System  HDFS )</a:t>
            </a:r>
          </a:p>
          <a:p>
            <a:pPr>
              <a:buFont typeface="Arial" panose="020B0604020202020204" pitchFamily="34" charset="0"/>
              <a:buChar char="•"/>
            </a:pPr>
            <a:r>
              <a:rPr lang="en-US" altLang="zh-CN" sz="3600" dirty="0">
                <a:latin typeface="High Tower Text" panose="02040502050506030303" pitchFamily="18" charset="0"/>
              </a:rPr>
              <a:t>DFS </a:t>
            </a:r>
            <a:r>
              <a:rPr lang="en-US" altLang="zh-CN" sz="3600" dirty="0" err="1">
                <a:latin typeface="High Tower Text" panose="02040502050506030303" pitchFamily="18" charset="0"/>
              </a:rPr>
              <a:t>CloudStore</a:t>
            </a:r>
            <a:r>
              <a:rPr lang="en-US" altLang="zh-CN" sz="3600" dirty="0">
                <a:latin typeface="High Tower Text" panose="02040502050506030303" pitchFamily="18" charset="0"/>
              </a:rPr>
              <a:t> </a:t>
            </a:r>
          </a:p>
        </p:txBody>
      </p:sp>
    </p:spTree>
    <p:extLst>
      <p:ext uri="{BB962C8B-B14F-4D97-AF65-F5344CB8AC3E}">
        <p14:creationId xmlns:p14="http://schemas.microsoft.com/office/powerpoint/2010/main" val="3610745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13" name="内容占位符 2"/>
          <p:cNvSpPr>
            <a:spLocks noGrp="1"/>
          </p:cNvSpPr>
          <p:nvPr>
            <p:ph idx="1"/>
          </p:nvPr>
        </p:nvSpPr>
        <p:spPr>
          <a:xfrm>
            <a:off x="359979" y="1063752"/>
            <a:ext cx="11811000" cy="5641848"/>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marL="118872" indent="0">
              <a:buNone/>
            </a:pPr>
            <a:endParaRPr lang="en-US" altLang="zh-CN" sz="3600" dirty="0"/>
          </a:p>
          <a:p>
            <a:pPr marL="118872" indent="0">
              <a:buNone/>
            </a:pPr>
            <a:r>
              <a:rPr lang="zh-CN" altLang="en-US" sz="3600" dirty="0"/>
              <a:t>如果让一个班的同学去数一本书里有多少个“王”字？</a:t>
            </a:r>
            <a:endParaRPr lang="en-US" altLang="zh-CN" sz="3600" dirty="0"/>
          </a:p>
          <a:p>
            <a:pPr marL="118872" indent="0">
              <a:buNone/>
            </a:pPr>
            <a:r>
              <a:rPr lang="zh-CN" altLang="en-US" sz="3600" dirty="0"/>
              <a:t>你能设计一种比较快速的方案吗？</a:t>
            </a:r>
            <a:endParaRPr lang="en-US" altLang="zh-CN" sz="3600" dirty="0"/>
          </a:p>
          <a:p>
            <a:pPr marL="118872" indent="0">
              <a:buNone/>
            </a:pPr>
            <a:endParaRPr lang="en-US" altLang="zh-CN" sz="3600" dirty="0"/>
          </a:p>
          <a:p>
            <a:pPr marL="118872" indent="0">
              <a:buNone/>
            </a:pPr>
            <a:endParaRPr lang="en-US" altLang="zh-CN" sz="3600" dirty="0"/>
          </a:p>
        </p:txBody>
      </p:sp>
    </p:spTree>
    <p:extLst>
      <p:ext uri="{BB962C8B-B14F-4D97-AF65-F5344CB8AC3E}">
        <p14:creationId xmlns:p14="http://schemas.microsoft.com/office/powerpoint/2010/main" val="81892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33</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marL="118872" indent="0">
              <a:buNone/>
            </a:pPr>
            <a:r>
              <a:rPr lang="zh-CN" altLang="en-US" sz="3600" dirty="0"/>
              <a:t>以下我们需要了解的：</a:t>
            </a:r>
            <a:endParaRPr lang="en-US" altLang="zh-CN" sz="3600" dirty="0"/>
          </a:p>
          <a:p>
            <a:pPr>
              <a:buFont typeface="Wingdings" panose="05000000000000000000" pitchFamily="2" charset="2"/>
              <a:buChar char="p"/>
            </a:pPr>
            <a:r>
              <a:rPr lang="en-US" altLang="zh-CN" sz="3600" dirty="0"/>
              <a:t> </a:t>
            </a:r>
            <a:r>
              <a:rPr lang="en-US" altLang="zh-CN" sz="3600" dirty="0" err="1"/>
              <a:t>MapReduce</a:t>
            </a:r>
            <a:r>
              <a:rPr lang="zh-CN" altLang="en-US" sz="3600" dirty="0"/>
              <a:t>是一种</a:t>
            </a:r>
            <a:r>
              <a:rPr lang="zh-CN" altLang="en-US" sz="3600" dirty="0">
                <a:solidFill>
                  <a:srgbClr val="FF0000"/>
                </a:solidFill>
              </a:rPr>
              <a:t>分布式</a:t>
            </a:r>
            <a:r>
              <a:rPr lang="zh-CN" altLang="en-US" sz="3600" dirty="0"/>
              <a:t>的计算模式，用于大规模数据集的</a:t>
            </a:r>
            <a:r>
              <a:rPr lang="zh-CN" altLang="en-US" sz="3600" dirty="0">
                <a:solidFill>
                  <a:srgbClr val="FF0000"/>
                </a:solidFill>
              </a:rPr>
              <a:t>并行计算 </a:t>
            </a:r>
            <a:endParaRPr lang="en-US" altLang="zh-CN" sz="3600" dirty="0">
              <a:solidFill>
                <a:srgbClr val="FF0000"/>
              </a:solidFill>
            </a:endParaRPr>
          </a:p>
          <a:p>
            <a:pPr>
              <a:buFont typeface="Wingdings" panose="05000000000000000000" pitchFamily="2" charset="2"/>
              <a:buChar char="p"/>
            </a:pPr>
            <a:r>
              <a:rPr lang="en-US" altLang="zh-CN" sz="3600" dirty="0">
                <a:solidFill>
                  <a:srgbClr val="FF0000"/>
                </a:solidFill>
              </a:rPr>
              <a:t> </a:t>
            </a:r>
            <a:r>
              <a:rPr lang="en-US" altLang="zh-CN" sz="3600" dirty="0"/>
              <a:t>Google</a:t>
            </a:r>
            <a:r>
              <a:rPr lang="zh-CN" altLang="en-US" sz="3600" dirty="0"/>
              <a:t>和</a:t>
            </a:r>
            <a:r>
              <a:rPr lang="en-US" altLang="zh-CN" sz="3600" dirty="0"/>
              <a:t>Hadoop</a:t>
            </a:r>
            <a:r>
              <a:rPr lang="zh-CN" altLang="en-US" sz="3600" dirty="0"/>
              <a:t>系统</a:t>
            </a:r>
            <a:r>
              <a:rPr lang="zh-CN" altLang="en-US" sz="3600" dirty="0">
                <a:solidFill>
                  <a:srgbClr val="FF0000"/>
                </a:solidFill>
              </a:rPr>
              <a:t>都</a:t>
            </a:r>
            <a:r>
              <a:rPr lang="zh-CN" altLang="en-US" sz="3600" dirty="0"/>
              <a:t>可以实现 （</a:t>
            </a:r>
            <a:r>
              <a:rPr lang="en-US" altLang="zh-CN" sz="3600" dirty="0"/>
              <a:t>Hadoop</a:t>
            </a:r>
            <a:r>
              <a:rPr lang="zh-CN" altLang="en-US" sz="3600" dirty="0"/>
              <a:t>：</a:t>
            </a:r>
            <a:r>
              <a:rPr lang="en-US" altLang="zh-CN" sz="3600" dirty="0"/>
              <a:t>Java</a:t>
            </a:r>
            <a:r>
              <a:rPr lang="zh-CN" altLang="en-US" sz="3600" dirty="0"/>
              <a:t>）</a:t>
            </a:r>
            <a:endParaRPr lang="en-US" altLang="zh-CN" sz="3600" dirty="0"/>
          </a:p>
          <a:p>
            <a:pPr>
              <a:buFont typeface="Wingdings" panose="05000000000000000000" pitchFamily="2" charset="2"/>
              <a:buChar char="p"/>
            </a:pPr>
            <a:r>
              <a:rPr lang="zh-CN" altLang="en-US" sz="3600" dirty="0"/>
              <a:t>抽象模型：</a:t>
            </a:r>
            <a:r>
              <a:rPr lang="en-US" altLang="zh-CN" sz="3600" dirty="0"/>
              <a:t>Map </a:t>
            </a:r>
            <a:r>
              <a:rPr lang="zh-CN" altLang="en-US" sz="3600" dirty="0"/>
              <a:t>和 </a:t>
            </a:r>
            <a:r>
              <a:rPr lang="en-US" altLang="zh-CN" sz="3600" dirty="0"/>
              <a:t>Reduce</a:t>
            </a:r>
          </a:p>
          <a:p>
            <a:pPr>
              <a:buFont typeface="Wingdings" panose="05000000000000000000" pitchFamily="2" charset="2"/>
              <a:buChar char="p"/>
            </a:pPr>
            <a:r>
              <a:rPr lang="en-US" altLang="zh-CN" sz="3600" dirty="0"/>
              <a:t> </a:t>
            </a:r>
            <a:r>
              <a:rPr lang="zh-CN" altLang="en-US" sz="3600" dirty="0">
                <a:solidFill>
                  <a:schemeClr val="accent6">
                    <a:lumMod val="75000"/>
                  </a:schemeClr>
                </a:solidFill>
              </a:rPr>
              <a:t>统一框架</a:t>
            </a:r>
            <a:r>
              <a:rPr lang="zh-CN" altLang="en-US" sz="3600" dirty="0"/>
              <a:t>： 程序员不用关心系统细节</a:t>
            </a:r>
            <a:endParaRPr lang="en-US" altLang="zh-CN" sz="3600" dirty="0"/>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a:buFont typeface="Wingdings" panose="05000000000000000000" pitchFamily="2" charset="2"/>
              <a:buChar char="p"/>
            </a:pPr>
            <a:r>
              <a:rPr lang="zh-CN" altLang="en-US" sz="3600" dirty="0"/>
              <a:t>用于</a:t>
            </a:r>
            <a:r>
              <a:rPr lang="zh-CN" altLang="en-US" sz="3600" dirty="0">
                <a:solidFill>
                  <a:srgbClr val="FF0000"/>
                </a:solidFill>
              </a:rPr>
              <a:t>搜索领域</a:t>
            </a:r>
            <a:r>
              <a:rPr lang="zh-CN" altLang="en-US" sz="3600" dirty="0"/>
              <a:t>，解决</a:t>
            </a:r>
            <a:r>
              <a:rPr lang="zh-CN" altLang="en-US" sz="3600" dirty="0">
                <a:solidFill>
                  <a:srgbClr val="FF0000"/>
                </a:solidFill>
              </a:rPr>
              <a:t>海量数据的计算问题</a:t>
            </a:r>
            <a:endParaRPr lang="en-US" altLang="zh-CN" sz="3600" dirty="0">
              <a:solidFill>
                <a:srgbClr val="FF0000"/>
              </a:solidFill>
            </a:endParaRPr>
          </a:p>
          <a:p>
            <a:pPr>
              <a:buFont typeface="Wingdings" panose="05000000000000000000" pitchFamily="2" charset="2"/>
              <a:buChar char="p"/>
            </a:pPr>
            <a:endParaRPr lang="en-US" sz="2400" dirty="0">
              <a:solidFill>
                <a:srgbClr val="FF0000"/>
              </a:solidFill>
            </a:endParaRPr>
          </a:p>
        </p:txBody>
      </p:sp>
    </p:spTree>
    <p:extLst>
      <p:ext uri="{BB962C8B-B14F-4D97-AF65-F5344CB8AC3E}">
        <p14:creationId xmlns:p14="http://schemas.microsoft.com/office/powerpoint/2010/main" val="3372744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34</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marL="118872" indent="0">
              <a:buNone/>
            </a:pPr>
            <a:r>
              <a:rPr lang="zh-CN" altLang="en-US" sz="3600" dirty="0"/>
              <a:t>以下我们需要了解的：</a:t>
            </a:r>
            <a:endParaRPr lang="en-US" altLang="zh-CN" sz="3600" dirty="0"/>
          </a:p>
          <a:p>
            <a:pPr>
              <a:buFont typeface="Wingdings" panose="05000000000000000000" pitchFamily="2" charset="2"/>
              <a:buChar char="p"/>
            </a:pPr>
            <a:r>
              <a:rPr lang="en-US" altLang="zh-CN" sz="3600" dirty="0"/>
              <a:t> </a:t>
            </a:r>
            <a:r>
              <a:rPr lang="en-US" altLang="zh-CN" sz="3600" dirty="0" err="1"/>
              <a:t>MapReduce</a:t>
            </a:r>
            <a:r>
              <a:rPr lang="zh-CN" altLang="en-US" sz="3600" dirty="0"/>
              <a:t>是一种</a:t>
            </a:r>
            <a:r>
              <a:rPr lang="zh-CN" altLang="en-US" sz="3600" dirty="0">
                <a:solidFill>
                  <a:srgbClr val="FF0000"/>
                </a:solidFill>
              </a:rPr>
              <a:t>分布式</a:t>
            </a:r>
            <a:r>
              <a:rPr lang="zh-CN" altLang="en-US" sz="3600" dirty="0"/>
              <a:t>的计算模式，用于大规模数据集的</a:t>
            </a:r>
            <a:r>
              <a:rPr lang="zh-CN" altLang="en-US" sz="3600" dirty="0">
                <a:solidFill>
                  <a:srgbClr val="FF0000"/>
                </a:solidFill>
              </a:rPr>
              <a:t>并行计算 </a:t>
            </a:r>
            <a:endParaRPr lang="en-US" altLang="zh-CN" sz="3600" dirty="0">
              <a:solidFill>
                <a:srgbClr val="FF0000"/>
              </a:solidFill>
            </a:endParaRPr>
          </a:p>
          <a:p>
            <a:pPr>
              <a:buFont typeface="Wingdings" panose="05000000000000000000" pitchFamily="2" charset="2"/>
              <a:buChar char="p"/>
            </a:pPr>
            <a:r>
              <a:rPr lang="en-US" altLang="zh-CN" sz="3600" dirty="0">
                <a:solidFill>
                  <a:srgbClr val="FF0000"/>
                </a:solidFill>
              </a:rPr>
              <a:t> </a:t>
            </a:r>
            <a:r>
              <a:rPr lang="en-US" altLang="zh-CN" sz="3600" dirty="0"/>
              <a:t>Google</a:t>
            </a:r>
            <a:r>
              <a:rPr lang="zh-CN" altLang="en-US" sz="3600" dirty="0"/>
              <a:t>和</a:t>
            </a:r>
            <a:r>
              <a:rPr lang="en-US" altLang="zh-CN" sz="3600" dirty="0"/>
              <a:t>Hadoop</a:t>
            </a:r>
            <a:r>
              <a:rPr lang="zh-CN" altLang="en-US" sz="3600" dirty="0"/>
              <a:t>系统</a:t>
            </a:r>
            <a:r>
              <a:rPr lang="zh-CN" altLang="en-US" sz="3600" dirty="0">
                <a:solidFill>
                  <a:srgbClr val="FF0000"/>
                </a:solidFill>
              </a:rPr>
              <a:t>都</a:t>
            </a:r>
            <a:r>
              <a:rPr lang="zh-CN" altLang="en-US" sz="3600" dirty="0"/>
              <a:t>可以实现 （</a:t>
            </a:r>
            <a:r>
              <a:rPr lang="en-US" altLang="zh-CN" sz="3600" dirty="0"/>
              <a:t>Hadoop</a:t>
            </a:r>
            <a:r>
              <a:rPr lang="zh-CN" altLang="en-US" sz="3600" dirty="0"/>
              <a:t>：</a:t>
            </a:r>
            <a:r>
              <a:rPr lang="en-US" altLang="zh-CN" sz="3600" dirty="0"/>
              <a:t>Java</a:t>
            </a:r>
            <a:r>
              <a:rPr lang="zh-CN" altLang="en-US" sz="3600" dirty="0"/>
              <a:t>）</a:t>
            </a:r>
            <a:endParaRPr lang="en-US" altLang="zh-CN" sz="3600" dirty="0"/>
          </a:p>
          <a:p>
            <a:pPr>
              <a:buFont typeface="Wingdings" panose="05000000000000000000" pitchFamily="2" charset="2"/>
              <a:buChar char="p"/>
            </a:pPr>
            <a:r>
              <a:rPr lang="zh-CN" altLang="en-US" sz="3600" dirty="0"/>
              <a:t>抽象模型：</a:t>
            </a:r>
            <a:r>
              <a:rPr lang="en-US" altLang="zh-CN" sz="3600" dirty="0"/>
              <a:t>Map </a:t>
            </a:r>
            <a:r>
              <a:rPr lang="zh-CN" altLang="en-US" sz="3600" dirty="0"/>
              <a:t>和 </a:t>
            </a:r>
            <a:r>
              <a:rPr lang="en-US" altLang="zh-CN" sz="3600" dirty="0"/>
              <a:t>Reduce</a:t>
            </a:r>
          </a:p>
          <a:p>
            <a:pPr>
              <a:buFont typeface="Wingdings" panose="05000000000000000000" pitchFamily="2" charset="2"/>
              <a:buChar char="p"/>
            </a:pPr>
            <a:r>
              <a:rPr lang="en-US" altLang="zh-CN" sz="3600" dirty="0"/>
              <a:t> </a:t>
            </a:r>
            <a:r>
              <a:rPr lang="zh-CN" altLang="en-US" sz="3600" dirty="0"/>
              <a:t>统一框架： 程序员不用关心系统细节</a:t>
            </a:r>
            <a:endParaRPr lang="en-US" altLang="zh-CN" sz="2400" dirty="0">
              <a:solidFill>
                <a:srgbClr val="FF0000"/>
              </a:solidFill>
            </a:endParaRPr>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a:buFont typeface="Wingdings" panose="05000000000000000000" pitchFamily="2" charset="2"/>
              <a:buChar char="p"/>
            </a:pPr>
            <a:r>
              <a:rPr lang="zh-CN" altLang="en-US" sz="3600" dirty="0"/>
              <a:t>用于</a:t>
            </a:r>
            <a:r>
              <a:rPr lang="zh-CN" altLang="en-US" sz="3600" dirty="0">
                <a:solidFill>
                  <a:srgbClr val="FF0000"/>
                </a:solidFill>
              </a:rPr>
              <a:t>搜索领域</a:t>
            </a:r>
            <a:r>
              <a:rPr lang="zh-CN" altLang="en-US" sz="3600" dirty="0"/>
              <a:t>，解决</a:t>
            </a:r>
            <a:r>
              <a:rPr lang="zh-CN" altLang="en-US" sz="3600" dirty="0">
                <a:solidFill>
                  <a:srgbClr val="FF0000"/>
                </a:solidFill>
              </a:rPr>
              <a:t>海量数据的计算问题</a:t>
            </a:r>
            <a:endParaRPr lang="en-US" altLang="zh-CN" sz="3600" dirty="0">
              <a:solidFill>
                <a:srgbClr val="FF0000"/>
              </a:solidFill>
            </a:endParaRPr>
          </a:p>
        </p:txBody>
      </p:sp>
      <p:sp>
        <p:nvSpPr>
          <p:cNvPr id="6" name="文本框 5"/>
          <p:cNvSpPr txBox="1"/>
          <p:nvPr/>
        </p:nvSpPr>
        <p:spPr>
          <a:xfrm>
            <a:off x="7162800" y="1056301"/>
            <a:ext cx="4572000" cy="4524315"/>
          </a:xfrm>
          <a:prstGeom prst="rect">
            <a:avLst/>
          </a:prstGeom>
          <a:solidFill>
            <a:schemeClr val="accent4">
              <a:lumMod val="20000"/>
              <a:lumOff val="80000"/>
            </a:schemeClr>
          </a:solidFill>
          <a:ln w="22225">
            <a:solidFill>
              <a:srgbClr val="FF0000"/>
            </a:solidFill>
          </a:ln>
        </p:spPr>
        <p:txBody>
          <a:bodyPr wrap="square" rtlCol="0">
            <a:spAutoFit/>
          </a:bodyPr>
          <a:lstStyle/>
          <a:p>
            <a:r>
              <a:rPr lang="zh-CN" altLang="en-US" sz="2400" dirty="0">
                <a:solidFill>
                  <a:schemeClr val="accent6">
                    <a:lumMod val="75000"/>
                  </a:schemeClr>
                </a:solidFill>
                <a:latin typeface="文道楷体" panose="02010600040101010101" pitchFamily="2" charset="-122"/>
                <a:ea typeface="文道楷体" panose="02010600040101010101" pitchFamily="2" charset="-122"/>
              </a:rPr>
              <a:t>分而治之</a:t>
            </a:r>
            <a:r>
              <a:rPr lang="zh-CN" altLang="en-US" sz="2400" dirty="0">
                <a:latin typeface="文道楷体" panose="02010600040101010101" pitchFamily="2" charset="-122"/>
                <a:ea typeface="文道楷体" panose="02010600040101010101" pitchFamily="2" charset="-122"/>
              </a:rPr>
              <a:t>：计算机算法</a:t>
            </a:r>
            <a:endParaRPr lang="en-US" altLang="zh-CN" sz="2400" dirty="0">
              <a:latin typeface="文道楷体" panose="02010600040101010101" pitchFamily="2" charset="-122"/>
              <a:ea typeface="文道楷体" panose="02010600040101010101" pitchFamily="2" charset="-122"/>
            </a:endParaRPr>
          </a:p>
          <a:p>
            <a:r>
              <a:rPr lang="zh-CN" altLang="en-US" sz="2400" dirty="0">
                <a:latin typeface="文道楷体" panose="02010600040101010101" pitchFamily="2" charset="-122"/>
                <a:ea typeface="文道楷体" panose="02010600040101010101" pitchFamily="2" charset="-122"/>
              </a:rPr>
              <a:t>为了解决一个</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大</a:t>
            </a:r>
            <a:r>
              <a:rPr lang="zh-CN" altLang="en-US" sz="2400" dirty="0">
                <a:latin typeface="文道楷体" panose="02010600040101010101" pitchFamily="2" charset="-122"/>
                <a:ea typeface="文道楷体" panose="02010600040101010101" pitchFamily="2" charset="-122"/>
              </a:rPr>
              <a:t>的问题，可以：</a:t>
            </a:r>
          </a:p>
          <a:p>
            <a:r>
              <a:rPr lang="en-US" altLang="zh-CN" sz="2400" dirty="0">
                <a:latin typeface="文道楷体" panose="02010600040101010101" pitchFamily="2" charset="-122"/>
                <a:ea typeface="文道楷体" panose="02010600040101010101" pitchFamily="2" charset="-122"/>
              </a:rPr>
              <a:t>1) </a:t>
            </a:r>
            <a:r>
              <a:rPr lang="zh-CN" altLang="en-US" sz="2400" dirty="0">
                <a:latin typeface="文道楷体" panose="02010600040101010101" pitchFamily="2" charset="-122"/>
                <a:ea typeface="文道楷体" panose="02010600040101010101" pitchFamily="2" charset="-122"/>
              </a:rPr>
              <a:t>把它分成</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两个</a:t>
            </a:r>
            <a:r>
              <a:rPr lang="zh-CN" altLang="en-US" sz="2400" dirty="0">
                <a:latin typeface="文道楷体" panose="02010600040101010101" pitchFamily="2" charset="-122"/>
                <a:ea typeface="文道楷体" panose="02010600040101010101" pitchFamily="2" charset="-122"/>
              </a:rPr>
              <a:t>或</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多个更小</a:t>
            </a:r>
            <a:r>
              <a:rPr lang="zh-CN" altLang="en-US" sz="2400" dirty="0">
                <a:latin typeface="文道楷体" panose="02010600040101010101" pitchFamily="2" charset="-122"/>
                <a:ea typeface="文道楷体" panose="02010600040101010101" pitchFamily="2" charset="-122"/>
              </a:rPr>
              <a:t>的问题；</a:t>
            </a:r>
          </a:p>
          <a:p>
            <a:r>
              <a:rPr lang="en-US" altLang="zh-CN" sz="2400" dirty="0">
                <a:latin typeface="文道楷体" panose="02010600040101010101" pitchFamily="2" charset="-122"/>
                <a:ea typeface="文道楷体" panose="02010600040101010101" pitchFamily="2" charset="-122"/>
              </a:rPr>
              <a:t>2) </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分别解决</a:t>
            </a:r>
            <a:r>
              <a:rPr lang="zh-CN" altLang="en-US" sz="2400" dirty="0">
                <a:latin typeface="文道楷体" panose="02010600040101010101" pitchFamily="2" charset="-122"/>
                <a:ea typeface="文道楷体" panose="02010600040101010101" pitchFamily="2" charset="-122"/>
              </a:rPr>
              <a:t>每个小问题；</a:t>
            </a:r>
          </a:p>
          <a:p>
            <a:r>
              <a:rPr lang="en-US" altLang="zh-CN" sz="2400" dirty="0">
                <a:latin typeface="文道楷体" panose="02010600040101010101" pitchFamily="2" charset="-122"/>
                <a:ea typeface="文道楷体" panose="02010600040101010101" pitchFamily="2" charset="-122"/>
              </a:rPr>
              <a:t>3) </a:t>
            </a:r>
            <a:r>
              <a:rPr lang="zh-CN" altLang="en-US" sz="2400" dirty="0">
                <a:latin typeface="文道楷体" panose="02010600040101010101" pitchFamily="2" charset="-122"/>
                <a:ea typeface="文道楷体" panose="02010600040101010101" pitchFamily="2" charset="-122"/>
              </a:rPr>
              <a:t>把各小问题的解答</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组合起来</a:t>
            </a:r>
            <a:r>
              <a:rPr lang="zh-CN" altLang="en-US" sz="2400" dirty="0">
                <a:latin typeface="文道楷体" panose="02010600040101010101" pitchFamily="2" charset="-122"/>
                <a:ea typeface="文道楷体" panose="02010600040101010101" pitchFamily="2" charset="-122"/>
              </a:rPr>
              <a:t>，即可得到</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原问题的解答</a:t>
            </a:r>
            <a:r>
              <a:rPr lang="zh-CN" altLang="en-US" sz="2400" dirty="0">
                <a:latin typeface="文道楷体" panose="02010600040101010101" pitchFamily="2" charset="-122"/>
                <a:ea typeface="文道楷体" panose="02010600040101010101" pitchFamily="2" charset="-122"/>
              </a:rPr>
              <a:t>。</a:t>
            </a:r>
            <a:endParaRPr lang="en-US" altLang="zh-CN" sz="2400" dirty="0">
              <a:latin typeface="文道楷体" panose="02010600040101010101" pitchFamily="2" charset="-122"/>
              <a:ea typeface="文道楷体" panose="02010600040101010101" pitchFamily="2" charset="-122"/>
            </a:endParaRPr>
          </a:p>
          <a:p>
            <a:r>
              <a:rPr lang="zh-CN" altLang="en-US" sz="2400" dirty="0">
                <a:latin typeface="文道楷体" panose="02010600040101010101" pitchFamily="2" charset="-122"/>
                <a:ea typeface="文道楷体" panose="02010600040101010101" pitchFamily="2" charset="-122"/>
              </a:rPr>
              <a:t>小问题通常与原问题相似，可以递归地使用</a:t>
            </a:r>
            <a:r>
              <a:rPr lang="zh-CN" altLang="en-US" sz="2400" dirty="0">
                <a:solidFill>
                  <a:schemeClr val="accent6">
                    <a:lumMod val="75000"/>
                  </a:schemeClr>
                </a:solidFill>
                <a:latin typeface="文道楷体" panose="02010600040101010101" pitchFamily="2" charset="-122"/>
                <a:ea typeface="文道楷体" panose="02010600040101010101" pitchFamily="2" charset="-122"/>
              </a:rPr>
              <a:t>分而治之</a:t>
            </a:r>
            <a:r>
              <a:rPr lang="zh-CN" altLang="en-US" sz="2400" dirty="0">
                <a:latin typeface="文道楷体" panose="02010600040101010101" pitchFamily="2" charset="-122"/>
                <a:ea typeface="文道楷体" panose="02010600040101010101" pitchFamily="2" charset="-122"/>
              </a:rPr>
              <a:t>策略来解决。分而治之方法可以用于实现不同的排序方法：：</a:t>
            </a:r>
            <a:r>
              <a:rPr lang="zh-CN" altLang="en-US" sz="2400" dirty="0">
                <a:latin typeface="文道楷体" panose="02010600040101010101" pitchFamily="2" charset="-122"/>
                <a:ea typeface="文道楷体" panose="02010600040101010101" pitchFamily="2" charset="-122"/>
                <a:hlinkClick r:id="rId3"/>
              </a:rPr>
              <a:t>快速排序</a:t>
            </a:r>
            <a:r>
              <a:rPr lang="zh-CN" altLang="en-US" sz="2400" dirty="0">
                <a:latin typeface="文道楷体" panose="02010600040101010101" pitchFamily="2" charset="-122"/>
                <a:ea typeface="文道楷体" panose="02010600040101010101" pitchFamily="2" charset="-122"/>
              </a:rPr>
              <a:t>（</a:t>
            </a:r>
            <a:r>
              <a:rPr lang="en-US" altLang="zh-CN" sz="2400" dirty="0">
                <a:latin typeface="文道楷体" panose="02010600040101010101" pitchFamily="2" charset="-122"/>
                <a:ea typeface="文道楷体" panose="02010600040101010101" pitchFamily="2" charset="-122"/>
              </a:rPr>
              <a:t>quick sort</a:t>
            </a:r>
            <a:r>
              <a:rPr lang="zh-CN" altLang="en-US" sz="2400" dirty="0">
                <a:latin typeface="文道楷体" panose="02010600040101010101" pitchFamily="2" charset="-122"/>
                <a:ea typeface="文道楷体" panose="02010600040101010101" pitchFamily="2" charset="-122"/>
              </a:rPr>
              <a:t>）和归并排序</a:t>
            </a:r>
            <a:r>
              <a:rPr lang="zh-CN" altLang="en-US" sz="2400" baseline="30000" dirty="0">
                <a:latin typeface="文道楷体" panose="02010600040101010101" pitchFamily="2" charset="-122"/>
                <a:ea typeface="文道楷体" panose="02010600040101010101" pitchFamily="2" charset="-122"/>
              </a:rPr>
              <a:t> </a:t>
            </a:r>
            <a:r>
              <a:rPr lang="zh-CN" altLang="en-US" sz="2400" dirty="0">
                <a:latin typeface="文道楷体" panose="02010600040101010101" pitchFamily="2" charset="-122"/>
                <a:ea typeface="文道楷体" panose="02010600040101010101" pitchFamily="2" charset="-122"/>
              </a:rPr>
              <a:t>。</a:t>
            </a:r>
          </a:p>
        </p:txBody>
      </p:sp>
      <p:cxnSp>
        <p:nvCxnSpPr>
          <p:cNvPr id="4" name="直接箭头连接符 3"/>
          <p:cNvCxnSpPr/>
          <p:nvPr/>
        </p:nvCxnSpPr>
        <p:spPr>
          <a:xfrm flipV="1">
            <a:off x="5029200" y="5181600"/>
            <a:ext cx="1981200" cy="7620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C4F48F84-CD6B-580D-152F-ED3014E69F11}"/>
              </a:ext>
            </a:extLst>
          </p:cNvPr>
          <p:cNvSpPr txBox="1"/>
          <p:nvPr/>
        </p:nvSpPr>
        <p:spPr>
          <a:xfrm>
            <a:off x="4419600" y="6122015"/>
            <a:ext cx="7315200" cy="461665"/>
          </a:xfrm>
          <a:prstGeom prst="rect">
            <a:avLst/>
          </a:prstGeom>
          <a:noFill/>
        </p:spPr>
        <p:txBody>
          <a:bodyPr wrap="square" rtlCol="0">
            <a:spAutoFit/>
          </a:bodyPr>
          <a:lstStyle/>
          <a:p>
            <a:r>
              <a:rPr kumimoji="1" lang="zh-CN" altLang="en-US" sz="2400" dirty="0">
                <a:latin typeface="Arial" pitchFamily="34" charset="0"/>
                <a:cs typeface="Arial" pitchFamily="34" charset="0"/>
              </a:rPr>
              <a:t>归并排序：</a:t>
            </a:r>
            <a:r>
              <a:rPr kumimoji="1" lang="en" altLang="zh-CN" sz="2400" dirty="0">
                <a:latin typeface="Arial" pitchFamily="34" charset="0"/>
                <a:cs typeface="Arial" pitchFamily="34" charset="0"/>
              </a:rPr>
              <a:t>https://</a:t>
            </a:r>
            <a:r>
              <a:rPr kumimoji="1" lang="en" altLang="zh-CN" sz="2400" dirty="0" err="1">
                <a:latin typeface="Arial" pitchFamily="34" charset="0"/>
                <a:cs typeface="Arial" pitchFamily="34" charset="0"/>
              </a:rPr>
              <a:t>www.jianshu.com</a:t>
            </a:r>
            <a:r>
              <a:rPr kumimoji="1" lang="en" altLang="zh-CN" sz="2400" dirty="0">
                <a:latin typeface="Arial" pitchFamily="34" charset="0"/>
                <a:cs typeface="Arial" pitchFamily="34" charset="0"/>
              </a:rPr>
              <a:t>/p/796f23a96596</a:t>
            </a:r>
            <a:endParaRPr kumimoji="1" lang="zh-CN" altLang="en-US" sz="2400" dirty="0">
              <a:latin typeface="Arial" pitchFamily="34" charset="0"/>
              <a:cs typeface="Arial" pitchFamily="34" charset="0"/>
            </a:endParaRPr>
          </a:p>
        </p:txBody>
      </p:sp>
    </p:spTree>
    <p:extLst>
      <p:ext uri="{BB962C8B-B14F-4D97-AF65-F5344CB8AC3E}">
        <p14:creationId xmlns:p14="http://schemas.microsoft.com/office/powerpoint/2010/main" val="3483942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35</a:t>
            </a:fld>
            <a:endParaRPr lang="en-US"/>
          </a:p>
        </p:txBody>
      </p:sp>
      <p:sp>
        <p:nvSpPr>
          <p:cNvPr id="13" name="内容占位符 2"/>
          <p:cNvSpPr>
            <a:spLocks noGrp="1"/>
          </p:cNvSpPr>
          <p:nvPr>
            <p:ph idx="1"/>
          </p:nvPr>
        </p:nvSpPr>
        <p:spPr>
          <a:xfrm>
            <a:off x="381000" y="1063753"/>
            <a:ext cx="11658600" cy="3660647"/>
          </a:xfrm>
        </p:spPr>
        <p:txBody>
          <a:bodyPr>
            <a:normAutofit/>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marL="118872" indent="0">
              <a:buNone/>
            </a:pPr>
            <a:r>
              <a:rPr lang="en-US" altLang="zh-CN" sz="2400" dirty="0">
                <a:solidFill>
                  <a:srgbClr val="FF0000"/>
                </a:solidFill>
              </a:rPr>
              <a:t>      </a:t>
            </a:r>
            <a:r>
              <a:rPr lang="zh-CN" altLang="en-US" dirty="0"/>
              <a:t>并行计算的</a:t>
            </a:r>
            <a:r>
              <a:rPr lang="zh-CN" altLang="en-US" dirty="0">
                <a:solidFill>
                  <a:schemeClr val="accent6"/>
                </a:solidFill>
              </a:rPr>
              <a:t>第一个重要问题</a:t>
            </a:r>
            <a:r>
              <a:rPr lang="zh-CN" altLang="en-US" dirty="0"/>
              <a:t>是</a:t>
            </a:r>
            <a:r>
              <a:rPr lang="zh-CN" altLang="en-US" dirty="0">
                <a:solidFill>
                  <a:schemeClr val="accent6"/>
                </a:solidFill>
              </a:rPr>
              <a:t>如何划分计算任务或者计算</a:t>
            </a:r>
            <a:r>
              <a:rPr lang="zh-CN" altLang="en-US" dirty="0"/>
              <a:t>数据以便对划分的子任务或数据块同时进行计算。</a:t>
            </a:r>
            <a:endParaRPr lang="en-US" altLang="zh-CN" dirty="0"/>
          </a:p>
          <a:p>
            <a:pPr marL="274320" indent="-274320" algn="just">
              <a:spcBef>
                <a:spcPts val="1200"/>
              </a:spcBef>
              <a:spcAft>
                <a:spcPts val="600"/>
              </a:spcAft>
              <a:buNone/>
              <a:defRPr/>
            </a:pPr>
            <a:r>
              <a:rPr lang="zh-CN" altLang="en-US" dirty="0">
                <a:solidFill>
                  <a:srgbClr val="D60093"/>
                </a:solidFill>
                <a:latin typeface="+mn-ea"/>
              </a:rPr>
              <a:t>例如：</a:t>
            </a:r>
            <a:r>
              <a:rPr lang="en-US" altLang="zh-CN" dirty="0">
                <a:solidFill>
                  <a:srgbClr val="D60093"/>
                </a:solidFill>
                <a:latin typeface="+mn-ea"/>
              </a:rPr>
              <a:t>Fibonacci</a:t>
            </a:r>
            <a:r>
              <a:rPr lang="zh-CN" altLang="en-US" dirty="0">
                <a:solidFill>
                  <a:srgbClr val="D60093"/>
                </a:solidFill>
                <a:latin typeface="+mn-ea"/>
              </a:rPr>
              <a:t>函数</a:t>
            </a:r>
            <a:r>
              <a:rPr lang="en-US" altLang="zh-CN" dirty="0">
                <a:solidFill>
                  <a:srgbClr val="D60093"/>
                </a:solidFill>
                <a:latin typeface="+mn-ea"/>
              </a:rPr>
              <a:t>: </a:t>
            </a:r>
            <a:r>
              <a:rPr lang="en-US" altLang="zh-CN" dirty="0"/>
              <a:t>0</a:t>
            </a:r>
            <a:r>
              <a:rPr lang="zh-CN" altLang="en-US" dirty="0"/>
              <a:t>、</a:t>
            </a:r>
            <a:r>
              <a:rPr lang="en-US" altLang="zh-CN" dirty="0"/>
              <a:t>1</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8</a:t>
            </a:r>
            <a:r>
              <a:rPr lang="zh-CN" altLang="en-US" dirty="0"/>
              <a:t>、</a:t>
            </a:r>
            <a:r>
              <a:rPr lang="en-US" altLang="zh-CN" dirty="0"/>
              <a:t>13</a:t>
            </a:r>
            <a:r>
              <a:rPr lang="zh-CN" altLang="en-US" dirty="0"/>
              <a:t>、</a:t>
            </a:r>
            <a:r>
              <a:rPr lang="en-US" altLang="zh-CN" dirty="0"/>
              <a:t>21</a:t>
            </a:r>
            <a:r>
              <a:rPr lang="zh-CN" altLang="en-US" dirty="0"/>
              <a:t>、</a:t>
            </a:r>
            <a:r>
              <a:rPr lang="en-US" altLang="zh-CN" dirty="0"/>
              <a:t>34</a:t>
            </a:r>
            <a:r>
              <a:rPr lang="zh-CN" altLang="en-US" dirty="0"/>
              <a:t>、</a:t>
            </a:r>
            <a:r>
              <a:rPr lang="en-US" altLang="zh-CN" dirty="0"/>
              <a:t>……</a:t>
            </a:r>
            <a:endParaRPr lang="en-US" altLang="zh-CN" dirty="0">
              <a:solidFill>
                <a:srgbClr val="D60093"/>
              </a:solidFill>
              <a:latin typeface="+mn-ea"/>
            </a:endParaRPr>
          </a:p>
          <a:p>
            <a:pPr marL="274320" indent="-274320" algn="just">
              <a:spcBef>
                <a:spcPts val="1200"/>
              </a:spcBef>
              <a:spcAft>
                <a:spcPts val="600"/>
              </a:spcAft>
              <a:buNone/>
              <a:defRPr/>
            </a:pPr>
            <a:r>
              <a:rPr lang="en-US" altLang="zh-CN" dirty="0">
                <a:solidFill>
                  <a:srgbClr val="D60093"/>
                </a:solidFill>
                <a:latin typeface="+mn-ea"/>
              </a:rPr>
              <a:t>					   F</a:t>
            </a:r>
            <a:r>
              <a:rPr lang="en-US" altLang="zh-CN" baseline="-25000" dirty="0">
                <a:solidFill>
                  <a:srgbClr val="D60093"/>
                </a:solidFill>
                <a:latin typeface="+mn-ea"/>
              </a:rPr>
              <a:t>k+2</a:t>
            </a:r>
            <a:r>
              <a:rPr lang="en-US" altLang="zh-CN" dirty="0">
                <a:solidFill>
                  <a:srgbClr val="D60093"/>
                </a:solidFill>
                <a:latin typeface="+mn-ea"/>
              </a:rPr>
              <a:t> = </a:t>
            </a:r>
            <a:r>
              <a:rPr lang="en-US" altLang="zh-CN" dirty="0" err="1">
                <a:solidFill>
                  <a:srgbClr val="D60093"/>
                </a:solidFill>
                <a:latin typeface="+mn-ea"/>
              </a:rPr>
              <a:t>F</a:t>
            </a:r>
            <a:r>
              <a:rPr lang="en-US" altLang="zh-CN" baseline="-25000" dirty="0" err="1">
                <a:solidFill>
                  <a:srgbClr val="D60093"/>
                </a:solidFill>
                <a:latin typeface="+mn-ea"/>
              </a:rPr>
              <a:t>k</a:t>
            </a:r>
            <a:r>
              <a:rPr lang="en-US" altLang="zh-CN" dirty="0">
                <a:solidFill>
                  <a:srgbClr val="D60093"/>
                </a:solidFill>
                <a:latin typeface="+mn-ea"/>
              </a:rPr>
              <a:t> + F</a:t>
            </a:r>
            <a:r>
              <a:rPr lang="en-US" altLang="zh-CN" baseline="-25000" dirty="0">
                <a:solidFill>
                  <a:srgbClr val="D60093"/>
                </a:solidFill>
                <a:latin typeface="+mn-ea"/>
              </a:rPr>
              <a:t>k+1</a:t>
            </a:r>
            <a:r>
              <a:rPr lang="en-US" altLang="zh-CN" dirty="0">
                <a:solidFill>
                  <a:srgbClr val="D60093"/>
                </a:solidFill>
                <a:latin typeface="+mn-ea"/>
              </a:rPr>
              <a:t>  </a:t>
            </a:r>
            <a:endParaRPr lang="zh-CN" altLang="en-US" dirty="0"/>
          </a:p>
          <a:p>
            <a:pPr marL="118872" indent="0">
              <a:buNone/>
            </a:pPr>
            <a:endParaRPr lang="en-US" sz="2400" dirty="0">
              <a:solidFill>
                <a:srgbClr val="FF0000"/>
              </a:solidFill>
            </a:endParaRPr>
          </a:p>
        </p:txBody>
      </p:sp>
      <p:sp>
        <p:nvSpPr>
          <p:cNvPr id="3" name="文本框 2">
            <a:extLst>
              <a:ext uri="{FF2B5EF4-FFF2-40B4-BE49-F238E27FC236}">
                <a16:creationId xmlns:a16="http://schemas.microsoft.com/office/drawing/2014/main" id="{60B4C6FB-2EFB-5D76-1B7B-762E1C69BC37}"/>
              </a:ext>
            </a:extLst>
          </p:cNvPr>
          <p:cNvSpPr txBox="1"/>
          <p:nvPr/>
        </p:nvSpPr>
        <p:spPr>
          <a:xfrm>
            <a:off x="800100" y="4572000"/>
            <a:ext cx="10591800" cy="584775"/>
          </a:xfrm>
          <a:prstGeom prst="rect">
            <a:avLst/>
          </a:prstGeom>
          <a:noFill/>
        </p:spPr>
        <p:txBody>
          <a:bodyPr wrap="square" rtlCol="0">
            <a:spAutoFit/>
          </a:bodyPr>
          <a:lstStyle/>
          <a:p>
            <a:r>
              <a:rPr lang="zh-CN" altLang="en-US" sz="3200" dirty="0">
                <a:solidFill>
                  <a:schemeClr val="accent3"/>
                </a:solidFill>
                <a:latin typeface="+mn-ea"/>
              </a:rPr>
              <a:t>前后数据项之间存在很强的依赖关系！只能串行计算！</a:t>
            </a:r>
            <a:endParaRPr kumimoji="1" lang="zh-CN" altLang="en-US" sz="3200" dirty="0">
              <a:solidFill>
                <a:schemeClr val="accent3"/>
              </a:solidFill>
              <a:latin typeface="Arial" pitchFamily="34" charset="0"/>
              <a:cs typeface="Arial" pitchFamily="34" charset="0"/>
            </a:endParaRPr>
          </a:p>
        </p:txBody>
      </p:sp>
      <p:sp>
        <p:nvSpPr>
          <p:cNvPr id="4" name="文本框 3">
            <a:extLst>
              <a:ext uri="{FF2B5EF4-FFF2-40B4-BE49-F238E27FC236}">
                <a16:creationId xmlns:a16="http://schemas.microsoft.com/office/drawing/2014/main" id="{2155CE10-68AC-C21D-6C8F-A3E2F9F5BF7E}"/>
              </a:ext>
            </a:extLst>
          </p:cNvPr>
          <p:cNvSpPr txBox="1"/>
          <p:nvPr/>
        </p:nvSpPr>
        <p:spPr>
          <a:xfrm>
            <a:off x="800100" y="5331618"/>
            <a:ext cx="10972800" cy="1077218"/>
          </a:xfrm>
          <a:prstGeom prst="rect">
            <a:avLst/>
          </a:prstGeom>
          <a:noFill/>
        </p:spPr>
        <p:txBody>
          <a:bodyPr wrap="square" rtlCol="0">
            <a:spAutoFit/>
          </a:bodyPr>
          <a:lstStyle/>
          <a:p>
            <a:r>
              <a:rPr lang="zh-CN" altLang="en-US" sz="3200" dirty="0">
                <a:latin typeface="+mn-ea"/>
              </a:rPr>
              <a:t>结论：</a:t>
            </a:r>
            <a:r>
              <a:rPr lang="zh-CN" altLang="en-US" sz="3200" dirty="0">
                <a:solidFill>
                  <a:schemeClr val="accent6">
                    <a:lumMod val="75000"/>
                  </a:schemeClr>
                </a:solidFill>
                <a:latin typeface="+mn-ea"/>
              </a:rPr>
              <a:t>不可分拆的计算任务</a:t>
            </a:r>
            <a:r>
              <a:rPr lang="zh-CN" altLang="en-US" sz="3200" dirty="0">
                <a:latin typeface="+mn-ea"/>
              </a:rPr>
              <a:t>或相互间有依赖关系的数据无法进行并行计算！</a:t>
            </a:r>
          </a:p>
        </p:txBody>
      </p:sp>
    </p:spTree>
    <p:extLst>
      <p:ext uri="{BB962C8B-B14F-4D97-AF65-F5344CB8AC3E}">
        <p14:creationId xmlns:p14="http://schemas.microsoft.com/office/powerpoint/2010/main" val="21865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36</a:t>
            </a:fld>
            <a:endParaRPr lang="en-US"/>
          </a:p>
        </p:txBody>
      </p:sp>
      <p:sp>
        <p:nvSpPr>
          <p:cNvPr id="13" name="内容占位符 2"/>
          <p:cNvSpPr>
            <a:spLocks noGrp="1"/>
          </p:cNvSpPr>
          <p:nvPr>
            <p:ph idx="1"/>
          </p:nvPr>
        </p:nvSpPr>
        <p:spPr>
          <a:xfrm>
            <a:off x="381000" y="1063753"/>
            <a:ext cx="11658600" cy="5257801"/>
          </a:xfrm>
        </p:spPr>
        <p:txBody>
          <a:bodyPr>
            <a:normAutofit fontScale="92500" lnSpcReduction="10000"/>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marL="118872" indent="0">
              <a:buNone/>
            </a:pPr>
            <a:r>
              <a:rPr lang="zh-CN" altLang="en-US" sz="3600" dirty="0"/>
              <a:t>一个大数据若可以分为</a:t>
            </a:r>
            <a:r>
              <a:rPr lang="zh-CN" altLang="en-US" sz="3600" dirty="0">
                <a:solidFill>
                  <a:srgbClr val="C00000"/>
                </a:solidFill>
              </a:rPr>
              <a:t>具有同样计算过程的数据块</a:t>
            </a:r>
            <a:r>
              <a:rPr lang="zh-CN" altLang="en-US" sz="3600" dirty="0"/>
              <a:t>，并且这些数据块之间</a:t>
            </a:r>
            <a:r>
              <a:rPr lang="zh-CN" altLang="en-US" sz="3600" dirty="0">
                <a:solidFill>
                  <a:srgbClr val="C00000"/>
                </a:solidFill>
              </a:rPr>
              <a:t>不存在数据依赖关系</a:t>
            </a:r>
            <a:r>
              <a:rPr lang="zh-CN" altLang="en-US" sz="3600" dirty="0"/>
              <a:t>，则提高处理速度的最好办法就是</a:t>
            </a:r>
            <a:r>
              <a:rPr lang="zh-CN" altLang="en-US" sz="3600" dirty="0">
                <a:solidFill>
                  <a:srgbClr val="C00000"/>
                </a:solidFill>
              </a:rPr>
              <a:t>并行计算</a:t>
            </a:r>
          </a:p>
          <a:p>
            <a:pPr marL="118872" indent="0">
              <a:buNone/>
            </a:pPr>
            <a:r>
              <a:rPr lang="zh-CN" altLang="en-US" sz="3600" dirty="0"/>
              <a:t>  </a:t>
            </a:r>
            <a:r>
              <a:rPr lang="zh-CN" altLang="en-US" sz="3600" dirty="0">
                <a:solidFill>
                  <a:srgbClr val="333399"/>
                </a:solidFill>
              </a:rPr>
              <a:t>例如：假设有一个巨大的二维数据需要处理</a:t>
            </a:r>
            <a:r>
              <a:rPr lang="en-US" altLang="zh-CN" sz="3600" dirty="0">
                <a:solidFill>
                  <a:srgbClr val="333399"/>
                </a:solidFill>
              </a:rPr>
              <a:t>(</a:t>
            </a:r>
            <a:r>
              <a:rPr lang="zh-CN" altLang="en-US" sz="3600" dirty="0">
                <a:solidFill>
                  <a:srgbClr val="333399"/>
                </a:solidFill>
              </a:rPr>
              <a:t>比如求每个元素的立方</a:t>
            </a:r>
            <a:r>
              <a:rPr lang="en-US" altLang="zh-CN" sz="3600" dirty="0">
                <a:solidFill>
                  <a:srgbClr val="333399"/>
                </a:solidFill>
              </a:rPr>
              <a:t>)</a:t>
            </a:r>
            <a:r>
              <a:rPr lang="zh-CN" altLang="en-US" sz="3600" dirty="0">
                <a:solidFill>
                  <a:srgbClr val="333399"/>
                </a:solidFill>
              </a:rPr>
              <a:t>，其中对每个元素的处理是相同的</a:t>
            </a:r>
            <a:r>
              <a:rPr lang="en-US" altLang="zh-CN" sz="3600" dirty="0">
                <a:solidFill>
                  <a:srgbClr val="333399"/>
                </a:solidFill>
              </a:rPr>
              <a:t>,</a:t>
            </a:r>
            <a:r>
              <a:rPr lang="zh-CN" altLang="en-US" sz="3600" dirty="0">
                <a:solidFill>
                  <a:srgbClr val="333399"/>
                </a:solidFill>
              </a:rPr>
              <a:t>并且数据元素间不存在数据依赖关系</a:t>
            </a:r>
            <a:r>
              <a:rPr lang="en-US" altLang="zh-CN" sz="3600" dirty="0">
                <a:solidFill>
                  <a:srgbClr val="333399"/>
                </a:solidFill>
              </a:rPr>
              <a:t>,</a:t>
            </a:r>
            <a:r>
              <a:rPr lang="zh-CN" altLang="en-US" sz="3600" dirty="0">
                <a:solidFill>
                  <a:srgbClr val="333399"/>
                </a:solidFill>
              </a:rPr>
              <a:t>可以将其划分为子块</a:t>
            </a:r>
            <a:r>
              <a:rPr lang="en-US" altLang="zh-CN" sz="3600" dirty="0">
                <a:solidFill>
                  <a:srgbClr val="333399"/>
                </a:solidFill>
              </a:rPr>
              <a:t>,</a:t>
            </a:r>
            <a:r>
              <a:rPr lang="zh-CN" altLang="en-US" sz="3600" dirty="0">
                <a:solidFill>
                  <a:srgbClr val="333399"/>
                </a:solidFill>
              </a:rPr>
              <a:t>由一组处理器并行处理</a:t>
            </a:r>
          </a:p>
          <a:p>
            <a:pPr>
              <a:buFont typeface="Wingdings" panose="05000000000000000000" pitchFamily="2" charset="2"/>
              <a:buChar char="p"/>
            </a:pPr>
            <a:endParaRPr lang="en-US" altLang="zh-CN" sz="3600" dirty="0">
              <a:solidFill>
                <a:srgbClr val="FF0000"/>
              </a:solidFill>
            </a:endParaRPr>
          </a:p>
          <a:p>
            <a:pPr marL="118872" indent="0">
              <a:buNone/>
            </a:pPr>
            <a:r>
              <a:rPr lang="en-US" altLang="zh-CN" sz="2400" dirty="0">
                <a:solidFill>
                  <a:srgbClr val="FF0000"/>
                </a:solidFill>
              </a:rPr>
              <a:t>      </a:t>
            </a:r>
            <a:endParaRPr lang="en-US" sz="2400" dirty="0">
              <a:solidFill>
                <a:srgbClr val="FF0000"/>
              </a:solidFill>
            </a:endParaRPr>
          </a:p>
        </p:txBody>
      </p:sp>
      <p:grpSp>
        <p:nvGrpSpPr>
          <p:cNvPr id="6" name="组合 5"/>
          <p:cNvGrpSpPr/>
          <p:nvPr/>
        </p:nvGrpSpPr>
        <p:grpSpPr>
          <a:xfrm>
            <a:off x="3124200" y="5257800"/>
            <a:ext cx="3799187" cy="1295400"/>
            <a:chOff x="1360488" y="4550224"/>
            <a:chExt cx="5562899" cy="2002976"/>
          </a:xfrm>
        </p:grpSpPr>
        <p:grpSp>
          <p:nvGrpSpPr>
            <p:cNvPr id="7" name="Group 33"/>
            <p:cNvGrpSpPr>
              <a:grpSpLocks/>
            </p:cNvGrpSpPr>
            <p:nvPr/>
          </p:nvGrpSpPr>
          <p:grpSpPr bwMode="auto">
            <a:xfrm>
              <a:off x="1360488" y="4560888"/>
              <a:ext cx="708025" cy="663575"/>
              <a:chOff x="3592285" y="5236024"/>
              <a:chExt cx="707568" cy="664032"/>
            </a:xfrm>
          </p:grpSpPr>
          <p:sp>
            <p:nvSpPr>
              <p:cNvPr id="112" name="Rectangle 23"/>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113" name="Straight Connector 26"/>
              <p:cNvCxnSpPr/>
              <p:nvPr/>
            </p:nvCxnSpPr>
            <p:spPr>
              <a:xfrm rot="10800000" flipH="1">
                <a:off x="3592285" y="5458427"/>
                <a:ext cx="696462" cy="0"/>
              </a:xfrm>
              <a:prstGeom prst="line">
                <a:avLst/>
              </a:prstGeom>
              <a:noFill/>
              <a:ln w="9525" cap="flat" cmpd="sng" algn="ctr">
                <a:solidFill>
                  <a:srgbClr val="D34817">
                    <a:shade val="60000"/>
                    <a:satMod val="110000"/>
                  </a:srgbClr>
                </a:solidFill>
                <a:prstDash val="solid"/>
              </a:ln>
              <a:effectLst/>
            </p:spPr>
          </p:cxnSp>
          <p:cxnSp>
            <p:nvCxnSpPr>
              <p:cNvPr id="114" name="Straight Connector 27"/>
              <p:cNvCxnSpPr/>
              <p:nvPr/>
            </p:nvCxnSpPr>
            <p:spPr>
              <a:xfrm rot="10800000" flipH="1">
                <a:off x="3603390" y="5687184"/>
                <a:ext cx="696463" cy="0"/>
              </a:xfrm>
              <a:prstGeom prst="line">
                <a:avLst/>
              </a:prstGeom>
              <a:noFill/>
              <a:ln w="9525" cap="flat" cmpd="sng" algn="ctr">
                <a:solidFill>
                  <a:srgbClr val="D34817">
                    <a:shade val="60000"/>
                    <a:satMod val="110000"/>
                  </a:srgbClr>
                </a:solidFill>
                <a:prstDash val="solid"/>
              </a:ln>
              <a:effectLst/>
            </p:spPr>
          </p:cxnSp>
          <p:cxnSp>
            <p:nvCxnSpPr>
              <p:cNvPr id="115" name="Straight Connector 29"/>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116" name="Straight Connector 32"/>
              <p:cNvCxnSpPr/>
              <p:nvPr/>
            </p:nvCxnSpPr>
            <p:spPr>
              <a:xfrm rot="16200000" flipH="1">
                <a:off x="3728278" y="5568041"/>
                <a:ext cx="664032" cy="0"/>
              </a:xfrm>
              <a:prstGeom prst="line">
                <a:avLst/>
              </a:prstGeom>
              <a:noFill/>
              <a:ln w="9525" cap="flat" cmpd="sng" algn="ctr">
                <a:solidFill>
                  <a:srgbClr val="D34817">
                    <a:shade val="60000"/>
                    <a:satMod val="110000"/>
                  </a:srgbClr>
                </a:solidFill>
                <a:prstDash val="solid"/>
              </a:ln>
              <a:effectLst/>
            </p:spPr>
          </p:cxnSp>
        </p:grpSp>
        <p:grpSp>
          <p:nvGrpSpPr>
            <p:cNvPr id="8" name="Group 34"/>
            <p:cNvGrpSpPr>
              <a:grpSpLocks/>
            </p:cNvGrpSpPr>
            <p:nvPr/>
          </p:nvGrpSpPr>
          <p:grpSpPr bwMode="auto">
            <a:xfrm>
              <a:off x="2057400" y="4560888"/>
              <a:ext cx="708025" cy="663575"/>
              <a:chOff x="3592285" y="5236024"/>
              <a:chExt cx="707568" cy="664032"/>
            </a:xfrm>
          </p:grpSpPr>
          <p:sp>
            <p:nvSpPr>
              <p:cNvPr id="107" name="Rectangle 35"/>
              <p:cNvSpPr/>
              <p:nvPr/>
            </p:nvSpPr>
            <p:spPr>
              <a:xfrm>
                <a:off x="3592285" y="5236024"/>
                <a:ext cx="696463"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108" name="Straight Connector 36"/>
              <p:cNvCxnSpPr/>
              <p:nvPr/>
            </p:nvCxnSpPr>
            <p:spPr>
              <a:xfrm rot="10800000" flipH="1">
                <a:off x="3592285" y="5458427"/>
                <a:ext cx="696463" cy="0"/>
              </a:xfrm>
              <a:prstGeom prst="line">
                <a:avLst/>
              </a:prstGeom>
              <a:noFill/>
              <a:ln w="9525" cap="flat" cmpd="sng" algn="ctr">
                <a:solidFill>
                  <a:srgbClr val="D34817">
                    <a:shade val="60000"/>
                    <a:satMod val="110000"/>
                  </a:srgbClr>
                </a:solidFill>
                <a:prstDash val="solid"/>
              </a:ln>
              <a:effectLst/>
            </p:spPr>
          </p:cxnSp>
          <p:cxnSp>
            <p:nvCxnSpPr>
              <p:cNvPr id="109" name="Straight Connector 37"/>
              <p:cNvCxnSpPr/>
              <p:nvPr/>
            </p:nvCxnSpPr>
            <p:spPr>
              <a:xfrm rot="10800000" flipH="1">
                <a:off x="3603391" y="5687184"/>
                <a:ext cx="696462" cy="0"/>
              </a:xfrm>
              <a:prstGeom prst="line">
                <a:avLst/>
              </a:prstGeom>
              <a:noFill/>
              <a:ln w="9525" cap="flat" cmpd="sng" algn="ctr">
                <a:solidFill>
                  <a:srgbClr val="D34817">
                    <a:shade val="60000"/>
                    <a:satMod val="110000"/>
                  </a:srgbClr>
                </a:solidFill>
                <a:prstDash val="solid"/>
              </a:ln>
              <a:effectLst/>
            </p:spPr>
          </p:cxnSp>
          <p:cxnSp>
            <p:nvCxnSpPr>
              <p:cNvPr id="110" name="Straight Connector 38"/>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111" name="Straight Connector 39"/>
              <p:cNvCxnSpPr/>
              <p:nvPr/>
            </p:nvCxnSpPr>
            <p:spPr>
              <a:xfrm rot="16200000" flipH="1">
                <a:off x="3728279" y="5568041"/>
                <a:ext cx="664032" cy="0"/>
              </a:xfrm>
              <a:prstGeom prst="line">
                <a:avLst/>
              </a:prstGeom>
              <a:noFill/>
              <a:ln w="9525" cap="flat" cmpd="sng" algn="ctr">
                <a:solidFill>
                  <a:srgbClr val="D34817">
                    <a:shade val="60000"/>
                    <a:satMod val="110000"/>
                  </a:srgbClr>
                </a:solidFill>
                <a:prstDash val="solid"/>
              </a:ln>
              <a:effectLst/>
            </p:spPr>
          </p:cxnSp>
        </p:grpSp>
        <p:grpSp>
          <p:nvGrpSpPr>
            <p:cNvPr id="9" name="Group 40"/>
            <p:cNvGrpSpPr>
              <a:grpSpLocks/>
            </p:cNvGrpSpPr>
            <p:nvPr/>
          </p:nvGrpSpPr>
          <p:grpSpPr bwMode="auto">
            <a:xfrm>
              <a:off x="2754313" y="4560888"/>
              <a:ext cx="708025" cy="663575"/>
              <a:chOff x="3592285" y="5236024"/>
              <a:chExt cx="707568" cy="664032"/>
            </a:xfrm>
          </p:grpSpPr>
          <p:sp>
            <p:nvSpPr>
              <p:cNvPr id="102" name="Rectangle 41"/>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103" name="Straight Connector 42"/>
              <p:cNvCxnSpPr/>
              <p:nvPr/>
            </p:nvCxnSpPr>
            <p:spPr>
              <a:xfrm rot="10800000" flipH="1">
                <a:off x="3592285" y="5458427"/>
                <a:ext cx="696462" cy="0"/>
              </a:xfrm>
              <a:prstGeom prst="line">
                <a:avLst/>
              </a:prstGeom>
              <a:noFill/>
              <a:ln w="9525" cap="flat" cmpd="sng" algn="ctr">
                <a:solidFill>
                  <a:srgbClr val="D34817">
                    <a:shade val="60000"/>
                    <a:satMod val="110000"/>
                  </a:srgbClr>
                </a:solidFill>
                <a:prstDash val="solid"/>
              </a:ln>
              <a:effectLst/>
            </p:spPr>
          </p:cxnSp>
          <p:cxnSp>
            <p:nvCxnSpPr>
              <p:cNvPr id="104" name="Straight Connector 43"/>
              <p:cNvCxnSpPr/>
              <p:nvPr/>
            </p:nvCxnSpPr>
            <p:spPr>
              <a:xfrm rot="10800000" flipH="1">
                <a:off x="3603390" y="5687184"/>
                <a:ext cx="696463" cy="0"/>
              </a:xfrm>
              <a:prstGeom prst="line">
                <a:avLst/>
              </a:prstGeom>
              <a:noFill/>
              <a:ln w="9525" cap="flat" cmpd="sng" algn="ctr">
                <a:solidFill>
                  <a:srgbClr val="D34817">
                    <a:shade val="60000"/>
                    <a:satMod val="110000"/>
                  </a:srgbClr>
                </a:solidFill>
                <a:prstDash val="solid"/>
              </a:ln>
              <a:effectLst/>
            </p:spPr>
          </p:cxnSp>
          <p:cxnSp>
            <p:nvCxnSpPr>
              <p:cNvPr id="105" name="Straight Connector 44"/>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106" name="Straight Connector 45"/>
              <p:cNvCxnSpPr/>
              <p:nvPr/>
            </p:nvCxnSpPr>
            <p:spPr>
              <a:xfrm rot="16200000" flipH="1">
                <a:off x="3728278" y="5568041"/>
                <a:ext cx="664032" cy="0"/>
              </a:xfrm>
              <a:prstGeom prst="line">
                <a:avLst/>
              </a:prstGeom>
              <a:noFill/>
              <a:ln w="9525" cap="flat" cmpd="sng" algn="ctr">
                <a:solidFill>
                  <a:srgbClr val="D34817">
                    <a:shade val="60000"/>
                    <a:satMod val="110000"/>
                  </a:srgbClr>
                </a:solidFill>
                <a:prstDash val="solid"/>
              </a:ln>
              <a:effectLst/>
            </p:spPr>
          </p:cxnSp>
        </p:grpSp>
        <p:grpSp>
          <p:nvGrpSpPr>
            <p:cNvPr id="10" name="Group 46"/>
            <p:cNvGrpSpPr>
              <a:grpSpLocks/>
            </p:cNvGrpSpPr>
            <p:nvPr/>
          </p:nvGrpSpPr>
          <p:grpSpPr bwMode="auto">
            <a:xfrm>
              <a:off x="1360488" y="5224463"/>
              <a:ext cx="708025" cy="665162"/>
              <a:chOff x="3592285" y="5236024"/>
              <a:chExt cx="707568" cy="664032"/>
            </a:xfrm>
          </p:grpSpPr>
          <p:sp>
            <p:nvSpPr>
              <p:cNvPr id="97" name="Rectangle 47"/>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98" name="Straight Connector 48"/>
              <p:cNvCxnSpPr/>
              <p:nvPr/>
            </p:nvCxnSpPr>
            <p:spPr>
              <a:xfrm rot="10800000" flipH="1">
                <a:off x="3592285" y="5459481"/>
                <a:ext cx="696462" cy="0"/>
              </a:xfrm>
              <a:prstGeom prst="line">
                <a:avLst/>
              </a:prstGeom>
              <a:noFill/>
              <a:ln w="9525" cap="flat" cmpd="sng" algn="ctr">
                <a:solidFill>
                  <a:srgbClr val="D34817">
                    <a:shade val="60000"/>
                    <a:satMod val="110000"/>
                  </a:srgbClr>
                </a:solidFill>
                <a:prstDash val="solid"/>
              </a:ln>
              <a:effectLst/>
            </p:spPr>
          </p:cxnSp>
          <p:cxnSp>
            <p:nvCxnSpPr>
              <p:cNvPr id="99" name="Straight Connector 49"/>
              <p:cNvCxnSpPr/>
              <p:nvPr/>
            </p:nvCxnSpPr>
            <p:spPr>
              <a:xfrm rot="10800000" flipH="1">
                <a:off x="3603390" y="5687692"/>
                <a:ext cx="696463" cy="0"/>
              </a:xfrm>
              <a:prstGeom prst="line">
                <a:avLst/>
              </a:prstGeom>
              <a:noFill/>
              <a:ln w="9525" cap="flat" cmpd="sng" algn="ctr">
                <a:solidFill>
                  <a:srgbClr val="D34817">
                    <a:shade val="60000"/>
                    <a:satMod val="110000"/>
                  </a:srgbClr>
                </a:solidFill>
                <a:prstDash val="solid"/>
              </a:ln>
              <a:effectLst/>
            </p:spPr>
          </p:cxnSp>
          <p:cxnSp>
            <p:nvCxnSpPr>
              <p:cNvPr id="100" name="Straight Connector 50"/>
              <p:cNvCxnSpPr/>
              <p:nvPr/>
            </p:nvCxnSpPr>
            <p:spPr>
              <a:xfrm rot="16200000" flipH="1">
                <a:off x="3488721" y="5568040"/>
                <a:ext cx="664032" cy="0"/>
              </a:xfrm>
              <a:prstGeom prst="line">
                <a:avLst/>
              </a:prstGeom>
              <a:noFill/>
              <a:ln w="9525" cap="flat" cmpd="sng" algn="ctr">
                <a:solidFill>
                  <a:srgbClr val="D34817">
                    <a:shade val="60000"/>
                    <a:satMod val="110000"/>
                  </a:srgbClr>
                </a:solidFill>
                <a:prstDash val="solid"/>
              </a:ln>
              <a:effectLst/>
            </p:spPr>
          </p:cxnSp>
          <p:cxnSp>
            <p:nvCxnSpPr>
              <p:cNvPr id="101" name="Straight Connector 51"/>
              <p:cNvCxnSpPr/>
              <p:nvPr/>
            </p:nvCxnSpPr>
            <p:spPr>
              <a:xfrm rot="16200000" flipH="1">
                <a:off x="3728279" y="5568040"/>
                <a:ext cx="664032" cy="0"/>
              </a:xfrm>
              <a:prstGeom prst="line">
                <a:avLst/>
              </a:prstGeom>
              <a:noFill/>
              <a:ln w="9525" cap="flat" cmpd="sng" algn="ctr">
                <a:solidFill>
                  <a:srgbClr val="D34817">
                    <a:shade val="60000"/>
                    <a:satMod val="110000"/>
                  </a:srgbClr>
                </a:solidFill>
                <a:prstDash val="solid"/>
              </a:ln>
              <a:effectLst/>
            </p:spPr>
          </p:cxnSp>
        </p:grpSp>
        <p:grpSp>
          <p:nvGrpSpPr>
            <p:cNvPr id="11" name="Group 52"/>
            <p:cNvGrpSpPr>
              <a:grpSpLocks/>
            </p:cNvGrpSpPr>
            <p:nvPr/>
          </p:nvGrpSpPr>
          <p:grpSpPr bwMode="auto">
            <a:xfrm>
              <a:off x="2057400" y="5224463"/>
              <a:ext cx="708025" cy="665162"/>
              <a:chOff x="3592285" y="5236024"/>
              <a:chExt cx="707568" cy="664032"/>
            </a:xfrm>
          </p:grpSpPr>
          <p:sp>
            <p:nvSpPr>
              <p:cNvPr id="92" name="Rectangle 53"/>
              <p:cNvSpPr/>
              <p:nvPr/>
            </p:nvSpPr>
            <p:spPr>
              <a:xfrm>
                <a:off x="3592285" y="5236024"/>
                <a:ext cx="696463"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93" name="Straight Connector 54"/>
              <p:cNvCxnSpPr/>
              <p:nvPr/>
            </p:nvCxnSpPr>
            <p:spPr>
              <a:xfrm rot="10800000" flipH="1">
                <a:off x="3592285" y="5459481"/>
                <a:ext cx="696463" cy="0"/>
              </a:xfrm>
              <a:prstGeom prst="line">
                <a:avLst/>
              </a:prstGeom>
              <a:noFill/>
              <a:ln w="9525" cap="flat" cmpd="sng" algn="ctr">
                <a:solidFill>
                  <a:srgbClr val="D34817">
                    <a:shade val="60000"/>
                    <a:satMod val="110000"/>
                  </a:srgbClr>
                </a:solidFill>
                <a:prstDash val="solid"/>
              </a:ln>
              <a:effectLst/>
            </p:spPr>
          </p:cxnSp>
          <p:cxnSp>
            <p:nvCxnSpPr>
              <p:cNvPr id="94" name="Straight Connector 55"/>
              <p:cNvCxnSpPr/>
              <p:nvPr/>
            </p:nvCxnSpPr>
            <p:spPr>
              <a:xfrm rot="10800000" flipH="1">
                <a:off x="3603391" y="5687692"/>
                <a:ext cx="696462" cy="0"/>
              </a:xfrm>
              <a:prstGeom prst="line">
                <a:avLst/>
              </a:prstGeom>
              <a:noFill/>
              <a:ln w="9525" cap="flat" cmpd="sng" algn="ctr">
                <a:solidFill>
                  <a:srgbClr val="D34817">
                    <a:shade val="60000"/>
                    <a:satMod val="110000"/>
                  </a:srgbClr>
                </a:solidFill>
                <a:prstDash val="solid"/>
              </a:ln>
              <a:effectLst/>
            </p:spPr>
          </p:cxnSp>
          <p:cxnSp>
            <p:nvCxnSpPr>
              <p:cNvPr id="95" name="Straight Connector 56"/>
              <p:cNvCxnSpPr/>
              <p:nvPr/>
            </p:nvCxnSpPr>
            <p:spPr>
              <a:xfrm rot="16200000" flipH="1">
                <a:off x="3488721" y="5568040"/>
                <a:ext cx="664032" cy="0"/>
              </a:xfrm>
              <a:prstGeom prst="line">
                <a:avLst/>
              </a:prstGeom>
              <a:noFill/>
              <a:ln w="9525" cap="flat" cmpd="sng" algn="ctr">
                <a:solidFill>
                  <a:srgbClr val="D34817">
                    <a:shade val="60000"/>
                    <a:satMod val="110000"/>
                  </a:srgbClr>
                </a:solidFill>
                <a:prstDash val="solid"/>
              </a:ln>
              <a:effectLst/>
            </p:spPr>
          </p:cxnSp>
          <p:cxnSp>
            <p:nvCxnSpPr>
              <p:cNvPr id="96" name="Straight Connector 57"/>
              <p:cNvCxnSpPr/>
              <p:nvPr/>
            </p:nvCxnSpPr>
            <p:spPr>
              <a:xfrm rot="16200000" flipH="1">
                <a:off x="3728280" y="5568040"/>
                <a:ext cx="664032" cy="0"/>
              </a:xfrm>
              <a:prstGeom prst="line">
                <a:avLst/>
              </a:prstGeom>
              <a:noFill/>
              <a:ln w="9525" cap="flat" cmpd="sng" algn="ctr">
                <a:solidFill>
                  <a:srgbClr val="D34817">
                    <a:shade val="60000"/>
                    <a:satMod val="110000"/>
                  </a:srgbClr>
                </a:solidFill>
                <a:prstDash val="solid"/>
              </a:ln>
              <a:effectLst/>
            </p:spPr>
          </p:cxnSp>
        </p:grpSp>
        <p:grpSp>
          <p:nvGrpSpPr>
            <p:cNvPr id="12" name="Group 58"/>
            <p:cNvGrpSpPr>
              <a:grpSpLocks/>
            </p:cNvGrpSpPr>
            <p:nvPr/>
          </p:nvGrpSpPr>
          <p:grpSpPr bwMode="auto">
            <a:xfrm>
              <a:off x="2754313" y="5224463"/>
              <a:ext cx="708025" cy="665162"/>
              <a:chOff x="3592285" y="5236024"/>
              <a:chExt cx="707568" cy="664032"/>
            </a:xfrm>
          </p:grpSpPr>
          <p:sp>
            <p:nvSpPr>
              <p:cNvPr id="87" name="Rectangle 59"/>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88" name="Straight Connector 60"/>
              <p:cNvCxnSpPr/>
              <p:nvPr/>
            </p:nvCxnSpPr>
            <p:spPr>
              <a:xfrm rot="10800000" flipH="1">
                <a:off x="3592285" y="5459481"/>
                <a:ext cx="696462" cy="0"/>
              </a:xfrm>
              <a:prstGeom prst="line">
                <a:avLst/>
              </a:prstGeom>
              <a:noFill/>
              <a:ln w="9525" cap="flat" cmpd="sng" algn="ctr">
                <a:solidFill>
                  <a:srgbClr val="D34817">
                    <a:shade val="60000"/>
                    <a:satMod val="110000"/>
                  </a:srgbClr>
                </a:solidFill>
                <a:prstDash val="solid"/>
              </a:ln>
              <a:effectLst/>
            </p:spPr>
          </p:cxnSp>
          <p:cxnSp>
            <p:nvCxnSpPr>
              <p:cNvPr id="89" name="Straight Connector 61"/>
              <p:cNvCxnSpPr/>
              <p:nvPr/>
            </p:nvCxnSpPr>
            <p:spPr>
              <a:xfrm rot="10800000" flipH="1">
                <a:off x="3603390" y="5687692"/>
                <a:ext cx="696463" cy="0"/>
              </a:xfrm>
              <a:prstGeom prst="line">
                <a:avLst/>
              </a:prstGeom>
              <a:noFill/>
              <a:ln w="9525" cap="flat" cmpd="sng" algn="ctr">
                <a:solidFill>
                  <a:srgbClr val="D34817">
                    <a:shade val="60000"/>
                    <a:satMod val="110000"/>
                  </a:srgbClr>
                </a:solidFill>
                <a:prstDash val="solid"/>
              </a:ln>
              <a:effectLst/>
            </p:spPr>
          </p:cxnSp>
          <p:cxnSp>
            <p:nvCxnSpPr>
              <p:cNvPr id="90" name="Straight Connector 62"/>
              <p:cNvCxnSpPr/>
              <p:nvPr/>
            </p:nvCxnSpPr>
            <p:spPr>
              <a:xfrm rot="16200000" flipH="1">
                <a:off x="3488721" y="5568040"/>
                <a:ext cx="664032" cy="0"/>
              </a:xfrm>
              <a:prstGeom prst="line">
                <a:avLst/>
              </a:prstGeom>
              <a:noFill/>
              <a:ln w="9525" cap="flat" cmpd="sng" algn="ctr">
                <a:solidFill>
                  <a:srgbClr val="D34817">
                    <a:shade val="60000"/>
                    <a:satMod val="110000"/>
                  </a:srgbClr>
                </a:solidFill>
                <a:prstDash val="solid"/>
              </a:ln>
              <a:effectLst/>
            </p:spPr>
          </p:cxnSp>
          <p:cxnSp>
            <p:nvCxnSpPr>
              <p:cNvPr id="91" name="Straight Connector 63"/>
              <p:cNvCxnSpPr/>
              <p:nvPr/>
            </p:nvCxnSpPr>
            <p:spPr>
              <a:xfrm rot="16200000" flipH="1">
                <a:off x="3728279" y="5568040"/>
                <a:ext cx="664032" cy="0"/>
              </a:xfrm>
              <a:prstGeom prst="line">
                <a:avLst/>
              </a:prstGeom>
              <a:noFill/>
              <a:ln w="9525" cap="flat" cmpd="sng" algn="ctr">
                <a:solidFill>
                  <a:srgbClr val="D34817">
                    <a:shade val="60000"/>
                    <a:satMod val="110000"/>
                  </a:srgbClr>
                </a:solidFill>
                <a:prstDash val="solid"/>
              </a:ln>
              <a:effectLst/>
            </p:spPr>
          </p:cxnSp>
        </p:grpSp>
        <p:grpSp>
          <p:nvGrpSpPr>
            <p:cNvPr id="14" name="Group 64"/>
            <p:cNvGrpSpPr>
              <a:grpSpLocks/>
            </p:cNvGrpSpPr>
            <p:nvPr/>
          </p:nvGrpSpPr>
          <p:grpSpPr bwMode="auto">
            <a:xfrm>
              <a:off x="2754313" y="5889625"/>
              <a:ext cx="708025" cy="663575"/>
              <a:chOff x="3592285" y="5236024"/>
              <a:chExt cx="707568" cy="664032"/>
            </a:xfrm>
          </p:grpSpPr>
          <p:sp>
            <p:nvSpPr>
              <p:cNvPr id="82" name="Rectangle 65"/>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83" name="Straight Connector 66"/>
              <p:cNvCxnSpPr/>
              <p:nvPr/>
            </p:nvCxnSpPr>
            <p:spPr>
              <a:xfrm rot="10800000" flipH="1">
                <a:off x="3592285" y="5458427"/>
                <a:ext cx="696462" cy="0"/>
              </a:xfrm>
              <a:prstGeom prst="line">
                <a:avLst/>
              </a:prstGeom>
              <a:noFill/>
              <a:ln w="9525" cap="flat" cmpd="sng" algn="ctr">
                <a:solidFill>
                  <a:srgbClr val="D34817">
                    <a:shade val="60000"/>
                    <a:satMod val="110000"/>
                  </a:srgbClr>
                </a:solidFill>
                <a:prstDash val="solid"/>
              </a:ln>
              <a:effectLst/>
            </p:spPr>
          </p:cxnSp>
          <p:cxnSp>
            <p:nvCxnSpPr>
              <p:cNvPr id="84" name="Straight Connector 67"/>
              <p:cNvCxnSpPr/>
              <p:nvPr/>
            </p:nvCxnSpPr>
            <p:spPr>
              <a:xfrm rot="10800000" flipH="1">
                <a:off x="3603390" y="5687184"/>
                <a:ext cx="696463" cy="0"/>
              </a:xfrm>
              <a:prstGeom prst="line">
                <a:avLst/>
              </a:prstGeom>
              <a:noFill/>
              <a:ln w="9525" cap="flat" cmpd="sng" algn="ctr">
                <a:solidFill>
                  <a:srgbClr val="D34817">
                    <a:shade val="60000"/>
                    <a:satMod val="110000"/>
                  </a:srgbClr>
                </a:solidFill>
                <a:prstDash val="solid"/>
              </a:ln>
              <a:effectLst/>
            </p:spPr>
          </p:cxnSp>
          <p:cxnSp>
            <p:nvCxnSpPr>
              <p:cNvPr id="85" name="Straight Connector 68"/>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86" name="Straight Connector 69"/>
              <p:cNvCxnSpPr/>
              <p:nvPr/>
            </p:nvCxnSpPr>
            <p:spPr>
              <a:xfrm rot="16200000" flipH="1">
                <a:off x="3728278" y="5568041"/>
                <a:ext cx="664032" cy="0"/>
              </a:xfrm>
              <a:prstGeom prst="line">
                <a:avLst/>
              </a:prstGeom>
              <a:noFill/>
              <a:ln w="9525" cap="flat" cmpd="sng" algn="ctr">
                <a:solidFill>
                  <a:srgbClr val="D34817">
                    <a:shade val="60000"/>
                    <a:satMod val="110000"/>
                  </a:srgbClr>
                </a:solidFill>
                <a:prstDash val="solid"/>
              </a:ln>
              <a:effectLst/>
            </p:spPr>
          </p:cxnSp>
        </p:grpSp>
        <p:grpSp>
          <p:nvGrpSpPr>
            <p:cNvPr id="15" name="Group 70"/>
            <p:cNvGrpSpPr>
              <a:grpSpLocks/>
            </p:cNvGrpSpPr>
            <p:nvPr/>
          </p:nvGrpSpPr>
          <p:grpSpPr bwMode="auto">
            <a:xfrm>
              <a:off x="2057400" y="5889625"/>
              <a:ext cx="708025" cy="663575"/>
              <a:chOff x="3592285" y="5236024"/>
              <a:chExt cx="707568" cy="664032"/>
            </a:xfrm>
          </p:grpSpPr>
          <p:sp>
            <p:nvSpPr>
              <p:cNvPr id="77" name="Rectangle 71"/>
              <p:cNvSpPr/>
              <p:nvPr/>
            </p:nvSpPr>
            <p:spPr>
              <a:xfrm>
                <a:off x="3592285" y="5236024"/>
                <a:ext cx="696463"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78" name="Straight Connector 72"/>
              <p:cNvCxnSpPr/>
              <p:nvPr/>
            </p:nvCxnSpPr>
            <p:spPr>
              <a:xfrm rot="10800000" flipH="1">
                <a:off x="3592285" y="5458427"/>
                <a:ext cx="696463" cy="0"/>
              </a:xfrm>
              <a:prstGeom prst="line">
                <a:avLst/>
              </a:prstGeom>
              <a:noFill/>
              <a:ln w="9525" cap="flat" cmpd="sng" algn="ctr">
                <a:solidFill>
                  <a:srgbClr val="D34817">
                    <a:shade val="60000"/>
                    <a:satMod val="110000"/>
                  </a:srgbClr>
                </a:solidFill>
                <a:prstDash val="solid"/>
              </a:ln>
              <a:effectLst/>
            </p:spPr>
          </p:cxnSp>
          <p:cxnSp>
            <p:nvCxnSpPr>
              <p:cNvPr id="79" name="Straight Connector 73"/>
              <p:cNvCxnSpPr/>
              <p:nvPr/>
            </p:nvCxnSpPr>
            <p:spPr>
              <a:xfrm rot="10800000" flipH="1">
                <a:off x="3603391" y="5687184"/>
                <a:ext cx="696462" cy="0"/>
              </a:xfrm>
              <a:prstGeom prst="line">
                <a:avLst/>
              </a:prstGeom>
              <a:noFill/>
              <a:ln w="9525" cap="flat" cmpd="sng" algn="ctr">
                <a:solidFill>
                  <a:srgbClr val="D34817">
                    <a:shade val="60000"/>
                    <a:satMod val="110000"/>
                  </a:srgbClr>
                </a:solidFill>
                <a:prstDash val="solid"/>
              </a:ln>
              <a:effectLst/>
            </p:spPr>
          </p:cxnSp>
          <p:cxnSp>
            <p:nvCxnSpPr>
              <p:cNvPr id="80" name="Straight Connector 74"/>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81" name="Straight Connector 75"/>
              <p:cNvCxnSpPr/>
              <p:nvPr/>
            </p:nvCxnSpPr>
            <p:spPr>
              <a:xfrm rot="16200000" flipH="1">
                <a:off x="3728279" y="5568041"/>
                <a:ext cx="664032" cy="0"/>
              </a:xfrm>
              <a:prstGeom prst="line">
                <a:avLst/>
              </a:prstGeom>
              <a:noFill/>
              <a:ln w="9525" cap="flat" cmpd="sng" algn="ctr">
                <a:solidFill>
                  <a:srgbClr val="D34817">
                    <a:shade val="60000"/>
                    <a:satMod val="110000"/>
                  </a:srgbClr>
                </a:solidFill>
                <a:prstDash val="solid"/>
              </a:ln>
              <a:effectLst/>
            </p:spPr>
          </p:cxnSp>
        </p:grpSp>
        <p:grpSp>
          <p:nvGrpSpPr>
            <p:cNvPr id="16" name="Group 76"/>
            <p:cNvGrpSpPr>
              <a:grpSpLocks/>
            </p:cNvGrpSpPr>
            <p:nvPr/>
          </p:nvGrpSpPr>
          <p:grpSpPr bwMode="auto">
            <a:xfrm>
              <a:off x="1360488" y="5889625"/>
              <a:ext cx="708025" cy="663575"/>
              <a:chOff x="3592285" y="5236024"/>
              <a:chExt cx="707568" cy="664032"/>
            </a:xfrm>
          </p:grpSpPr>
          <p:sp>
            <p:nvSpPr>
              <p:cNvPr id="72" name="Rectangle 77"/>
              <p:cNvSpPr/>
              <p:nvPr/>
            </p:nvSpPr>
            <p:spPr>
              <a:xfrm>
                <a:off x="3592285" y="5236024"/>
                <a:ext cx="696462" cy="664032"/>
              </a:xfrm>
              <a:prstGeom prst="rect">
                <a:avLst/>
              </a:prstGeom>
              <a:solidFill>
                <a:srgbClr val="FF9900">
                  <a:alpha val="50196"/>
                </a:srgbClr>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73" name="Straight Connector 78"/>
              <p:cNvCxnSpPr/>
              <p:nvPr/>
            </p:nvCxnSpPr>
            <p:spPr>
              <a:xfrm rot="10800000" flipH="1">
                <a:off x="3592285" y="5458427"/>
                <a:ext cx="696462" cy="0"/>
              </a:xfrm>
              <a:prstGeom prst="line">
                <a:avLst/>
              </a:prstGeom>
              <a:noFill/>
              <a:ln w="9525" cap="flat" cmpd="sng" algn="ctr">
                <a:solidFill>
                  <a:srgbClr val="D34817">
                    <a:shade val="60000"/>
                    <a:satMod val="110000"/>
                  </a:srgbClr>
                </a:solidFill>
                <a:prstDash val="solid"/>
              </a:ln>
              <a:effectLst/>
            </p:spPr>
          </p:cxnSp>
          <p:cxnSp>
            <p:nvCxnSpPr>
              <p:cNvPr id="74" name="Straight Connector 79"/>
              <p:cNvCxnSpPr/>
              <p:nvPr/>
            </p:nvCxnSpPr>
            <p:spPr>
              <a:xfrm rot="10800000" flipH="1">
                <a:off x="3603390" y="5687184"/>
                <a:ext cx="696463" cy="0"/>
              </a:xfrm>
              <a:prstGeom prst="line">
                <a:avLst/>
              </a:prstGeom>
              <a:noFill/>
              <a:ln w="9525" cap="flat" cmpd="sng" algn="ctr">
                <a:solidFill>
                  <a:srgbClr val="D34817">
                    <a:shade val="60000"/>
                    <a:satMod val="110000"/>
                  </a:srgbClr>
                </a:solidFill>
                <a:prstDash val="solid"/>
              </a:ln>
              <a:effectLst/>
            </p:spPr>
          </p:cxnSp>
          <p:cxnSp>
            <p:nvCxnSpPr>
              <p:cNvPr id="75" name="Straight Connector 80"/>
              <p:cNvCxnSpPr/>
              <p:nvPr/>
            </p:nvCxnSpPr>
            <p:spPr>
              <a:xfrm rot="16200000" flipH="1">
                <a:off x="3488721" y="5568041"/>
                <a:ext cx="664032" cy="0"/>
              </a:xfrm>
              <a:prstGeom prst="line">
                <a:avLst/>
              </a:prstGeom>
              <a:noFill/>
              <a:ln w="9525" cap="flat" cmpd="sng" algn="ctr">
                <a:solidFill>
                  <a:srgbClr val="D34817">
                    <a:shade val="60000"/>
                    <a:satMod val="110000"/>
                  </a:srgbClr>
                </a:solidFill>
                <a:prstDash val="solid"/>
              </a:ln>
              <a:effectLst/>
            </p:spPr>
          </p:cxnSp>
          <p:cxnSp>
            <p:nvCxnSpPr>
              <p:cNvPr id="76" name="Straight Connector 81"/>
              <p:cNvCxnSpPr/>
              <p:nvPr/>
            </p:nvCxnSpPr>
            <p:spPr>
              <a:xfrm rot="16200000" flipH="1">
                <a:off x="3728278" y="5568041"/>
                <a:ext cx="664032" cy="0"/>
              </a:xfrm>
              <a:prstGeom prst="line">
                <a:avLst/>
              </a:prstGeom>
              <a:noFill/>
              <a:ln w="9525" cap="flat" cmpd="sng" algn="ctr">
                <a:solidFill>
                  <a:srgbClr val="D34817">
                    <a:shade val="60000"/>
                    <a:satMod val="110000"/>
                  </a:srgbClr>
                </a:solidFill>
                <a:prstDash val="solid"/>
              </a:ln>
              <a:effectLst/>
            </p:spPr>
          </p:cxnSp>
        </p:grpSp>
        <p:grpSp>
          <p:nvGrpSpPr>
            <p:cNvPr id="17" name="Group 82"/>
            <p:cNvGrpSpPr/>
            <p:nvPr/>
          </p:nvGrpSpPr>
          <p:grpSpPr>
            <a:xfrm>
              <a:off x="4822416" y="4550224"/>
              <a:ext cx="707568" cy="664032"/>
              <a:chOff x="3592285" y="5236024"/>
              <a:chExt cx="707568" cy="664032"/>
            </a:xfrm>
            <a:solidFill>
              <a:srgbClr val="FF0000"/>
            </a:solidFill>
          </p:grpSpPr>
          <p:sp>
            <p:nvSpPr>
              <p:cNvPr id="67" name="Rectangle 83"/>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68" name="Straight Connector 84"/>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69" name="Straight Connector 85"/>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70" name="Straight Connector 86"/>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71" name="Straight Connector 87"/>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18" name="Group 88"/>
            <p:cNvGrpSpPr/>
            <p:nvPr/>
          </p:nvGrpSpPr>
          <p:grpSpPr>
            <a:xfrm>
              <a:off x="5519102" y="4550224"/>
              <a:ext cx="707568" cy="664032"/>
              <a:chOff x="3592285" y="5236024"/>
              <a:chExt cx="707568" cy="664032"/>
            </a:xfrm>
            <a:solidFill>
              <a:srgbClr val="FF9900"/>
            </a:solidFill>
          </p:grpSpPr>
          <p:sp>
            <p:nvSpPr>
              <p:cNvPr id="62" name="Rectangle 89"/>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63" name="Straight Connector 90"/>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64" name="Straight Connector 91"/>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65" name="Straight Connector 92"/>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66" name="Straight Connector 93"/>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19" name="Group 94"/>
            <p:cNvGrpSpPr/>
            <p:nvPr/>
          </p:nvGrpSpPr>
          <p:grpSpPr>
            <a:xfrm>
              <a:off x="6215787" y="4550225"/>
              <a:ext cx="707568" cy="664032"/>
              <a:chOff x="3592285" y="5236024"/>
              <a:chExt cx="707568" cy="664032"/>
            </a:xfrm>
            <a:solidFill>
              <a:srgbClr val="FFFF00"/>
            </a:solidFill>
          </p:grpSpPr>
          <p:sp>
            <p:nvSpPr>
              <p:cNvPr id="57" name="Rectangle 95"/>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58" name="Straight Connector 96"/>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59" name="Straight Connector 97"/>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60" name="Straight Connector 98"/>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61" name="Straight Connector 99"/>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0" name="Group 100"/>
            <p:cNvGrpSpPr/>
            <p:nvPr/>
          </p:nvGrpSpPr>
          <p:grpSpPr>
            <a:xfrm>
              <a:off x="4822415" y="5214253"/>
              <a:ext cx="707568" cy="664032"/>
              <a:chOff x="3592285" y="5236024"/>
              <a:chExt cx="707568" cy="664032"/>
            </a:xfrm>
            <a:solidFill>
              <a:srgbClr val="33CC33"/>
            </a:solidFill>
          </p:grpSpPr>
          <p:sp>
            <p:nvSpPr>
              <p:cNvPr id="52" name="Rectangle 101"/>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53" name="Straight Connector 102"/>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54" name="Straight Connector 103"/>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55" name="Straight Connector 104"/>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56" name="Straight Connector 105"/>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1" name="Group 106"/>
            <p:cNvGrpSpPr/>
            <p:nvPr/>
          </p:nvGrpSpPr>
          <p:grpSpPr>
            <a:xfrm>
              <a:off x="5519115" y="5214249"/>
              <a:ext cx="707568" cy="664032"/>
              <a:chOff x="3592285" y="5236024"/>
              <a:chExt cx="707568" cy="664032"/>
            </a:xfrm>
            <a:solidFill>
              <a:srgbClr val="00FFFF"/>
            </a:solidFill>
          </p:grpSpPr>
          <p:sp>
            <p:nvSpPr>
              <p:cNvPr id="47" name="Rectangle 107"/>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48" name="Straight Connector 108"/>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49" name="Straight Connector 109"/>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50" name="Straight Connector 110"/>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51" name="Straight Connector 111"/>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2" name="Group 112"/>
            <p:cNvGrpSpPr/>
            <p:nvPr/>
          </p:nvGrpSpPr>
          <p:grpSpPr>
            <a:xfrm>
              <a:off x="6215819" y="5214249"/>
              <a:ext cx="707568" cy="664032"/>
              <a:chOff x="3592285" y="5236024"/>
              <a:chExt cx="707568" cy="664032"/>
            </a:xfrm>
            <a:solidFill>
              <a:srgbClr val="0066FF"/>
            </a:solidFill>
          </p:grpSpPr>
          <p:sp>
            <p:nvSpPr>
              <p:cNvPr id="42" name="Rectangle 113"/>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43" name="Straight Connector 114"/>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44" name="Straight Connector 115"/>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45" name="Straight Connector 116"/>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46" name="Straight Connector 117"/>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3" name="Group 118"/>
            <p:cNvGrpSpPr/>
            <p:nvPr/>
          </p:nvGrpSpPr>
          <p:grpSpPr>
            <a:xfrm>
              <a:off x="6215815" y="5878291"/>
              <a:ext cx="707568" cy="664032"/>
              <a:chOff x="3592285" y="5236024"/>
              <a:chExt cx="707568" cy="664032"/>
            </a:xfrm>
            <a:solidFill>
              <a:srgbClr val="956251"/>
            </a:solidFill>
          </p:grpSpPr>
          <p:sp>
            <p:nvSpPr>
              <p:cNvPr id="37" name="Rectangle 119"/>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38" name="Straight Connector 120"/>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39" name="Straight Connector 121"/>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40" name="Straight Connector 122"/>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41" name="Straight Connector 123"/>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4" name="Group 124"/>
            <p:cNvGrpSpPr/>
            <p:nvPr/>
          </p:nvGrpSpPr>
          <p:grpSpPr>
            <a:xfrm>
              <a:off x="5519130" y="5878291"/>
              <a:ext cx="707568" cy="664032"/>
              <a:chOff x="3592285" y="5236024"/>
              <a:chExt cx="707568" cy="664032"/>
            </a:xfrm>
            <a:solidFill>
              <a:sysClr val="window" lastClr="FFFFFF">
                <a:lumMod val="50000"/>
              </a:sysClr>
            </a:solidFill>
          </p:grpSpPr>
          <p:sp>
            <p:nvSpPr>
              <p:cNvPr id="32" name="Rectangle 125"/>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33" name="Straight Connector 126"/>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34" name="Straight Connector 127"/>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35" name="Straight Connector 128"/>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36" name="Straight Connector 129"/>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grpSp>
          <p:nvGrpSpPr>
            <p:cNvPr id="25" name="Group 130"/>
            <p:cNvGrpSpPr/>
            <p:nvPr/>
          </p:nvGrpSpPr>
          <p:grpSpPr>
            <a:xfrm>
              <a:off x="4822443" y="5878291"/>
              <a:ext cx="707568" cy="664032"/>
              <a:chOff x="3592285" y="5236024"/>
              <a:chExt cx="707568" cy="664032"/>
            </a:xfrm>
            <a:solidFill>
              <a:srgbClr val="7030A0"/>
            </a:solidFill>
          </p:grpSpPr>
          <p:sp>
            <p:nvSpPr>
              <p:cNvPr id="27" name="Rectangle 131"/>
              <p:cNvSpPr/>
              <p:nvPr/>
            </p:nvSpPr>
            <p:spPr>
              <a:xfrm>
                <a:off x="3592285" y="5236028"/>
                <a:ext cx="696686" cy="664028"/>
              </a:xfrm>
              <a:prstGeom prst="rect">
                <a:avLst/>
              </a:prstGeom>
              <a:grp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cxnSp>
            <p:nvCxnSpPr>
              <p:cNvPr id="28" name="Straight Connector 132"/>
              <p:cNvCxnSpPr/>
              <p:nvPr/>
            </p:nvCxnSpPr>
            <p:spPr>
              <a:xfrm rot="10800000" flipH="1">
                <a:off x="3592285" y="5459182"/>
                <a:ext cx="696686" cy="0"/>
              </a:xfrm>
              <a:prstGeom prst="line">
                <a:avLst/>
              </a:prstGeom>
              <a:grpFill/>
              <a:ln w="9525" cap="flat" cmpd="sng" algn="ctr">
                <a:solidFill>
                  <a:srgbClr val="D34817">
                    <a:shade val="60000"/>
                    <a:satMod val="110000"/>
                  </a:srgbClr>
                </a:solidFill>
                <a:prstDash val="solid"/>
              </a:ln>
              <a:effectLst/>
            </p:spPr>
          </p:cxnSp>
          <p:cxnSp>
            <p:nvCxnSpPr>
              <p:cNvPr id="29" name="Straight Connector 133"/>
              <p:cNvCxnSpPr/>
              <p:nvPr/>
            </p:nvCxnSpPr>
            <p:spPr>
              <a:xfrm rot="10800000" flipH="1">
                <a:off x="3603167" y="5687784"/>
                <a:ext cx="696686" cy="0"/>
              </a:xfrm>
              <a:prstGeom prst="line">
                <a:avLst/>
              </a:prstGeom>
              <a:grpFill/>
              <a:ln w="9525" cap="flat" cmpd="sng" algn="ctr">
                <a:solidFill>
                  <a:srgbClr val="D34817">
                    <a:shade val="60000"/>
                    <a:satMod val="110000"/>
                  </a:srgbClr>
                </a:solidFill>
                <a:prstDash val="solid"/>
              </a:ln>
              <a:effectLst/>
            </p:spPr>
          </p:cxnSp>
          <p:cxnSp>
            <p:nvCxnSpPr>
              <p:cNvPr id="30" name="Straight Connector 134"/>
              <p:cNvCxnSpPr/>
              <p:nvPr/>
            </p:nvCxnSpPr>
            <p:spPr>
              <a:xfrm rot="16200000" flipH="1">
                <a:off x="3488868" y="5568042"/>
                <a:ext cx="664028" cy="0"/>
              </a:xfrm>
              <a:prstGeom prst="line">
                <a:avLst/>
              </a:prstGeom>
              <a:grpFill/>
              <a:ln w="9525" cap="flat" cmpd="sng" algn="ctr">
                <a:solidFill>
                  <a:srgbClr val="D34817">
                    <a:shade val="60000"/>
                    <a:satMod val="110000"/>
                  </a:srgbClr>
                </a:solidFill>
                <a:prstDash val="solid"/>
              </a:ln>
              <a:effectLst/>
            </p:spPr>
          </p:cxnSp>
          <p:cxnSp>
            <p:nvCxnSpPr>
              <p:cNvPr id="31" name="Straight Connector 135"/>
              <p:cNvCxnSpPr/>
              <p:nvPr/>
            </p:nvCxnSpPr>
            <p:spPr>
              <a:xfrm rot="16200000" flipH="1">
                <a:off x="3728356" y="5568038"/>
                <a:ext cx="664028" cy="0"/>
              </a:xfrm>
              <a:prstGeom prst="line">
                <a:avLst/>
              </a:prstGeom>
              <a:grpFill/>
              <a:ln w="9525" cap="flat" cmpd="sng" algn="ctr">
                <a:solidFill>
                  <a:srgbClr val="D34817">
                    <a:shade val="60000"/>
                    <a:satMod val="110000"/>
                  </a:srgbClr>
                </a:solidFill>
                <a:prstDash val="solid"/>
              </a:ln>
              <a:effectLst/>
            </p:spPr>
          </p:cxnSp>
        </p:grpSp>
        <p:sp>
          <p:nvSpPr>
            <p:cNvPr id="26" name="Notched Right Arrow 136"/>
            <p:cNvSpPr/>
            <p:nvPr/>
          </p:nvSpPr>
          <p:spPr>
            <a:xfrm>
              <a:off x="3722688" y="5345113"/>
              <a:ext cx="860425" cy="511175"/>
            </a:xfrm>
            <a:prstGeom prst="notchedRightArrow">
              <a:avLst/>
            </a:prstGeom>
            <a:solidFill>
              <a:srgbClr val="D34817"/>
            </a:solidFill>
            <a:ln w="12700" cap="flat" cmpd="sng" algn="ctr">
              <a:solidFill>
                <a:srgbClr val="D34817">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spTree>
    <p:extLst>
      <p:ext uri="{BB962C8B-B14F-4D97-AF65-F5344CB8AC3E}">
        <p14:creationId xmlns:p14="http://schemas.microsoft.com/office/powerpoint/2010/main" val="32087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37</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marL="118872" indent="0">
              <a:buNone/>
            </a:pPr>
            <a:r>
              <a:rPr lang="en-US" altLang="zh-CN" sz="2400" dirty="0">
                <a:solidFill>
                  <a:srgbClr val="FF0000"/>
                </a:solidFill>
              </a:rPr>
              <a:t>      </a:t>
            </a:r>
            <a:endParaRPr lang="en-US" sz="2400" dirty="0">
              <a:solidFill>
                <a:srgbClr val="FF0000"/>
              </a:solidFill>
            </a:endParaRPr>
          </a:p>
        </p:txBody>
      </p:sp>
      <p:pic>
        <p:nvPicPr>
          <p:cNvPr id="117"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638425" y="3342600"/>
            <a:ext cx="4635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 name="Group 82"/>
          <p:cNvGrpSpPr/>
          <p:nvPr/>
        </p:nvGrpSpPr>
        <p:grpSpPr>
          <a:xfrm>
            <a:off x="913763" y="2449285"/>
            <a:ext cx="707568" cy="664032"/>
            <a:chOff x="3592285" y="5236024"/>
            <a:chExt cx="707568" cy="664032"/>
          </a:xfrm>
          <a:solidFill>
            <a:srgbClr val="FF0000"/>
          </a:solidFill>
        </p:grpSpPr>
        <p:sp>
          <p:nvSpPr>
            <p:cNvPr id="119" name="Rectangle 83"/>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20" name="Straight Connector 84"/>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1" name="Straight Connector 85"/>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2" name="Straight Connector 86"/>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3" name="Straight Connector 87"/>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24" name="Group 88"/>
          <p:cNvGrpSpPr/>
          <p:nvPr/>
        </p:nvGrpSpPr>
        <p:grpSpPr>
          <a:xfrm>
            <a:off x="2173579" y="2217965"/>
            <a:ext cx="707568" cy="664032"/>
            <a:chOff x="3592285" y="5236024"/>
            <a:chExt cx="707568" cy="664032"/>
          </a:xfrm>
          <a:solidFill>
            <a:srgbClr val="FF9900"/>
          </a:solidFill>
        </p:grpSpPr>
        <p:sp>
          <p:nvSpPr>
            <p:cNvPr id="125" name="Rectangle 89"/>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26" name="Straight Connector 90"/>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7" name="Straight Connector 91"/>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8" name="Straight Connector 92"/>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29" name="Straight Connector 93"/>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30" name="Group 94"/>
          <p:cNvGrpSpPr/>
          <p:nvPr/>
        </p:nvGrpSpPr>
        <p:grpSpPr>
          <a:xfrm>
            <a:off x="3232421" y="2481944"/>
            <a:ext cx="707568" cy="664032"/>
            <a:chOff x="3592285" y="5236024"/>
            <a:chExt cx="707568" cy="664032"/>
          </a:xfrm>
          <a:solidFill>
            <a:srgbClr val="FFFF00"/>
          </a:solidFill>
        </p:grpSpPr>
        <p:sp>
          <p:nvSpPr>
            <p:cNvPr id="131" name="Rectangle 95"/>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2" name="Straight Connector 96"/>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33" name="Straight Connector 97"/>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34" name="Straight Connector 98"/>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35" name="Straight Connector 99"/>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36" name="Group 100"/>
          <p:cNvGrpSpPr/>
          <p:nvPr/>
        </p:nvGrpSpPr>
        <p:grpSpPr>
          <a:xfrm>
            <a:off x="554537" y="3701141"/>
            <a:ext cx="707568" cy="664032"/>
            <a:chOff x="3592285" y="5236024"/>
            <a:chExt cx="707568" cy="664032"/>
          </a:xfrm>
          <a:solidFill>
            <a:srgbClr val="33CC33"/>
          </a:solidFill>
        </p:grpSpPr>
        <p:sp>
          <p:nvSpPr>
            <p:cNvPr id="137" name="Rectangle 101"/>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8" name="Straight Connector 102"/>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39" name="Straight Connector 103"/>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0" name="Straight Connector 104"/>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1" name="Straight Connector 105"/>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42" name="Group 106"/>
          <p:cNvGrpSpPr/>
          <p:nvPr/>
        </p:nvGrpSpPr>
        <p:grpSpPr>
          <a:xfrm>
            <a:off x="2655492" y="5878282"/>
            <a:ext cx="707568" cy="664032"/>
            <a:chOff x="3592285" y="5236024"/>
            <a:chExt cx="707568" cy="664032"/>
          </a:xfrm>
          <a:solidFill>
            <a:srgbClr val="00FFFF"/>
          </a:solidFill>
        </p:grpSpPr>
        <p:sp>
          <p:nvSpPr>
            <p:cNvPr id="143" name="Rectangle 107"/>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44" name="Straight Connector 108"/>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5" name="Straight Connector 109"/>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6" name="Straight Connector 110"/>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47" name="Straight Connector 111"/>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48" name="Group 112"/>
          <p:cNvGrpSpPr/>
          <p:nvPr/>
        </p:nvGrpSpPr>
        <p:grpSpPr>
          <a:xfrm>
            <a:off x="3591680" y="3712025"/>
            <a:ext cx="707568" cy="664032"/>
            <a:chOff x="3592285" y="5236024"/>
            <a:chExt cx="707568" cy="664032"/>
          </a:xfrm>
          <a:solidFill>
            <a:srgbClr val="0066FF"/>
          </a:solidFill>
        </p:grpSpPr>
        <p:sp>
          <p:nvSpPr>
            <p:cNvPr id="149" name="Rectangle 113"/>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0" name="Straight Connector 114"/>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1" name="Straight Connector 115"/>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2" name="Straight Connector 116"/>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3" name="Straight Connector 117"/>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54" name="Group 118"/>
          <p:cNvGrpSpPr/>
          <p:nvPr/>
        </p:nvGrpSpPr>
        <p:grpSpPr>
          <a:xfrm>
            <a:off x="3471932" y="4953012"/>
            <a:ext cx="707568" cy="664032"/>
            <a:chOff x="3592285" y="5236024"/>
            <a:chExt cx="707568" cy="664032"/>
          </a:xfrm>
          <a:solidFill>
            <a:schemeClr val="accent4"/>
          </a:solidFill>
        </p:grpSpPr>
        <p:sp>
          <p:nvSpPr>
            <p:cNvPr id="155" name="Rectangle 119"/>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6" name="Straight Connector 120"/>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7" name="Straight Connector 121"/>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8" name="Straight Connector 122"/>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59" name="Straight Connector 123"/>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60" name="Group 124"/>
          <p:cNvGrpSpPr/>
          <p:nvPr/>
        </p:nvGrpSpPr>
        <p:grpSpPr>
          <a:xfrm>
            <a:off x="1588706" y="5867411"/>
            <a:ext cx="707568" cy="664032"/>
            <a:chOff x="3592285" y="5236024"/>
            <a:chExt cx="707568" cy="664032"/>
          </a:xfrm>
          <a:solidFill>
            <a:schemeClr val="bg1">
              <a:lumMod val="50000"/>
            </a:schemeClr>
          </a:solidFill>
        </p:grpSpPr>
        <p:sp>
          <p:nvSpPr>
            <p:cNvPr id="161" name="Rectangle 125"/>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62" name="Straight Connector 126"/>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3" name="Straight Connector 127"/>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4" name="Straight Connector 128"/>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5" name="Straight Connector 129"/>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166" name="Group 130"/>
          <p:cNvGrpSpPr/>
          <p:nvPr/>
        </p:nvGrpSpPr>
        <p:grpSpPr>
          <a:xfrm>
            <a:off x="717848" y="4931239"/>
            <a:ext cx="707568" cy="664032"/>
            <a:chOff x="3592285" y="5236024"/>
            <a:chExt cx="707568" cy="664032"/>
          </a:xfrm>
          <a:solidFill>
            <a:srgbClr val="7030A0"/>
          </a:solidFill>
        </p:grpSpPr>
        <p:sp>
          <p:nvSpPr>
            <p:cNvPr id="167" name="Rectangle 131"/>
            <p:cNvSpPr/>
            <p:nvPr/>
          </p:nvSpPr>
          <p:spPr>
            <a:xfrm>
              <a:off x="3592285" y="5236028"/>
              <a:ext cx="696686" cy="66402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68" name="Straight Connector 132"/>
            <p:cNvCxnSpPr/>
            <p:nvPr/>
          </p:nvCxnSpPr>
          <p:spPr>
            <a:xfrm rot="10800000" flipH="1">
              <a:off x="3592285" y="5459182"/>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9" name="Straight Connector 133"/>
            <p:cNvCxnSpPr/>
            <p:nvPr/>
          </p:nvCxnSpPr>
          <p:spPr>
            <a:xfrm rot="10800000" flipH="1">
              <a:off x="3603167" y="5687784"/>
              <a:ext cx="696686"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70" name="Straight Connector 134"/>
            <p:cNvCxnSpPr/>
            <p:nvPr/>
          </p:nvCxnSpPr>
          <p:spPr>
            <a:xfrm rot="16200000" flipH="1">
              <a:off x="3488868" y="5568042"/>
              <a:ext cx="664028"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71" name="Straight Connector 135"/>
            <p:cNvCxnSpPr/>
            <p:nvPr/>
          </p:nvCxnSpPr>
          <p:spPr>
            <a:xfrm rot="16200000" flipH="1">
              <a:off x="3728356" y="5568038"/>
              <a:ext cx="664028" cy="0"/>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172" name="Notched Right Arrow 136"/>
          <p:cNvSpPr/>
          <p:nvPr/>
        </p:nvSpPr>
        <p:spPr>
          <a:xfrm>
            <a:off x="4592637" y="3755350"/>
            <a:ext cx="1263650" cy="75088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mj-ea"/>
              <a:ea typeface="+mj-ea"/>
            </a:endParaRPr>
          </a:p>
        </p:txBody>
      </p:sp>
      <p:pic>
        <p:nvPicPr>
          <p:cNvPr id="173"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236787" y="3190200"/>
            <a:ext cx="46196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770187" y="3820437"/>
            <a:ext cx="461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1952625" y="3363237"/>
            <a:ext cx="463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1833562" y="3777575"/>
            <a:ext cx="461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725737" y="4322087"/>
            <a:ext cx="4635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1887537" y="4190325"/>
            <a:ext cx="463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474912" y="4517350"/>
            <a:ext cx="463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0" name="Straight Connector 153"/>
          <p:cNvCxnSpPr/>
          <p:nvPr/>
        </p:nvCxnSpPr>
        <p:spPr>
          <a:xfrm>
            <a:off x="2361563" y="2721432"/>
            <a:ext cx="106206" cy="468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55"/>
          <p:cNvCxnSpPr/>
          <p:nvPr/>
        </p:nvCxnSpPr>
        <p:spPr>
          <a:xfrm rot="10800000" flipV="1">
            <a:off x="3090862" y="3156862"/>
            <a:ext cx="511175"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57"/>
          <p:cNvCxnSpPr/>
          <p:nvPr/>
        </p:nvCxnSpPr>
        <p:spPr>
          <a:xfrm flipV="1">
            <a:off x="3167062" y="4044043"/>
            <a:ext cx="424618" cy="130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59"/>
          <p:cNvCxnSpPr/>
          <p:nvPr/>
        </p:nvCxnSpPr>
        <p:spPr>
          <a:xfrm rot="16200000" flipH="1">
            <a:off x="3143250" y="4688800"/>
            <a:ext cx="352425" cy="327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61"/>
          <p:cNvCxnSpPr/>
          <p:nvPr/>
        </p:nvCxnSpPr>
        <p:spPr>
          <a:xfrm rot="16200000" flipH="1">
            <a:off x="2528887" y="5414288"/>
            <a:ext cx="674687" cy="252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63"/>
          <p:cNvCxnSpPr/>
          <p:nvPr/>
        </p:nvCxnSpPr>
        <p:spPr>
          <a:xfrm rot="5400000">
            <a:off x="1670050" y="5296812"/>
            <a:ext cx="827087" cy="271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65"/>
          <p:cNvCxnSpPr/>
          <p:nvPr/>
        </p:nvCxnSpPr>
        <p:spPr>
          <a:xfrm rot="10800000" flipV="1">
            <a:off x="1414462" y="4533225"/>
            <a:ext cx="495300" cy="398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67"/>
          <p:cNvCxnSpPr/>
          <p:nvPr/>
        </p:nvCxnSpPr>
        <p:spPr>
          <a:xfrm rot="10800000" flipV="1">
            <a:off x="1228725" y="3995062"/>
            <a:ext cx="631825"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69"/>
          <p:cNvCxnSpPr/>
          <p:nvPr/>
        </p:nvCxnSpPr>
        <p:spPr>
          <a:xfrm rot="10800000">
            <a:off x="1600200" y="3091775"/>
            <a:ext cx="381000" cy="3159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89" name="Group 177"/>
          <p:cNvGrpSpPr/>
          <p:nvPr/>
        </p:nvGrpSpPr>
        <p:grpSpPr>
          <a:xfrm>
            <a:off x="8589168" y="3060375"/>
            <a:ext cx="707568" cy="664032"/>
            <a:chOff x="3592285" y="5236024"/>
            <a:chExt cx="707568" cy="664032"/>
          </a:xfrm>
          <a:solidFill>
            <a:srgbClr val="FF0000">
              <a:alpha val="50196"/>
            </a:srgbClr>
          </a:solidFill>
        </p:grpSpPr>
        <p:sp>
          <p:nvSpPr>
            <p:cNvPr id="190" name="Rectangle 178"/>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1" name="Straight Connector 179"/>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80"/>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81"/>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82"/>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83"/>
          <p:cNvGrpSpPr/>
          <p:nvPr/>
        </p:nvGrpSpPr>
        <p:grpSpPr>
          <a:xfrm>
            <a:off x="9285854" y="3060375"/>
            <a:ext cx="707568" cy="664032"/>
            <a:chOff x="3592285" y="5236024"/>
            <a:chExt cx="707568" cy="664032"/>
          </a:xfrm>
          <a:solidFill>
            <a:srgbClr val="FF9900">
              <a:alpha val="50196"/>
            </a:srgbClr>
          </a:solidFill>
        </p:grpSpPr>
        <p:sp>
          <p:nvSpPr>
            <p:cNvPr id="196" name="Rectangle 184"/>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7" name="Straight Connector 185"/>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86"/>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87"/>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88"/>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1" name="Group 189"/>
          <p:cNvGrpSpPr/>
          <p:nvPr/>
        </p:nvGrpSpPr>
        <p:grpSpPr>
          <a:xfrm>
            <a:off x="9982539" y="3060376"/>
            <a:ext cx="707568" cy="664032"/>
            <a:chOff x="3592285" y="5236024"/>
            <a:chExt cx="707568" cy="664032"/>
          </a:xfrm>
          <a:solidFill>
            <a:srgbClr val="FFFF00">
              <a:alpha val="50196"/>
            </a:srgbClr>
          </a:solidFill>
        </p:grpSpPr>
        <p:sp>
          <p:nvSpPr>
            <p:cNvPr id="202" name="Rectangle 190"/>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03" name="Straight Connector 191"/>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192"/>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193"/>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194"/>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 name="Group 195"/>
          <p:cNvGrpSpPr/>
          <p:nvPr/>
        </p:nvGrpSpPr>
        <p:grpSpPr>
          <a:xfrm>
            <a:off x="8589167" y="3724404"/>
            <a:ext cx="707568" cy="664032"/>
            <a:chOff x="3592285" y="5236024"/>
            <a:chExt cx="707568" cy="664032"/>
          </a:xfrm>
          <a:solidFill>
            <a:srgbClr val="33CC33">
              <a:alpha val="50196"/>
            </a:srgbClr>
          </a:solidFill>
        </p:grpSpPr>
        <p:sp>
          <p:nvSpPr>
            <p:cNvPr id="208" name="Rectangle 196"/>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09" name="Straight Connector 197"/>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198"/>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199"/>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00"/>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3" name="Group 201"/>
          <p:cNvGrpSpPr/>
          <p:nvPr/>
        </p:nvGrpSpPr>
        <p:grpSpPr>
          <a:xfrm>
            <a:off x="9285867" y="3724400"/>
            <a:ext cx="707568" cy="664032"/>
            <a:chOff x="3592285" y="5236024"/>
            <a:chExt cx="707568" cy="664032"/>
          </a:xfrm>
          <a:solidFill>
            <a:srgbClr val="00FFFF">
              <a:alpha val="50196"/>
            </a:srgbClr>
          </a:solidFill>
        </p:grpSpPr>
        <p:sp>
          <p:nvSpPr>
            <p:cNvPr id="214" name="Rectangle 202"/>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5" name="Straight Connector 203"/>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04"/>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05"/>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06"/>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Group 207"/>
          <p:cNvGrpSpPr/>
          <p:nvPr/>
        </p:nvGrpSpPr>
        <p:grpSpPr>
          <a:xfrm>
            <a:off x="9982571" y="3724400"/>
            <a:ext cx="707568" cy="664032"/>
            <a:chOff x="3592285" y="5236024"/>
            <a:chExt cx="707568" cy="664032"/>
          </a:xfrm>
          <a:solidFill>
            <a:srgbClr val="0066FF">
              <a:alpha val="50196"/>
            </a:srgbClr>
          </a:solidFill>
        </p:grpSpPr>
        <p:sp>
          <p:nvSpPr>
            <p:cNvPr id="220" name="Rectangle 208"/>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21" name="Straight Connector 209"/>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10"/>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11"/>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12"/>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5" name="Group 213"/>
          <p:cNvGrpSpPr/>
          <p:nvPr/>
        </p:nvGrpSpPr>
        <p:grpSpPr>
          <a:xfrm>
            <a:off x="9982567" y="4388442"/>
            <a:ext cx="707568" cy="664032"/>
            <a:chOff x="3592285" y="5236024"/>
            <a:chExt cx="707568" cy="664032"/>
          </a:xfrm>
          <a:solidFill>
            <a:srgbClr val="956251">
              <a:alpha val="50196"/>
            </a:srgbClr>
          </a:solidFill>
        </p:grpSpPr>
        <p:sp>
          <p:nvSpPr>
            <p:cNvPr id="226" name="Rectangle 214"/>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27" name="Straight Connector 215"/>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16"/>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17"/>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18"/>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Group 219"/>
          <p:cNvGrpSpPr/>
          <p:nvPr/>
        </p:nvGrpSpPr>
        <p:grpSpPr>
          <a:xfrm>
            <a:off x="9285882" y="4388442"/>
            <a:ext cx="707568" cy="664032"/>
            <a:chOff x="3592285" y="5236024"/>
            <a:chExt cx="707568" cy="664032"/>
          </a:xfrm>
          <a:solidFill>
            <a:srgbClr val="7F7F7F">
              <a:alpha val="50196"/>
            </a:srgbClr>
          </a:solidFill>
        </p:grpSpPr>
        <p:sp>
          <p:nvSpPr>
            <p:cNvPr id="232" name="Rectangle 220"/>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33" name="Straight Connector 221"/>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22"/>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23"/>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24"/>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7" name="Group 225"/>
          <p:cNvGrpSpPr/>
          <p:nvPr/>
        </p:nvGrpSpPr>
        <p:grpSpPr>
          <a:xfrm>
            <a:off x="8589195" y="4388442"/>
            <a:ext cx="707568" cy="664032"/>
            <a:chOff x="3592285" y="5236024"/>
            <a:chExt cx="707568" cy="664032"/>
          </a:xfrm>
          <a:solidFill>
            <a:srgbClr val="7030A0">
              <a:alpha val="50196"/>
            </a:srgbClr>
          </a:solidFill>
        </p:grpSpPr>
        <p:sp>
          <p:nvSpPr>
            <p:cNvPr id="238" name="Rectangle 226"/>
            <p:cNvSpPr/>
            <p:nvPr/>
          </p:nvSpPr>
          <p:spPr>
            <a:xfrm>
              <a:off x="3592285" y="5236028"/>
              <a:ext cx="696686" cy="66402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39" name="Straight Connector 227"/>
            <p:cNvCxnSpPr/>
            <p:nvPr/>
          </p:nvCxnSpPr>
          <p:spPr>
            <a:xfrm rot="10800000" flipH="1">
              <a:off x="3592285" y="5459182"/>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28"/>
            <p:cNvCxnSpPr/>
            <p:nvPr/>
          </p:nvCxnSpPr>
          <p:spPr>
            <a:xfrm rot="10800000" flipH="1">
              <a:off x="3603167" y="5687784"/>
              <a:ext cx="696686"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29"/>
            <p:cNvCxnSpPr/>
            <p:nvPr/>
          </p:nvCxnSpPr>
          <p:spPr>
            <a:xfrm rot="16200000" flipH="1">
              <a:off x="3488868" y="5568042"/>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30"/>
            <p:cNvCxnSpPr/>
            <p:nvPr/>
          </p:nvCxnSpPr>
          <p:spPr>
            <a:xfrm rot="16200000" flipH="1">
              <a:off x="3728356" y="5568038"/>
              <a:ext cx="6640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3" name="Picture 33" descr="MCj04352420000[1]"/>
          <p:cNvPicPr>
            <a:picLocks noChangeAspect="1" noChangeArrowheads="1"/>
          </p:cNvPicPr>
          <p:nvPr/>
        </p:nvPicPr>
        <p:blipFill>
          <a:blip r:embed="rId4" cstate="print">
            <a:duotone>
              <a:prstClr val="black"/>
              <a:schemeClr val="accent1">
                <a:tint val="45000"/>
                <a:satMod val="400000"/>
              </a:schemeClr>
            </a:duotone>
          </a:blip>
          <a:srcRect b="24060"/>
          <a:stretch>
            <a:fillRect/>
          </a:stretch>
        </p:blipFill>
        <p:spPr bwMode="auto">
          <a:xfrm>
            <a:off x="2279712" y="3777349"/>
            <a:ext cx="541132" cy="827313"/>
          </a:xfrm>
          <a:prstGeom prst="rect">
            <a:avLst/>
          </a:prstGeom>
          <a:noFill/>
          <a:ln w="9525">
            <a:noFill/>
            <a:miter lim="800000"/>
            <a:headEnd/>
            <a:tailEnd/>
          </a:ln>
        </p:spPr>
      </p:pic>
      <p:pic>
        <p:nvPicPr>
          <p:cNvPr id="244"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2127250" y="4485600"/>
            <a:ext cx="4635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33" descr="MCj04352420000[1]"/>
          <p:cNvPicPr>
            <a:picLocks noChangeAspect="1" noChangeArrowheads="1"/>
          </p:cNvPicPr>
          <p:nvPr/>
        </p:nvPicPr>
        <p:blipFill>
          <a:blip r:embed="rId4" cstate="print">
            <a:duotone>
              <a:prstClr val="black"/>
              <a:schemeClr val="accent1">
                <a:tint val="45000"/>
                <a:satMod val="400000"/>
              </a:schemeClr>
            </a:duotone>
          </a:blip>
          <a:srcRect b="24060"/>
          <a:stretch>
            <a:fillRect/>
          </a:stretch>
        </p:blipFill>
        <p:spPr bwMode="auto">
          <a:xfrm>
            <a:off x="6781800" y="5227099"/>
            <a:ext cx="541132" cy="827313"/>
          </a:xfrm>
          <a:prstGeom prst="rect">
            <a:avLst/>
          </a:prstGeom>
          <a:noFill/>
          <a:ln w="9525">
            <a:noFill/>
            <a:miter lim="800000"/>
            <a:headEnd/>
            <a:tailEnd/>
          </a:ln>
        </p:spPr>
      </p:pic>
      <p:pic>
        <p:nvPicPr>
          <p:cNvPr id="246"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6806860" y="6071798"/>
            <a:ext cx="461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TextBox 248"/>
          <p:cNvSpPr txBox="1"/>
          <p:nvPr/>
        </p:nvSpPr>
        <p:spPr>
          <a:xfrm>
            <a:off x="7554912" y="5382999"/>
            <a:ext cx="3592513" cy="400050"/>
          </a:xfrm>
          <a:prstGeom prst="rect">
            <a:avLst/>
          </a:prstGeom>
          <a:noFill/>
        </p:spPr>
        <p:txBody>
          <a:bodyPr>
            <a:spAutoFit/>
          </a:bodyPr>
          <a:lstStyle/>
          <a:p>
            <a:pPr fontAlgn="auto">
              <a:spcBef>
                <a:spcPts val="0"/>
              </a:spcBef>
              <a:spcAft>
                <a:spcPts val="0"/>
              </a:spcAft>
              <a:defRPr/>
            </a:pPr>
            <a:r>
              <a:rPr lang="en-US" altLang="zh-CN" sz="2000" dirty="0">
                <a:latin typeface="+mj-ea"/>
                <a:ea typeface="+mj-ea"/>
              </a:rPr>
              <a:t>Master</a:t>
            </a:r>
            <a:r>
              <a:rPr lang="zh-CN" altLang="en-US" sz="2000" dirty="0">
                <a:latin typeface="+mj-ea"/>
                <a:ea typeface="+mj-ea"/>
              </a:rPr>
              <a:t>：负责划分和分配任务</a:t>
            </a:r>
          </a:p>
        </p:txBody>
      </p:sp>
      <p:sp>
        <p:nvSpPr>
          <p:cNvPr id="248" name="TextBox 249"/>
          <p:cNvSpPr txBox="1"/>
          <p:nvPr/>
        </p:nvSpPr>
        <p:spPr>
          <a:xfrm>
            <a:off x="7554912" y="6130017"/>
            <a:ext cx="3951288" cy="400110"/>
          </a:xfrm>
          <a:prstGeom prst="rect">
            <a:avLst/>
          </a:prstGeom>
          <a:noFill/>
        </p:spPr>
        <p:txBody>
          <a:bodyPr wrap="square">
            <a:spAutoFit/>
          </a:bodyPr>
          <a:lstStyle/>
          <a:p>
            <a:pPr fontAlgn="auto">
              <a:spcBef>
                <a:spcPts val="0"/>
              </a:spcBef>
              <a:spcAft>
                <a:spcPts val="0"/>
              </a:spcAft>
              <a:defRPr/>
            </a:pPr>
            <a:r>
              <a:rPr lang="en-US" altLang="zh-CN" sz="2000" dirty="0">
                <a:latin typeface="+mj-ea"/>
                <a:ea typeface="+mj-ea"/>
              </a:rPr>
              <a:t>Worker</a:t>
            </a:r>
            <a:r>
              <a:rPr lang="zh-CN" altLang="en-US" sz="2000" dirty="0">
                <a:latin typeface="+mj-ea"/>
                <a:ea typeface="+mj-ea"/>
              </a:rPr>
              <a:t>：负责数据块计算和汇总</a:t>
            </a:r>
          </a:p>
        </p:txBody>
      </p:sp>
      <p:sp>
        <p:nvSpPr>
          <p:cNvPr id="249" name="10-Point Star 251"/>
          <p:cNvSpPr/>
          <p:nvPr/>
        </p:nvSpPr>
        <p:spPr>
          <a:xfrm>
            <a:off x="1741487" y="3069550"/>
            <a:ext cx="1535113" cy="2232025"/>
          </a:xfrm>
          <a:prstGeom prst="star10">
            <a:avLst/>
          </a:prstGeom>
          <a:noFill/>
          <a:ln w="127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50" name="Picture 33"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b="24060"/>
          <a:stretch>
            <a:fillRect/>
          </a:stretch>
        </p:blipFill>
        <p:spPr bwMode="auto">
          <a:xfrm>
            <a:off x="6239630" y="3836312"/>
            <a:ext cx="461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Notched Right Arrow 136"/>
          <p:cNvSpPr/>
          <p:nvPr/>
        </p:nvSpPr>
        <p:spPr>
          <a:xfrm>
            <a:off x="6919306" y="3755350"/>
            <a:ext cx="1263650" cy="75088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mj-ea"/>
                <a:ea typeface="+mj-ea"/>
              </a:rPr>
              <a:t>汇总</a:t>
            </a:r>
          </a:p>
        </p:txBody>
      </p:sp>
    </p:spTree>
    <p:extLst>
      <p:ext uri="{BB962C8B-B14F-4D97-AF65-F5344CB8AC3E}">
        <p14:creationId xmlns:p14="http://schemas.microsoft.com/office/powerpoint/2010/main" val="287235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什么是</a:t>
            </a:r>
            <a:r>
              <a:rPr lang="en-US" altLang="zh-CN" sz="3600" dirty="0" err="1"/>
              <a:t>MapReduce</a:t>
            </a:r>
            <a:r>
              <a:rPr lang="zh-CN" altLang="en-US" sz="3600" dirty="0"/>
              <a:t>？</a:t>
            </a:r>
            <a:endParaRPr lang="en-US" altLang="zh-CN" sz="3600" dirty="0"/>
          </a:p>
          <a:p>
            <a:pPr>
              <a:buFont typeface="Wingdings" panose="05000000000000000000" pitchFamily="2" charset="2"/>
              <a:buChar char="p"/>
            </a:pPr>
            <a:r>
              <a:rPr lang="zh-CN" altLang="en-US" sz="3600" dirty="0"/>
              <a:t>主要思想：</a:t>
            </a:r>
            <a:r>
              <a:rPr lang="zh-CN" altLang="en-US" sz="3600" dirty="0">
                <a:solidFill>
                  <a:srgbClr val="FF0000"/>
                </a:solidFill>
              </a:rPr>
              <a:t>分而治之</a:t>
            </a:r>
            <a:endParaRPr lang="en-US" altLang="zh-CN" sz="3600" dirty="0">
              <a:solidFill>
                <a:srgbClr val="FF0000"/>
              </a:solidFill>
            </a:endParaRPr>
          </a:p>
          <a:p>
            <a:pPr marL="118872" indent="0">
              <a:buNone/>
            </a:pPr>
            <a:r>
              <a:rPr lang="en-US" altLang="zh-CN" sz="2400" dirty="0">
                <a:solidFill>
                  <a:srgbClr val="FF0000"/>
                </a:solidFill>
              </a:rPr>
              <a:t>      </a:t>
            </a:r>
            <a:endParaRPr lang="en-US" sz="2400" dirty="0">
              <a:solidFill>
                <a:srgbClr val="FF0000"/>
              </a:solidFill>
            </a:endParaRPr>
          </a:p>
        </p:txBody>
      </p:sp>
      <p:sp>
        <p:nvSpPr>
          <p:cNvPr id="250" name="Rounded Rectangle 140"/>
          <p:cNvSpPr/>
          <p:nvPr/>
        </p:nvSpPr>
        <p:spPr>
          <a:xfrm>
            <a:off x="5083630" y="2079162"/>
            <a:ext cx="2819400" cy="783772"/>
          </a:xfrm>
          <a:prstGeom prst="round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800" dirty="0">
                <a:solidFill>
                  <a:schemeClr val="tx1"/>
                </a:solidFill>
                <a:latin typeface="+mj-ea"/>
                <a:ea typeface="+mj-ea"/>
              </a:rPr>
              <a:t>大数据计算任务</a:t>
            </a:r>
          </a:p>
        </p:txBody>
      </p:sp>
      <p:sp>
        <p:nvSpPr>
          <p:cNvPr id="251" name="Rounded Rectangle 141"/>
          <p:cNvSpPr/>
          <p:nvPr/>
        </p:nvSpPr>
        <p:spPr>
          <a:xfrm>
            <a:off x="2819400" y="4038594"/>
            <a:ext cx="1186543" cy="544286"/>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bg1"/>
                </a:solidFill>
                <a:latin typeface="+mj-ea"/>
                <a:ea typeface="+mj-ea"/>
              </a:rPr>
              <a:t>子任务</a:t>
            </a:r>
          </a:p>
        </p:txBody>
      </p:sp>
      <p:sp>
        <p:nvSpPr>
          <p:cNvPr id="252" name="Rounded Rectangle 150"/>
          <p:cNvSpPr/>
          <p:nvPr/>
        </p:nvSpPr>
        <p:spPr>
          <a:xfrm>
            <a:off x="4484915" y="4038594"/>
            <a:ext cx="1186543" cy="544286"/>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bg1"/>
                </a:solidFill>
                <a:latin typeface="+mj-ea"/>
                <a:ea typeface="+mj-ea"/>
              </a:rPr>
              <a:t>子任务</a:t>
            </a:r>
          </a:p>
        </p:txBody>
      </p:sp>
      <p:sp>
        <p:nvSpPr>
          <p:cNvPr id="253" name="Rounded Rectangle 151"/>
          <p:cNvSpPr/>
          <p:nvPr/>
        </p:nvSpPr>
        <p:spPr>
          <a:xfrm>
            <a:off x="7347854" y="4027709"/>
            <a:ext cx="1186543" cy="544286"/>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bg1"/>
                </a:solidFill>
                <a:latin typeface="+mj-ea"/>
                <a:ea typeface="+mj-ea"/>
              </a:rPr>
              <a:t>子任务</a:t>
            </a:r>
          </a:p>
        </p:txBody>
      </p:sp>
      <p:sp>
        <p:nvSpPr>
          <p:cNvPr id="254" name="Rounded Rectangle 152"/>
          <p:cNvSpPr/>
          <p:nvPr/>
        </p:nvSpPr>
        <p:spPr>
          <a:xfrm>
            <a:off x="9035145" y="4027710"/>
            <a:ext cx="1186543" cy="544286"/>
          </a:xfrm>
          <a:prstGeom prst="roundRect">
            <a:avLst/>
          </a:pr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bg1"/>
                </a:solidFill>
                <a:latin typeface="+mj-ea"/>
                <a:ea typeface="+mj-ea"/>
              </a:rPr>
              <a:t>子任务</a:t>
            </a:r>
          </a:p>
        </p:txBody>
      </p:sp>
      <p:sp>
        <p:nvSpPr>
          <p:cNvPr id="255" name="TextBox 154"/>
          <p:cNvSpPr txBox="1">
            <a:spLocks noChangeArrowheads="1"/>
          </p:cNvSpPr>
          <p:nvPr/>
        </p:nvSpPr>
        <p:spPr bwMode="auto">
          <a:xfrm>
            <a:off x="5834294" y="4222970"/>
            <a:ext cx="1339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erpetua" pitchFamily="18" charset="0"/>
                <a:ea typeface="宋体" panose="02010600030101010101" pitchFamily="2" charset="-122"/>
              </a:defRPr>
            </a:lvl1pPr>
            <a:lvl2pPr marL="742950" indent="-285750" eaLnBrk="0" hangingPunct="0">
              <a:defRPr>
                <a:solidFill>
                  <a:schemeClr val="tx1"/>
                </a:solidFill>
                <a:latin typeface="Perpetua" pitchFamily="18" charset="0"/>
                <a:ea typeface="宋体" panose="02010600030101010101" pitchFamily="2" charset="-122"/>
              </a:defRPr>
            </a:lvl2pPr>
            <a:lvl3pPr marL="1143000" indent="-228600" eaLnBrk="0" hangingPunct="0">
              <a:defRPr>
                <a:solidFill>
                  <a:schemeClr val="tx1"/>
                </a:solidFill>
                <a:latin typeface="Perpetua" pitchFamily="18" charset="0"/>
                <a:ea typeface="宋体" panose="02010600030101010101" pitchFamily="2" charset="-122"/>
              </a:defRPr>
            </a:lvl3pPr>
            <a:lvl4pPr marL="1600200" indent="-228600" eaLnBrk="0" hangingPunct="0">
              <a:defRPr>
                <a:solidFill>
                  <a:schemeClr val="tx1"/>
                </a:solidFill>
                <a:latin typeface="Perpetua" pitchFamily="18" charset="0"/>
                <a:ea typeface="宋体" panose="02010600030101010101" pitchFamily="2" charset="-122"/>
              </a:defRPr>
            </a:lvl4pPr>
            <a:lvl5pPr marL="2057400" indent="-228600" eaLnBrk="0" hangingPunct="0">
              <a:defRPr>
                <a:solidFill>
                  <a:schemeClr val="tx1"/>
                </a:solidFill>
                <a:latin typeface="Perpetua"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9pPr>
          </a:lstStyle>
          <a:p>
            <a:pPr algn="ctr" eaLnBrk="1" hangingPunct="1"/>
            <a:r>
              <a:rPr lang="en-US" altLang="zh-CN" sz="2000" b="1"/>
              <a:t>……</a:t>
            </a:r>
            <a:endParaRPr lang="zh-CN" altLang="en-US" sz="2000" b="1"/>
          </a:p>
        </p:txBody>
      </p:sp>
      <p:cxnSp>
        <p:nvCxnSpPr>
          <p:cNvPr id="256" name="Straight Arrow Connector 158"/>
          <p:cNvCxnSpPr/>
          <p:nvPr/>
        </p:nvCxnSpPr>
        <p:spPr>
          <a:xfrm rot="10800000" flipV="1">
            <a:off x="3407234" y="2873820"/>
            <a:ext cx="3091543" cy="1121229"/>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160"/>
          <p:cNvCxnSpPr>
            <a:endCxn id="252" idx="0"/>
          </p:cNvCxnSpPr>
          <p:nvPr/>
        </p:nvCxnSpPr>
        <p:spPr>
          <a:xfrm rot="10800000" flipV="1">
            <a:off x="5078188" y="2873824"/>
            <a:ext cx="1442361" cy="1164770"/>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168"/>
          <p:cNvCxnSpPr>
            <a:endCxn id="253" idx="0"/>
          </p:cNvCxnSpPr>
          <p:nvPr/>
        </p:nvCxnSpPr>
        <p:spPr>
          <a:xfrm>
            <a:off x="6564093" y="2884710"/>
            <a:ext cx="1377033" cy="1142999"/>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173"/>
          <p:cNvCxnSpPr/>
          <p:nvPr/>
        </p:nvCxnSpPr>
        <p:spPr>
          <a:xfrm rot="16200000" flipH="1">
            <a:off x="7522032" y="1866890"/>
            <a:ext cx="1132118" cy="3124206"/>
          </a:xfrm>
          <a:prstGeom prst="straightConnector1">
            <a:avLst/>
          </a:prstGeom>
          <a:ln w="28575">
            <a:gradFill>
              <a:gsLst>
                <a:gs pos="0">
                  <a:srgbClr val="000082"/>
                </a:gs>
                <a:gs pos="30000">
                  <a:srgbClr val="66008F"/>
                </a:gs>
                <a:gs pos="64999">
                  <a:srgbClr val="BA0066"/>
                </a:gs>
                <a:gs pos="89999">
                  <a:srgbClr val="FF0000"/>
                </a:gs>
                <a:gs pos="100000">
                  <a:srgbClr val="FF8200"/>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260" name="TextBox 175"/>
          <p:cNvSpPr txBox="1"/>
          <p:nvPr/>
        </p:nvSpPr>
        <p:spPr>
          <a:xfrm>
            <a:off x="5585057" y="3287932"/>
            <a:ext cx="2024062" cy="461963"/>
          </a:xfrm>
          <a:prstGeom prst="rect">
            <a:avLst/>
          </a:prstGeom>
          <a:noFill/>
        </p:spPr>
        <p:txBody>
          <a:bodyPr>
            <a:spAutoFit/>
          </a:bodyPr>
          <a:lstStyle/>
          <a:p>
            <a:pPr algn="ctr" fontAlgn="auto">
              <a:spcBef>
                <a:spcPts val="0"/>
              </a:spcBef>
              <a:spcAft>
                <a:spcPts val="0"/>
              </a:spcAft>
              <a:defRPr/>
            </a:pPr>
            <a:r>
              <a:rPr lang="zh-CN" altLang="en-US" sz="2400" dirty="0">
                <a:solidFill>
                  <a:srgbClr val="0066FF"/>
                </a:solidFill>
                <a:latin typeface="+mj-ea"/>
                <a:ea typeface="+mj-ea"/>
              </a:rPr>
              <a:t>任务划分</a:t>
            </a:r>
          </a:p>
        </p:txBody>
      </p:sp>
      <p:sp>
        <p:nvSpPr>
          <p:cNvPr id="261" name="Rounded Rectangle 176"/>
          <p:cNvSpPr/>
          <p:nvPr/>
        </p:nvSpPr>
        <p:spPr>
          <a:xfrm>
            <a:off x="5116285" y="5921828"/>
            <a:ext cx="2819400" cy="783772"/>
          </a:xfrm>
          <a:prstGeom prst="roundRect">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dirty="0">
                <a:solidFill>
                  <a:schemeClr val="bg1"/>
                </a:solidFill>
                <a:latin typeface="+mj-ea"/>
                <a:ea typeface="+mj-ea"/>
              </a:rPr>
              <a:t>计算结果</a:t>
            </a:r>
          </a:p>
        </p:txBody>
      </p:sp>
      <p:cxnSp>
        <p:nvCxnSpPr>
          <p:cNvPr id="262" name="Straight Arrow Connector 183"/>
          <p:cNvCxnSpPr>
            <a:stCxn id="251" idx="2"/>
            <a:endCxn id="261" idx="0"/>
          </p:cNvCxnSpPr>
          <p:nvPr/>
        </p:nvCxnSpPr>
        <p:spPr>
          <a:xfrm rot="16200000" flipH="1">
            <a:off x="4299854" y="3695697"/>
            <a:ext cx="1338948" cy="3113313"/>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1"/>
              <a:tileRect/>
            </a:gra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195"/>
          <p:cNvCxnSpPr>
            <a:stCxn id="252" idx="2"/>
            <a:endCxn id="261" idx="0"/>
          </p:cNvCxnSpPr>
          <p:nvPr/>
        </p:nvCxnSpPr>
        <p:spPr>
          <a:xfrm rot="16200000" flipH="1">
            <a:off x="5132612" y="4528455"/>
            <a:ext cx="1338948" cy="1447798"/>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264" name="Straight Arrow Connector 207"/>
          <p:cNvCxnSpPr>
            <a:stCxn id="253" idx="2"/>
            <a:endCxn id="261" idx="0"/>
          </p:cNvCxnSpPr>
          <p:nvPr/>
        </p:nvCxnSpPr>
        <p:spPr>
          <a:xfrm rot="5400000">
            <a:off x="6558640" y="4539341"/>
            <a:ext cx="1349833" cy="1415141"/>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265" name="Straight Arrow Connector 219"/>
          <p:cNvCxnSpPr>
            <a:stCxn id="254" idx="2"/>
            <a:endCxn id="261" idx="0"/>
          </p:cNvCxnSpPr>
          <p:nvPr/>
        </p:nvCxnSpPr>
        <p:spPr>
          <a:xfrm rot="5400000">
            <a:off x="7402285" y="3695696"/>
            <a:ext cx="1349832" cy="3102432"/>
          </a:xfrm>
          <a:prstGeom prst="straightConnector1">
            <a:avLst/>
          </a:prstGeom>
          <a:ln w="28575">
            <a:gradFill flip="none" rotWithShape="1">
              <a:gsLst>
                <a:gs pos="0">
                  <a:srgbClr val="FF3399"/>
                </a:gs>
                <a:gs pos="25000">
                  <a:srgbClr val="FF6633"/>
                </a:gs>
                <a:gs pos="50000">
                  <a:srgbClr val="FFFF00"/>
                </a:gs>
                <a:gs pos="75000">
                  <a:srgbClr val="01A78F"/>
                </a:gs>
                <a:gs pos="100000">
                  <a:srgbClr val="3366FF"/>
                </a:gs>
              </a:gsLst>
              <a:lin ang="54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266" name="TextBox 225"/>
          <p:cNvSpPr txBox="1"/>
          <p:nvPr/>
        </p:nvSpPr>
        <p:spPr>
          <a:xfrm>
            <a:off x="5551719" y="4942107"/>
            <a:ext cx="2024063" cy="461963"/>
          </a:xfrm>
          <a:prstGeom prst="rect">
            <a:avLst/>
          </a:prstGeom>
          <a:noFill/>
        </p:spPr>
        <p:txBody>
          <a:bodyPr>
            <a:spAutoFit/>
          </a:bodyPr>
          <a:lstStyle/>
          <a:p>
            <a:pPr algn="ctr" fontAlgn="auto">
              <a:spcBef>
                <a:spcPts val="0"/>
              </a:spcBef>
              <a:spcAft>
                <a:spcPts val="0"/>
              </a:spcAft>
              <a:defRPr/>
            </a:pPr>
            <a:r>
              <a:rPr lang="zh-CN" altLang="en-US" sz="2400" dirty="0">
                <a:solidFill>
                  <a:srgbClr val="C00000"/>
                </a:solidFill>
                <a:latin typeface="+mj-ea"/>
                <a:ea typeface="+mj-ea"/>
              </a:rPr>
              <a:t>结果合并</a:t>
            </a:r>
          </a:p>
        </p:txBody>
      </p:sp>
    </p:spTree>
    <p:extLst>
      <p:ext uri="{BB962C8B-B14F-4D97-AF65-F5344CB8AC3E}">
        <p14:creationId xmlns:p14="http://schemas.microsoft.com/office/powerpoint/2010/main" val="377336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39</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抽象模型：</a:t>
            </a:r>
            <a:r>
              <a:rPr lang="en-US" altLang="zh-CN" sz="3600" dirty="0"/>
              <a:t>Map </a:t>
            </a:r>
            <a:r>
              <a:rPr lang="zh-CN" altLang="en-US" sz="3600" dirty="0"/>
              <a:t>和 </a:t>
            </a:r>
            <a:r>
              <a:rPr lang="en-US" altLang="zh-CN" sz="3600" dirty="0"/>
              <a:t>Reduce</a:t>
            </a:r>
          </a:p>
          <a:p>
            <a:pPr>
              <a:buFont typeface="Wingdings" panose="05000000000000000000" pitchFamily="2" charset="2"/>
              <a:buChar char="p"/>
            </a:pPr>
            <a:r>
              <a:rPr lang="zh-CN" altLang="en-US" sz="3600" dirty="0">
                <a:solidFill>
                  <a:schemeClr val="accent3">
                    <a:lumMod val="50000"/>
                  </a:schemeClr>
                </a:solidFill>
              </a:rPr>
              <a:t>借鉴函数式设计语言</a:t>
            </a:r>
            <a:r>
              <a:rPr lang="en-US" altLang="zh-CN" sz="3600" dirty="0">
                <a:solidFill>
                  <a:schemeClr val="accent3">
                    <a:lumMod val="50000"/>
                  </a:schemeClr>
                </a:solidFill>
              </a:rPr>
              <a:t>Lisp</a:t>
            </a:r>
            <a:r>
              <a:rPr lang="zh-CN" altLang="en-US" sz="3600" dirty="0">
                <a:solidFill>
                  <a:schemeClr val="accent3">
                    <a:lumMod val="50000"/>
                  </a:schemeClr>
                </a:solidFill>
              </a:rPr>
              <a:t>的设计思想</a:t>
            </a:r>
          </a:p>
          <a:p>
            <a:pPr marL="118872" indent="0">
              <a:buNone/>
            </a:pPr>
            <a:r>
              <a:rPr lang="zh-CN" altLang="en-US" sz="2400" dirty="0">
                <a:solidFill>
                  <a:srgbClr val="333399"/>
                </a:solidFill>
              </a:rPr>
              <a:t>      </a:t>
            </a:r>
            <a:r>
              <a:rPr lang="zh-CN" altLang="en-US" sz="3000" dirty="0">
                <a:solidFill>
                  <a:srgbClr val="333399"/>
                </a:solidFill>
              </a:rPr>
              <a:t>函数式程序设计</a:t>
            </a:r>
            <a:r>
              <a:rPr lang="en-US" altLang="zh-CN" sz="3000" dirty="0">
                <a:solidFill>
                  <a:srgbClr val="333399"/>
                </a:solidFill>
              </a:rPr>
              <a:t>(</a:t>
            </a:r>
            <a:r>
              <a:rPr lang="en-US" sz="3000" dirty="0">
                <a:solidFill>
                  <a:srgbClr val="333399"/>
                </a:solidFill>
              </a:rPr>
              <a:t>functional programming)</a:t>
            </a:r>
            <a:r>
              <a:rPr lang="zh-CN" altLang="en-US" sz="3000" dirty="0">
                <a:solidFill>
                  <a:srgbClr val="333399"/>
                </a:solidFill>
              </a:rPr>
              <a:t>语言</a:t>
            </a:r>
            <a:r>
              <a:rPr lang="en-US" sz="3000" dirty="0">
                <a:solidFill>
                  <a:srgbClr val="333399"/>
                </a:solidFill>
              </a:rPr>
              <a:t>Lisp</a:t>
            </a:r>
            <a:r>
              <a:rPr lang="zh-CN" altLang="en-US" sz="3000" dirty="0">
                <a:solidFill>
                  <a:srgbClr val="333399"/>
                </a:solidFill>
              </a:rPr>
              <a:t>是一种列表处理 语言</a:t>
            </a:r>
            <a:r>
              <a:rPr lang="en-US" altLang="zh-CN" sz="3000" dirty="0">
                <a:solidFill>
                  <a:srgbClr val="333399"/>
                </a:solidFill>
              </a:rPr>
              <a:t>(</a:t>
            </a:r>
            <a:r>
              <a:rPr lang="en-US" sz="3000" dirty="0">
                <a:solidFill>
                  <a:srgbClr val="333399"/>
                </a:solidFill>
              </a:rPr>
              <a:t>List processing)，</a:t>
            </a:r>
            <a:r>
              <a:rPr lang="zh-CN" altLang="en-US" sz="3000" dirty="0">
                <a:solidFill>
                  <a:srgbClr val="333399"/>
                </a:solidFill>
              </a:rPr>
              <a:t>是一种应用于人工智能处理的符号式语言，由</a:t>
            </a:r>
            <a:r>
              <a:rPr lang="en-US" sz="3000" dirty="0">
                <a:solidFill>
                  <a:srgbClr val="333399"/>
                </a:solidFill>
              </a:rPr>
              <a:t>MIT</a:t>
            </a:r>
            <a:r>
              <a:rPr lang="zh-CN" altLang="en-US" sz="3000" dirty="0">
                <a:solidFill>
                  <a:srgbClr val="333399"/>
                </a:solidFill>
              </a:rPr>
              <a:t>的人工智能专家、图灵奖获得者</a:t>
            </a:r>
            <a:r>
              <a:rPr lang="en-US" sz="3000" dirty="0">
                <a:solidFill>
                  <a:srgbClr val="333399"/>
                </a:solidFill>
              </a:rPr>
              <a:t>John McCarthy</a:t>
            </a:r>
            <a:r>
              <a:rPr lang="zh-CN" altLang="en-US" sz="3000" dirty="0">
                <a:solidFill>
                  <a:srgbClr val="333399"/>
                </a:solidFill>
              </a:rPr>
              <a:t>于</a:t>
            </a:r>
            <a:r>
              <a:rPr lang="en-US" altLang="zh-CN" sz="3000" dirty="0">
                <a:solidFill>
                  <a:srgbClr val="333399"/>
                </a:solidFill>
              </a:rPr>
              <a:t>1958</a:t>
            </a:r>
            <a:r>
              <a:rPr lang="zh-CN" altLang="en-US" sz="3000" dirty="0">
                <a:solidFill>
                  <a:srgbClr val="333399"/>
                </a:solidFill>
              </a:rPr>
              <a:t>年设计发明。</a:t>
            </a:r>
          </a:p>
          <a:p>
            <a:pPr marL="118872" indent="0">
              <a:buNone/>
            </a:pPr>
            <a:endParaRPr lang="en-US" sz="2400" dirty="0">
              <a:solidFill>
                <a:srgbClr val="FF0000"/>
              </a:solidFill>
            </a:endParaRPr>
          </a:p>
        </p:txBody>
      </p:sp>
      <p:sp>
        <p:nvSpPr>
          <p:cNvPr id="6" name="Rectangle 5"/>
          <p:cNvSpPr/>
          <p:nvPr/>
        </p:nvSpPr>
        <p:spPr>
          <a:xfrm>
            <a:off x="1066800" y="4267200"/>
            <a:ext cx="10515600" cy="1754326"/>
          </a:xfrm>
          <a:prstGeom prst="rect">
            <a:avLst/>
          </a:prstGeom>
          <a:solidFill>
            <a:srgbClr val="C00000"/>
          </a:solidFill>
          <a:scene3d>
            <a:camera prst="orthographicFront"/>
            <a:lightRig rig="threePt" dir="t"/>
          </a:scene3d>
          <a:sp3d>
            <a:bevelT w="152400" h="50800" prst="softRound"/>
          </a:sp3d>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defRPr/>
            </a:pPr>
            <a:r>
              <a:rPr lang="en-US" altLang="zh-CN" sz="3600" dirty="0">
                <a:solidFill>
                  <a:schemeClr val="bg1"/>
                </a:solidFill>
                <a:latin typeface="+mn-ea"/>
              </a:rPr>
              <a:t>Map: </a:t>
            </a:r>
            <a:r>
              <a:rPr lang="zh-CN" altLang="en-US" sz="3600" dirty="0">
                <a:solidFill>
                  <a:schemeClr val="bg1"/>
                </a:solidFill>
                <a:latin typeface="+mn-ea"/>
              </a:rPr>
              <a:t>对一组数据元素进行某种重复式的处理</a:t>
            </a:r>
            <a:endParaRPr lang="en-US" altLang="zh-CN" sz="3600" dirty="0">
              <a:solidFill>
                <a:schemeClr val="bg1"/>
              </a:solidFill>
              <a:latin typeface="+mn-ea"/>
            </a:endParaRPr>
          </a:p>
          <a:p>
            <a:pPr fontAlgn="auto">
              <a:spcBef>
                <a:spcPts val="0"/>
              </a:spcBef>
              <a:spcAft>
                <a:spcPts val="0"/>
              </a:spcAft>
              <a:defRPr/>
            </a:pPr>
            <a:r>
              <a:rPr lang="en-US" altLang="zh-CN" sz="3600" dirty="0">
                <a:solidFill>
                  <a:schemeClr val="bg1"/>
                </a:solidFill>
                <a:latin typeface="+mn-ea"/>
              </a:rPr>
              <a:t>Reduce: </a:t>
            </a:r>
            <a:r>
              <a:rPr lang="zh-CN" altLang="en-US" sz="3600" dirty="0">
                <a:solidFill>
                  <a:schemeClr val="bg1"/>
                </a:solidFill>
                <a:latin typeface="+mn-ea"/>
              </a:rPr>
              <a:t>对</a:t>
            </a:r>
            <a:r>
              <a:rPr lang="en-US" altLang="zh-CN" sz="3600" dirty="0">
                <a:solidFill>
                  <a:schemeClr val="bg1"/>
                </a:solidFill>
                <a:latin typeface="+mn-ea"/>
              </a:rPr>
              <a:t>Map</a:t>
            </a:r>
            <a:r>
              <a:rPr lang="zh-CN" altLang="en-US" sz="3600" dirty="0">
                <a:solidFill>
                  <a:schemeClr val="bg1"/>
                </a:solidFill>
                <a:latin typeface="+mn-ea"/>
              </a:rPr>
              <a:t>的中间结果进行某种进一步的结果整理</a:t>
            </a:r>
            <a:endParaRPr lang="en-US" altLang="zh-CN" sz="3600" dirty="0">
              <a:solidFill>
                <a:schemeClr val="bg1"/>
              </a:solidFill>
              <a:latin typeface="+mn-ea"/>
            </a:endParaRPr>
          </a:p>
        </p:txBody>
      </p:sp>
    </p:spTree>
    <p:extLst>
      <p:ext uri="{BB962C8B-B14F-4D97-AF65-F5344CB8AC3E}">
        <p14:creationId xmlns:p14="http://schemas.microsoft.com/office/powerpoint/2010/main" val="665211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1963994" y="1723543"/>
            <a:ext cx="2270864" cy="2027161"/>
          </a:xfrm>
          <a:prstGeom prst="rect">
            <a:avLst/>
          </a:prstGeom>
        </p:spPr>
      </p:pic>
      <p:pic>
        <p:nvPicPr>
          <p:cNvPr id="6" name="图片 5"/>
          <p:cNvPicPr>
            <a:picLocks noChangeAspect="1"/>
          </p:cNvPicPr>
          <p:nvPr/>
        </p:nvPicPr>
        <p:blipFill>
          <a:blip r:embed="rId4"/>
          <a:stretch>
            <a:fillRect/>
          </a:stretch>
        </p:blipFill>
        <p:spPr>
          <a:xfrm>
            <a:off x="3906956" y="2065473"/>
            <a:ext cx="3042850" cy="2261852"/>
          </a:xfrm>
          <a:prstGeom prst="rect">
            <a:avLst/>
          </a:prstGeom>
        </p:spPr>
      </p:pic>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a:t>
            </a:fld>
            <a:endParaRPr lang="en-US"/>
          </a:p>
        </p:txBody>
      </p:sp>
      <p:pic>
        <p:nvPicPr>
          <p:cNvPr id="3" name="图片 2"/>
          <p:cNvPicPr>
            <a:picLocks noChangeAspect="1"/>
          </p:cNvPicPr>
          <p:nvPr/>
        </p:nvPicPr>
        <p:blipFill>
          <a:blip r:embed="rId5"/>
          <a:stretch>
            <a:fillRect/>
          </a:stretch>
        </p:blipFill>
        <p:spPr>
          <a:xfrm>
            <a:off x="7236305" y="1210493"/>
            <a:ext cx="3657600" cy="5221828"/>
          </a:xfrm>
          <a:prstGeom prst="rect">
            <a:avLst/>
          </a:prstGeom>
        </p:spPr>
      </p:pic>
      <p:sp>
        <p:nvSpPr>
          <p:cNvPr id="13" name="内容占位符 2"/>
          <p:cNvSpPr>
            <a:spLocks noGrp="1"/>
          </p:cNvSpPr>
          <p:nvPr>
            <p:ph idx="1"/>
          </p:nvPr>
        </p:nvSpPr>
        <p:spPr>
          <a:xfrm>
            <a:off x="381000" y="1063753"/>
            <a:ext cx="9601200" cy="5257801"/>
          </a:xfrm>
        </p:spPr>
        <p:txBody>
          <a:bodyPr>
            <a:normAutofit/>
          </a:bodyPr>
          <a:lstStyle/>
          <a:p>
            <a:pPr marL="118872" indent="0">
              <a:buNone/>
            </a:pPr>
            <a:r>
              <a:rPr lang="zh-CN" altLang="en-US" sz="3600" dirty="0"/>
              <a:t>谈谈大数据</a:t>
            </a:r>
            <a:endParaRPr lang="en-US" sz="2400" dirty="0">
              <a:solidFill>
                <a:srgbClr val="FF0000"/>
              </a:solidFill>
            </a:endParaRPr>
          </a:p>
        </p:txBody>
      </p:sp>
      <p:pic>
        <p:nvPicPr>
          <p:cNvPr id="4" name="图片 3"/>
          <p:cNvPicPr>
            <a:picLocks noChangeAspect="1"/>
          </p:cNvPicPr>
          <p:nvPr/>
        </p:nvPicPr>
        <p:blipFill>
          <a:blip r:embed="rId6"/>
          <a:stretch>
            <a:fillRect/>
          </a:stretch>
        </p:blipFill>
        <p:spPr>
          <a:xfrm>
            <a:off x="1791657" y="3670271"/>
            <a:ext cx="4279763" cy="2987299"/>
          </a:xfrm>
          <a:prstGeom prst="rect">
            <a:avLst/>
          </a:prstGeom>
        </p:spPr>
      </p:pic>
    </p:spTree>
    <p:extLst>
      <p:ext uri="{BB962C8B-B14F-4D97-AF65-F5344CB8AC3E}">
        <p14:creationId xmlns:p14="http://schemas.microsoft.com/office/powerpoint/2010/main" val="4169404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40</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zh-CN" altLang="en-US" sz="3600" dirty="0"/>
              <a:t>抽象模型：</a:t>
            </a:r>
            <a:r>
              <a:rPr lang="en-US" altLang="zh-CN" sz="3600" dirty="0"/>
              <a:t>Map </a:t>
            </a:r>
            <a:r>
              <a:rPr lang="zh-CN" altLang="en-US" sz="3600" dirty="0"/>
              <a:t>和 </a:t>
            </a:r>
            <a:r>
              <a:rPr lang="en-US" altLang="zh-CN" sz="3600" dirty="0"/>
              <a:t>Reduce</a:t>
            </a: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1200"/>
              </a:spcAft>
              <a:buFont typeface="Wingdings 2" panose="05020102010507070707" pitchFamily="18" charset="2"/>
              <a:buNone/>
            </a:pPr>
            <a:endParaRPr lang="en-US" altLang="zh-CN" b="1" dirty="0">
              <a:solidFill>
                <a:srgbClr val="00B050"/>
              </a:solidFill>
              <a:latin typeface="方正卡通简体" panose="03000509000000000000" pitchFamily="65" charset="-122"/>
              <a:ea typeface="方正卡通简体" panose="03000509000000000000" pitchFamily="65" charset="-122"/>
            </a:endParaRPr>
          </a:p>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marL="118872" indent="0">
              <a:spcBef>
                <a:spcPts val="1200"/>
              </a:spcBef>
              <a:spcAft>
                <a:spcPts val="600"/>
              </a:spcAft>
              <a:buNone/>
            </a:pPr>
            <a:r>
              <a:rPr lang="zh-CN" altLang="en-US" sz="2400" dirty="0">
                <a:latin typeface="方正卡通简体" panose="03000509000000000000" pitchFamily="65" charset="-122"/>
                <a:ea typeface="方正卡通简体" panose="03000509000000000000" pitchFamily="65" charset="-122"/>
              </a:rPr>
              <a:t>排序和整理中间结果以利后续处理</a:t>
            </a:r>
            <a:endParaRPr lang="en-US" altLang="zh-CN" sz="2400" dirty="0">
              <a:latin typeface="方正卡通简体" panose="03000509000000000000" pitchFamily="65" charset="-122"/>
              <a:ea typeface="方正卡通简体" panose="03000509000000000000" pitchFamily="65" charset="-122"/>
            </a:endParaRPr>
          </a:p>
          <a:p>
            <a:pPr>
              <a:spcAft>
                <a:spcPts val="600"/>
              </a:spcAft>
            </a:pPr>
            <a:r>
              <a:rPr lang="zh-CN" altLang="en-US" sz="2400" dirty="0">
                <a:latin typeface="方正卡通简体" panose="03000509000000000000" pitchFamily="65" charset="-122"/>
                <a:ea typeface="方正卡通简体" panose="03000509000000000000" pitchFamily="65" charset="-122"/>
              </a:rPr>
              <a:t>收集整理中间结果</a:t>
            </a:r>
            <a:endParaRPr lang="en-US" altLang="zh-CN" sz="2400" dirty="0">
              <a:latin typeface="方正卡通简体" panose="03000509000000000000" pitchFamily="65" charset="-122"/>
              <a:ea typeface="方正卡通简体" panose="03000509000000000000" pitchFamily="65" charset="-122"/>
            </a:endParaRPr>
          </a:p>
          <a:p>
            <a:pPr>
              <a:spcAft>
                <a:spcPts val="600"/>
              </a:spcAft>
            </a:pPr>
            <a:r>
              <a:rPr lang="zh-CN" altLang="en-US" sz="2400" dirty="0">
                <a:latin typeface="方正卡通简体" panose="03000509000000000000" pitchFamily="65" charset="-122"/>
                <a:ea typeface="方正卡通简体" panose="03000509000000000000" pitchFamily="65" charset="-122"/>
              </a:rPr>
              <a:t>产生最终结果输出</a:t>
            </a:r>
          </a:p>
        </p:txBody>
      </p:sp>
      <p:grpSp>
        <p:nvGrpSpPr>
          <p:cNvPr id="8" name="Group 7"/>
          <p:cNvGrpSpPr>
            <a:grpSpLocks/>
          </p:cNvGrpSpPr>
          <p:nvPr/>
        </p:nvGrpSpPr>
        <p:grpSpPr bwMode="auto">
          <a:xfrm>
            <a:off x="6208712" y="2608262"/>
            <a:ext cx="2455863" cy="996950"/>
            <a:chOff x="6105236" y="1376216"/>
            <a:chExt cx="2262910" cy="997527"/>
          </a:xfrm>
        </p:grpSpPr>
        <p:sp>
          <p:nvSpPr>
            <p:cNvPr id="9" name="Rounded Rectangle 4"/>
            <p:cNvSpPr/>
            <p:nvPr/>
          </p:nvSpPr>
          <p:spPr>
            <a:xfrm>
              <a:off x="6963884" y="1376216"/>
              <a:ext cx="1404262" cy="9975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latin typeface="+mj-lt"/>
                </a:rPr>
                <a:t>Map</a:t>
              </a:r>
              <a:endParaRPr lang="zh-CN" altLang="en-US" sz="2800" dirty="0">
                <a:latin typeface="+mj-lt"/>
              </a:endParaRPr>
            </a:p>
          </p:txBody>
        </p:sp>
        <p:sp>
          <p:nvSpPr>
            <p:cNvPr id="10" name="Notched Right Arrow 6"/>
            <p:cNvSpPr/>
            <p:nvPr/>
          </p:nvSpPr>
          <p:spPr>
            <a:xfrm>
              <a:off x="6105236" y="1625598"/>
              <a:ext cx="766493" cy="544827"/>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1" name="Group 8"/>
          <p:cNvGrpSpPr>
            <a:grpSpLocks/>
          </p:cNvGrpSpPr>
          <p:nvPr/>
        </p:nvGrpSpPr>
        <p:grpSpPr bwMode="auto">
          <a:xfrm>
            <a:off x="6194425" y="4367212"/>
            <a:ext cx="2470150" cy="996950"/>
            <a:chOff x="6105236" y="1376216"/>
            <a:chExt cx="2262910" cy="997527"/>
          </a:xfrm>
        </p:grpSpPr>
        <p:sp>
          <p:nvSpPr>
            <p:cNvPr id="12" name="Rounded Rectangle 9"/>
            <p:cNvSpPr/>
            <p:nvPr/>
          </p:nvSpPr>
          <p:spPr>
            <a:xfrm>
              <a:off x="6964734" y="1376216"/>
              <a:ext cx="1403412" cy="997527"/>
            </a:xfrm>
            <a:prstGeom prst="round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latin typeface="+mj-lt"/>
                </a:rPr>
                <a:t>Reduce</a:t>
              </a:r>
              <a:endParaRPr lang="zh-CN" altLang="en-US" sz="2800" dirty="0">
                <a:latin typeface="+mj-lt"/>
              </a:endParaRPr>
            </a:p>
          </p:txBody>
        </p:sp>
        <p:sp>
          <p:nvSpPr>
            <p:cNvPr id="14" name="Notched Right Arrow 10"/>
            <p:cNvSpPr/>
            <p:nvPr/>
          </p:nvSpPr>
          <p:spPr>
            <a:xfrm>
              <a:off x="6105236" y="1625598"/>
              <a:ext cx="766422" cy="544827"/>
            </a:xfrm>
            <a:prstGeom prst="notch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Rounded Rectangle 11"/>
          <p:cNvSpPr/>
          <p:nvPr/>
        </p:nvSpPr>
        <p:spPr>
          <a:xfrm>
            <a:off x="614363" y="2400299"/>
            <a:ext cx="5254625" cy="1412875"/>
          </a:xfrm>
          <a:prstGeom prst="roundRect">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Aft>
                <a:spcPts val="600"/>
              </a:spcAft>
            </a:pPr>
            <a:r>
              <a:rPr lang="zh-CN" altLang="en-US" sz="2200" dirty="0">
                <a:solidFill>
                  <a:schemeClr val="tx1"/>
                </a:solidFill>
                <a:latin typeface="方正卡通简体" panose="03000509000000000000" pitchFamily="65" charset="-122"/>
                <a:ea typeface="方正卡通简体" panose="03000509000000000000" pitchFamily="65" charset="-122"/>
              </a:rPr>
              <a:t>大量数据记录</a:t>
            </a:r>
            <a:r>
              <a:rPr lang="en-US" altLang="zh-CN" sz="2200" dirty="0">
                <a:solidFill>
                  <a:schemeClr val="tx1"/>
                </a:solidFill>
                <a:latin typeface="方正卡通简体" panose="03000509000000000000" pitchFamily="65" charset="-122"/>
                <a:ea typeface="方正卡通简体" panose="03000509000000000000" pitchFamily="65" charset="-122"/>
              </a:rPr>
              <a:t>/</a:t>
            </a:r>
            <a:r>
              <a:rPr lang="zh-CN" altLang="en-US" sz="2200" dirty="0">
                <a:solidFill>
                  <a:schemeClr val="tx1"/>
                </a:solidFill>
                <a:latin typeface="方正卡通简体" panose="03000509000000000000" pitchFamily="65" charset="-122"/>
                <a:ea typeface="方正卡通简体" panose="03000509000000000000" pitchFamily="65" charset="-122"/>
              </a:rPr>
              <a:t>元素进行重复处理</a:t>
            </a:r>
            <a:endParaRPr lang="en-US" altLang="zh-CN" sz="2200" dirty="0">
              <a:solidFill>
                <a:schemeClr val="tx1"/>
              </a:solidFill>
              <a:latin typeface="方正卡通简体" panose="03000509000000000000" pitchFamily="65" charset="-122"/>
              <a:ea typeface="方正卡通简体" panose="03000509000000000000" pitchFamily="65" charset="-122"/>
            </a:endParaRPr>
          </a:p>
          <a:p>
            <a:r>
              <a:rPr lang="zh-CN" altLang="en-US" sz="2200" dirty="0">
                <a:solidFill>
                  <a:schemeClr val="tx1"/>
                </a:solidFill>
                <a:latin typeface="方正卡通简体" panose="03000509000000000000" pitchFamily="65" charset="-122"/>
                <a:ea typeface="方正卡通简体" panose="03000509000000000000" pitchFamily="65" charset="-122"/>
              </a:rPr>
              <a:t>对每个数据记录</a:t>
            </a:r>
            <a:r>
              <a:rPr lang="en-US" altLang="zh-CN" sz="2200" dirty="0">
                <a:solidFill>
                  <a:schemeClr val="tx1"/>
                </a:solidFill>
                <a:latin typeface="方正卡通简体" panose="03000509000000000000" pitchFamily="65" charset="-122"/>
                <a:ea typeface="方正卡通简体" panose="03000509000000000000" pitchFamily="65" charset="-122"/>
              </a:rPr>
              <a:t>/</a:t>
            </a:r>
            <a:r>
              <a:rPr lang="zh-CN" altLang="en-US" sz="2200" dirty="0">
                <a:solidFill>
                  <a:schemeClr val="tx1"/>
                </a:solidFill>
                <a:latin typeface="方正卡通简体" panose="03000509000000000000" pitchFamily="65" charset="-122"/>
                <a:ea typeface="方正卡通简体" panose="03000509000000000000" pitchFamily="65" charset="-122"/>
              </a:rPr>
              <a:t>元素作感兴趣的处理、获取感兴趣的中间结果信息</a:t>
            </a:r>
            <a:endParaRPr lang="en-US" altLang="zh-CN" sz="2200" dirty="0">
              <a:solidFill>
                <a:schemeClr val="tx1"/>
              </a:solidFill>
              <a:latin typeface="方正卡通简体" panose="03000509000000000000" pitchFamily="65" charset="-122"/>
              <a:ea typeface="方正卡通简体" panose="03000509000000000000" pitchFamily="65" charset="-122"/>
            </a:endParaRPr>
          </a:p>
        </p:txBody>
      </p:sp>
      <p:sp>
        <p:nvSpPr>
          <p:cNvPr id="16" name="Rounded Rectangle 12"/>
          <p:cNvSpPr/>
          <p:nvPr/>
        </p:nvSpPr>
        <p:spPr>
          <a:xfrm>
            <a:off x="602456" y="4446714"/>
            <a:ext cx="5278438" cy="1016000"/>
          </a:xfrm>
          <a:prstGeom prst="roundRect">
            <a:avLst/>
          </a:prstGeom>
          <a:solidFill>
            <a:srgbClr val="00FFFF">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TextBox 13"/>
          <p:cNvSpPr txBox="1">
            <a:spLocks noChangeArrowheads="1"/>
          </p:cNvSpPr>
          <p:nvPr/>
        </p:nvSpPr>
        <p:spPr bwMode="auto">
          <a:xfrm>
            <a:off x="263525" y="5582185"/>
            <a:ext cx="117760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19250" indent="-1619250" eaLnBrk="0" hangingPunct="0">
              <a:defRPr>
                <a:solidFill>
                  <a:schemeClr val="tx1"/>
                </a:solidFill>
                <a:latin typeface="Perpetua" pitchFamily="18" charset="0"/>
                <a:ea typeface="宋体" panose="02010600030101010101" pitchFamily="2" charset="-122"/>
              </a:defRPr>
            </a:lvl1pPr>
            <a:lvl2pPr marL="742950" indent="-285750" eaLnBrk="0" hangingPunct="0">
              <a:defRPr>
                <a:solidFill>
                  <a:schemeClr val="tx1"/>
                </a:solidFill>
                <a:latin typeface="Perpetua" pitchFamily="18" charset="0"/>
                <a:ea typeface="宋体" panose="02010600030101010101" pitchFamily="2" charset="-122"/>
              </a:defRPr>
            </a:lvl2pPr>
            <a:lvl3pPr marL="1143000" indent="-228600" eaLnBrk="0" hangingPunct="0">
              <a:defRPr>
                <a:solidFill>
                  <a:schemeClr val="tx1"/>
                </a:solidFill>
                <a:latin typeface="Perpetua" pitchFamily="18" charset="0"/>
                <a:ea typeface="宋体" panose="02010600030101010101" pitchFamily="2" charset="-122"/>
              </a:defRPr>
            </a:lvl3pPr>
            <a:lvl4pPr marL="1600200" indent="-228600" eaLnBrk="0" hangingPunct="0">
              <a:defRPr>
                <a:solidFill>
                  <a:schemeClr val="tx1"/>
                </a:solidFill>
                <a:latin typeface="Perpetua" pitchFamily="18" charset="0"/>
                <a:ea typeface="宋体" panose="02010600030101010101" pitchFamily="2" charset="-122"/>
              </a:defRPr>
            </a:lvl4pPr>
            <a:lvl5pPr marL="2057400" indent="-228600" eaLnBrk="0" hangingPunct="0">
              <a:defRPr>
                <a:solidFill>
                  <a:schemeClr val="tx1"/>
                </a:solidFill>
                <a:latin typeface="Perpetua"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Perpetua" pitchFamily="18" charset="0"/>
                <a:ea typeface="宋体" panose="02010600030101010101" pitchFamily="2" charset="-122"/>
              </a:defRPr>
            </a:lvl9pPr>
          </a:lstStyle>
          <a:p>
            <a:pPr algn="just" eaLnBrk="1" hangingPunct="1"/>
            <a:r>
              <a:rPr lang="zh-CN" altLang="en-US" sz="4000" dirty="0">
                <a:solidFill>
                  <a:srgbClr val="FF0066"/>
                </a:solidFill>
                <a:latin typeface="方正卡通简体" panose="03000509000000000000" pitchFamily="65" charset="-122"/>
                <a:ea typeface="方正卡通简体" panose="03000509000000000000" pitchFamily="65" charset="-122"/>
              </a:rPr>
              <a:t>关键思想：为大数据处理过程中的两个主要处理操作提供一种抽象机制</a:t>
            </a:r>
          </a:p>
        </p:txBody>
      </p:sp>
    </p:spTree>
    <p:custDataLst>
      <p:tags r:id="rId1"/>
    </p:custDataLst>
    <p:extLst>
      <p:ext uri="{BB962C8B-B14F-4D97-AF65-F5344CB8AC3E}">
        <p14:creationId xmlns:p14="http://schemas.microsoft.com/office/powerpoint/2010/main" val="2960500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13" name="内容占位符 2"/>
          <p:cNvSpPr>
            <a:spLocks noGrp="1"/>
          </p:cNvSpPr>
          <p:nvPr>
            <p:ph idx="1"/>
          </p:nvPr>
        </p:nvSpPr>
        <p:spPr>
          <a:xfrm>
            <a:off x="359979" y="1063752"/>
            <a:ext cx="11811000" cy="5641848"/>
          </a:xfrm>
        </p:spPr>
        <p:txBody>
          <a:bodyPr>
            <a:normAutofit/>
          </a:bodyPr>
          <a:lstStyle/>
          <a:p>
            <a:pPr>
              <a:buFont typeface="Wingdings" panose="05000000000000000000" pitchFamily="2" charset="2"/>
              <a:buChar char="p"/>
            </a:pPr>
            <a:r>
              <a:rPr lang="zh-CN" altLang="en-US" sz="3600" dirty="0"/>
              <a:t> 发挥并行化的优势</a:t>
            </a:r>
            <a:endParaRPr lang="en-US" altLang="zh-CN" sz="3600" dirty="0"/>
          </a:p>
          <a:p>
            <a:pPr marL="118872" indent="0">
              <a:buNone/>
            </a:pPr>
            <a:r>
              <a:rPr lang="zh-CN" altLang="en-US" sz="3600" dirty="0"/>
              <a:t>如果让一个班的同学去数一本书里每个字出现的次数？</a:t>
            </a:r>
            <a:endParaRPr lang="en-US" altLang="zh-CN" sz="3600" dirty="0"/>
          </a:p>
          <a:p>
            <a:pPr marL="118872" indent="0">
              <a:buNone/>
            </a:pPr>
            <a:r>
              <a:rPr lang="zh-CN" altLang="en-US" sz="3600" dirty="0"/>
              <a:t>你能设计一种比较快速的方案吗？</a:t>
            </a:r>
            <a:endParaRPr lang="en-US" altLang="zh-CN" sz="3600" dirty="0"/>
          </a:p>
          <a:p>
            <a:pPr marL="118872" indent="0">
              <a:buNone/>
            </a:pPr>
            <a:endParaRPr lang="en-US" altLang="zh-CN" sz="3600" dirty="0"/>
          </a:p>
          <a:p>
            <a:pPr marL="118872" indent="0">
              <a:buNone/>
            </a:pPr>
            <a:endParaRPr lang="en-US" altLang="zh-CN" sz="3600" dirty="0"/>
          </a:p>
          <a:p>
            <a:pPr marL="118872" indent="0">
              <a:buNone/>
            </a:pPr>
            <a:endParaRPr lang="en-US" altLang="zh-CN" sz="3600" dirty="0"/>
          </a:p>
        </p:txBody>
      </p:sp>
    </p:spTree>
    <p:extLst>
      <p:ext uri="{BB962C8B-B14F-4D97-AF65-F5344CB8AC3E}">
        <p14:creationId xmlns:p14="http://schemas.microsoft.com/office/powerpoint/2010/main" val="3761478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42</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en-US" altLang="zh-CN" sz="3600" b="1" dirty="0" err="1">
                <a:solidFill>
                  <a:srgbClr val="7030A0"/>
                </a:solidFill>
                <a:latin typeface="+mn-lt"/>
                <a:ea typeface="华康钢笔体W2" panose="03000209000000000000" pitchFamily="65" charset="-122"/>
              </a:rPr>
              <a:t>MapReduce</a:t>
            </a:r>
            <a:r>
              <a:rPr lang="zh-CN" altLang="en-US" sz="3600" b="1" dirty="0">
                <a:solidFill>
                  <a:srgbClr val="7030A0"/>
                </a:solidFill>
                <a:latin typeface="+mn-lt"/>
                <a:ea typeface="华康钢笔体W2" panose="03000209000000000000" pitchFamily="65" charset="-122"/>
              </a:rPr>
              <a:t>计算过程</a:t>
            </a:r>
            <a:endParaRPr lang="en-US" altLang="zh-CN" sz="3600" b="1" dirty="0">
              <a:solidFill>
                <a:srgbClr val="7030A0"/>
              </a:solidFill>
              <a:latin typeface="+mn-lt"/>
              <a:ea typeface="华康钢笔体W2" panose="03000209000000000000" pitchFamily="65" charset="-122"/>
            </a:endParaRP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86862" y="1836219"/>
            <a:ext cx="8714783" cy="4911174"/>
          </a:xfrm>
          <a:prstGeom prst="rect">
            <a:avLst/>
          </a:prstGeom>
        </p:spPr>
      </p:pic>
    </p:spTree>
    <p:extLst>
      <p:ext uri="{BB962C8B-B14F-4D97-AF65-F5344CB8AC3E}">
        <p14:creationId xmlns:p14="http://schemas.microsoft.com/office/powerpoint/2010/main" val="253050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43</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en-US" altLang="zh-CN" sz="3600" b="1" dirty="0" err="1">
                <a:solidFill>
                  <a:srgbClr val="7030A0"/>
                </a:solidFill>
                <a:latin typeface="+mn-lt"/>
                <a:ea typeface="华康钢笔体W2" panose="03000209000000000000" pitchFamily="65" charset="-122"/>
              </a:rPr>
              <a:t>MapReduce</a:t>
            </a:r>
            <a:r>
              <a:rPr lang="zh-CN" altLang="en-US" sz="3600" b="1" dirty="0">
                <a:solidFill>
                  <a:srgbClr val="7030A0"/>
                </a:solidFill>
                <a:latin typeface="+mn-lt"/>
                <a:ea typeface="华康钢笔体W2" panose="03000209000000000000" pitchFamily="65" charset="-122"/>
              </a:rPr>
              <a:t>计算过程</a:t>
            </a:r>
            <a:endParaRPr lang="en-US" altLang="zh-CN" sz="3600" b="1" dirty="0">
              <a:solidFill>
                <a:srgbClr val="7030A0"/>
              </a:solidFill>
              <a:latin typeface="+mn-lt"/>
              <a:ea typeface="华康钢笔体W2" panose="03000209000000000000" pitchFamily="65" charset="-122"/>
            </a:endParaRP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86862" y="1836219"/>
            <a:ext cx="8714783" cy="4911174"/>
          </a:xfrm>
          <a:prstGeom prst="rect">
            <a:avLst/>
          </a:prstGeom>
        </p:spPr>
      </p:pic>
      <p:cxnSp>
        <p:nvCxnSpPr>
          <p:cNvPr id="8" name="直接箭头连接符 7"/>
          <p:cNvCxnSpPr/>
          <p:nvPr/>
        </p:nvCxnSpPr>
        <p:spPr>
          <a:xfrm flipV="1">
            <a:off x="3048000" y="3200400"/>
            <a:ext cx="3273565" cy="220980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9" name="椭圆 8"/>
          <p:cNvSpPr/>
          <p:nvPr/>
        </p:nvSpPr>
        <p:spPr>
          <a:xfrm>
            <a:off x="1760934" y="2286000"/>
            <a:ext cx="1447800" cy="4035554"/>
          </a:xfrm>
          <a:prstGeom prst="ellipse">
            <a:avLst/>
          </a:prstGeom>
          <a:solidFill>
            <a:schemeClr val="accent2">
              <a:lumMod val="40000"/>
              <a:lumOff val="60000"/>
              <a:alpha val="33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7233735" y="1630623"/>
            <a:ext cx="3816427" cy="1310754"/>
          </a:xfrm>
          <a:prstGeom prst="rect">
            <a:avLst/>
          </a:prstGeom>
        </p:spPr>
      </p:pic>
      <p:sp>
        <p:nvSpPr>
          <p:cNvPr id="11" name="云形 10"/>
          <p:cNvSpPr/>
          <p:nvPr/>
        </p:nvSpPr>
        <p:spPr>
          <a:xfrm>
            <a:off x="6321565" y="914400"/>
            <a:ext cx="5278978" cy="3233926"/>
          </a:xfrm>
          <a:prstGeom prst="cloud">
            <a:avLst/>
          </a:prstGeom>
          <a:solidFill>
            <a:schemeClr val="accent2">
              <a:lumMod val="40000"/>
              <a:lumOff val="60000"/>
              <a:alpha val="41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85802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44</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en-US" altLang="zh-CN" sz="3600" b="1" dirty="0" err="1">
                <a:solidFill>
                  <a:srgbClr val="7030A0"/>
                </a:solidFill>
                <a:latin typeface="+mn-lt"/>
                <a:ea typeface="华康钢笔体W2" panose="03000209000000000000" pitchFamily="65" charset="-122"/>
              </a:rPr>
              <a:t>MapReduce</a:t>
            </a:r>
            <a:r>
              <a:rPr lang="zh-CN" altLang="en-US" sz="3600" b="1" dirty="0">
                <a:solidFill>
                  <a:srgbClr val="7030A0"/>
                </a:solidFill>
                <a:latin typeface="+mn-lt"/>
                <a:ea typeface="华康钢笔体W2" panose="03000209000000000000" pitchFamily="65" charset="-122"/>
              </a:rPr>
              <a:t>计算过程</a:t>
            </a:r>
            <a:endParaRPr lang="en-US" altLang="zh-CN" sz="3600" b="1" dirty="0">
              <a:solidFill>
                <a:srgbClr val="7030A0"/>
              </a:solidFill>
              <a:latin typeface="+mn-lt"/>
              <a:ea typeface="华康钢笔体W2" panose="03000209000000000000" pitchFamily="65" charset="-122"/>
            </a:endParaRP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86862" y="1836219"/>
            <a:ext cx="8714783" cy="4911174"/>
          </a:xfrm>
          <a:prstGeom prst="rect">
            <a:avLst/>
          </a:prstGeom>
        </p:spPr>
      </p:pic>
      <p:sp>
        <p:nvSpPr>
          <p:cNvPr id="4" name="文本框 3"/>
          <p:cNvSpPr txBox="1"/>
          <p:nvPr/>
        </p:nvSpPr>
        <p:spPr>
          <a:xfrm>
            <a:off x="4399756" y="5093142"/>
            <a:ext cx="7599892" cy="1569660"/>
          </a:xfrm>
          <a:prstGeom prst="rect">
            <a:avLst/>
          </a:prstGeom>
          <a:solidFill>
            <a:schemeClr val="accent2">
              <a:alpha val="88000"/>
            </a:schemeClr>
          </a:solidFill>
          <a:ln w="63500">
            <a:solidFill>
              <a:schemeClr val="accent6"/>
            </a:solidFill>
          </a:ln>
        </p:spPr>
        <p:txBody>
          <a:bodyPr wrap="square" rtlCol="0">
            <a:spAutoFit/>
          </a:bodyPr>
          <a:lstStyle/>
          <a:p>
            <a:r>
              <a:rPr lang="zh-CN" altLang="en-US" sz="2400" dirty="0">
                <a:latin typeface="Consolas" panose="020B0609020204030204" pitchFamily="49" charset="0"/>
                <a:ea typeface="方正卡通简体" panose="03000509000000000000" pitchFamily="65" charset="-122"/>
                <a:cs typeface="Arial" pitchFamily="34" charset="0"/>
              </a:rPr>
              <a:t>有多个</a:t>
            </a:r>
            <a:r>
              <a:rPr lang="en-US" altLang="zh-CN" sz="2400" dirty="0">
                <a:latin typeface="Consolas" panose="020B0609020204030204" pitchFamily="49" charset="0"/>
                <a:ea typeface="方正卡通简体" panose="03000509000000000000" pitchFamily="65" charset="-122"/>
                <a:cs typeface="Arial" pitchFamily="34" charset="0"/>
              </a:rPr>
              <a:t>Map</a:t>
            </a:r>
            <a:r>
              <a:rPr lang="zh-CN" altLang="en-US" sz="2400" dirty="0">
                <a:latin typeface="Consolas" panose="020B0609020204030204" pitchFamily="49" charset="0"/>
                <a:ea typeface="方正卡通简体" panose="03000509000000000000" pitchFamily="65" charset="-122"/>
                <a:cs typeface="Arial" pitchFamily="34" charset="0"/>
              </a:rPr>
              <a:t>任务，每个任务的输入是</a:t>
            </a:r>
            <a:r>
              <a:rPr lang="en-US" altLang="zh-CN" sz="2400" dirty="0">
                <a:latin typeface="Consolas" panose="020B0609020204030204" pitchFamily="49" charset="0"/>
                <a:ea typeface="方正卡通简体" panose="03000509000000000000" pitchFamily="65" charset="-122"/>
                <a:cs typeface="Arial" pitchFamily="34" charset="0"/>
              </a:rPr>
              <a:t>DFS</a:t>
            </a:r>
            <a:r>
              <a:rPr lang="zh-CN" altLang="en-US" sz="2400" dirty="0">
                <a:latin typeface="Consolas" panose="020B0609020204030204" pitchFamily="49" charset="0"/>
                <a:ea typeface="方正卡通简体" panose="03000509000000000000" pitchFamily="65" charset="-122"/>
                <a:cs typeface="Arial" pitchFamily="34" charset="0"/>
              </a:rPr>
              <a:t>中的一个或多个文件块。</a:t>
            </a:r>
            <a:r>
              <a:rPr lang="en-US" altLang="zh-CN" sz="2400" dirty="0">
                <a:latin typeface="Consolas" panose="020B0609020204030204" pitchFamily="49" charset="0"/>
                <a:ea typeface="方正卡通简体" panose="03000509000000000000" pitchFamily="65" charset="-122"/>
                <a:cs typeface="Arial" pitchFamily="34" charset="0"/>
              </a:rPr>
              <a:t>Map</a:t>
            </a:r>
            <a:r>
              <a:rPr lang="zh-CN" altLang="en-US" sz="2400" dirty="0">
                <a:latin typeface="Consolas" panose="020B0609020204030204" pitchFamily="49" charset="0"/>
                <a:ea typeface="方正卡通简体" panose="03000509000000000000" pitchFamily="65" charset="-122"/>
                <a:cs typeface="Arial" pitchFamily="34" charset="0"/>
              </a:rPr>
              <a:t>任务将文件块转换成一个键</a:t>
            </a:r>
            <a:r>
              <a:rPr lang="en-US" altLang="zh-CN" sz="2400" dirty="0">
                <a:latin typeface="Consolas" panose="020B0609020204030204" pitchFamily="49" charset="0"/>
                <a:ea typeface="方正卡通简体" panose="03000509000000000000" pitchFamily="65" charset="-122"/>
                <a:cs typeface="Arial" pitchFamily="34" charset="0"/>
              </a:rPr>
              <a:t>-</a:t>
            </a:r>
            <a:r>
              <a:rPr lang="zh-CN" altLang="en-US" sz="2400" dirty="0">
                <a:latin typeface="Consolas" panose="020B0609020204030204" pitchFamily="49" charset="0"/>
                <a:ea typeface="方正卡通简体" panose="03000509000000000000" pitchFamily="65" charset="-122"/>
                <a:cs typeface="Arial" pitchFamily="34" charset="0"/>
              </a:rPr>
              <a:t>值</a:t>
            </a:r>
            <a:r>
              <a:rPr lang="en-US" altLang="zh-CN" sz="2400" dirty="0">
                <a:latin typeface="Consolas" panose="020B0609020204030204" pitchFamily="49" charset="0"/>
                <a:ea typeface="方正卡通简体" panose="03000509000000000000" pitchFamily="65" charset="-122"/>
                <a:cs typeface="Arial" pitchFamily="34" charset="0"/>
              </a:rPr>
              <a:t>(key-value)</a:t>
            </a:r>
            <a:r>
              <a:rPr lang="zh-CN" altLang="en-US" sz="2400" dirty="0">
                <a:latin typeface="Consolas" panose="020B0609020204030204" pitchFamily="49" charset="0"/>
                <a:ea typeface="方正卡通简体" panose="03000509000000000000" pitchFamily="65" charset="-122"/>
                <a:cs typeface="Arial" pitchFamily="34" charset="0"/>
              </a:rPr>
              <a:t>对序列。从输入数据产生键</a:t>
            </a:r>
            <a:r>
              <a:rPr lang="en-US" altLang="zh-CN" sz="2400" dirty="0">
                <a:latin typeface="Consolas" panose="020B0609020204030204" pitchFamily="49" charset="0"/>
                <a:ea typeface="方正卡通简体" panose="03000509000000000000" pitchFamily="65" charset="-122"/>
                <a:cs typeface="Arial" pitchFamily="34" charset="0"/>
              </a:rPr>
              <a:t>-</a:t>
            </a:r>
            <a:r>
              <a:rPr lang="zh-CN" altLang="en-US" sz="2400" dirty="0">
                <a:latin typeface="Consolas" panose="020B0609020204030204" pitchFamily="49" charset="0"/>
                <a:ea typeface="方正卡通简体" panose="03000509000000000000" pitchFamily="65" charset="-122"/>
                <a:cs typeface="Arial" pitchFamily="34" charset="0"/>
              </a:rPr>
              <a:t>值对的具体方式由用户编写的</a:t>
            </a:r>
            <a:r>
              <a:rPr lang="en-US" altLang="zh-CN" sz="2400" dirty="0">
                <a:latin typeface="Consolas" panose="020B0609020204030204" pitchFamily="49" charset="0"/>
                <a:ea typeface="方正卡通简体" panose="03000509000000000000" pitchFamily="65" charset="-122"/>
                <a:cs typeface="Arial" pitchFamily="34" charset="0"/>
              </a:rPr>
              <a:t>Map</a:t>
            </a:r>
            <a:r>
              <a:rPr lang="zh-CN" altLang="en-US" sz="2400" dirty="0">
                <a:latin typeface="Consolas" panose="020B0609020204030204" pitchFamily="49" charset="0"/>
                <a:ea typeface="方正卡通简体" panose="03000509000000000000" pitchFamily="65" charset="-122"/>
                <a:cs typeface="Arial" pitchFamily="34" charset="0"/>
              </a:rPr>
              <a:t>函数代码决定。</a:t>
            </a:r>
          </a:p>
        </p:txBody>
      </p:sp>
      <p:cxnSp>
        <p:nvCxnSpPr>
          <p:cNvPr id="8" name="直接箭头连接符 7"/>
          <p:cNvCxnSpPr/>
          <p:nvPr/>
        </p:nvCxnSpPr>
        <p:spPr>
          <a:xfrm>
            <a:off x="3048000" y="5410200"/>
            <a:ext cx="1219200" cy="0"/>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9" name="椭圆 8"/>
          <p:cNvSpPr/>
          <p:nvPr/>
        </p:nvSpPr>
        <p:spPr>
          <a:xfrm>
            <a:off x="1760934" y="2286000"/>
            <a:ext cx="1447800" cy="4035554"/>
          </a:xfrm>
          <a:prstGeom prst="ellipse">
            <a:avLst/>
          </a:prstGeom>
          <a:solidFill>
            <a:schemeClr val="accent2">
              <a:lumMod val="40000"/>
              <a:lumOff val="60000"/>
              <a:alpha val="33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7233735" y="1630623"/>
            <a:ext cx="3816427" cy="1310754"/>
          </a:xfrm>
          <a:prstGeom prst="rect">
            <a:avLst/>
          </a:prstGeom>
        </p:spPr>
      </p:pic>
      <p:sp>
        <p:nvSpPr>
          <p:cNvPr id="11" name="云形 10"/>
          <p:cNvSpPr/>
          <p:nvPr/>
        </p:nvSpPr>
        <p:spPr>
          <a:xfrm>
            <a:off x="6321565" y="914400"/>
            <a:ext cx="5278978" cy="3233926"/>
          </a:xfrm>
          <a:prstGeom prst="cloud">
            <a:avLst/>
          </a:prstGeom>
          <a:solidFill>
            <a:schemeClr val="accent2">
              <a:lumMod val="40000"/>
              <a:lumOff val="60000"/>
              <a:alpha val="41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06855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45</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en-US" altLang="zh-CN" sz="3600" b="1" dirty="0" err="1">
                <a:solidFill>
                  <a:srgbClr val="7030A0"/>
                </a:solidFill>
                <a:latin typeface="+mn-lt"/>
                <a:ea typeface="华康钢笔体W2" panose="03000209000000000000" pitchFamily="65" charset="-122"/>
              </a:rPr>
              <a:t>MapReduce</a:t>
            </a:r>
            <a:r>
              <a:rPr lang="zh-CN" altLang="en-US" sz="3600" b="1" dirty="0">
                <a:solidFill>
                  <a:srgbClr val="7030A0"/>
                </a:solidFill>
                <a:latin typeface="+mn-lt"/>
                <a:ea typeface="华康钢笔体W2" panose="03000209000000000000" pitchFamily="65" charset="-122"/>
              </a:rPr>
              <a:t>计算过程</a:t>
            </a:r>
            <a:endParaRPr lang="en-US" altLang="zh-CN" sz="3600" b="1" dirty="0">
              <a:solidFill>
                <a:srgbClr val="7030A0"/>
              </a:solidFill>
              <a:latin typeface="+mn-lt"/>
              <a:ea typeface="华康钢笔体W2" panose="03000209000000000000" pitchFamily="65" charset="-122"/>
            </a:endParaRP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86862" y="1836219"/>
            <a:ext cx="8714783" cy="4911174"/>
          </a:xfrm>
          <a:prstGeom prst="rect">
            <a:avLst/>
          </a:prstGeom>
        </p:spPr>
      </p:pic>
      <p:cxnSp>
        <p:nvCxnSpPr>
          <p:cNvPr id="8" name="直接箭头连接符 7"/>
          <p:cNvCxnSpPr/>
          <p:nvPr/>
        </p:nvCxnSpPr>
        <p:spPr>
          <a:xfrm flipV="1">
            <a:off x="4800600" y="2895600"/>
            <a:ext cx="2057400" cy="152400"/>
          </a:xfrm>
          <a:prstGeom prst="straightConnector1">
            <a:avLst/>
          </a:prstGeom>
          <a:ln w="47625">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9" name="椭圆 8"/>
          <p:cNvSpPr/>
          <p:nvPr/>
        </p:nvSpPr>
        <p:spPr>
          <a:xfrm>
            <a:off x="3501003" y="2406521"/>
            <a:ext cx="1447800" cy="4035554"/>
          </a:xfrm>
          <a:prstGeom prst="ellipse">
            <a:avLst/>
          </a:prstGeom>
          <a:solidFill>
            <a:schemeClr val="accent2">
              <a:lumMod val="40000"/>
              <a:lumOff val="60000"/>
              <a:alpha val="33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p:cNvSpPr txBox="1"/>
          <p:nvPr/>
        </p:nvSpPr>
        <p:spPr>
          <a:xfrm>
            <a:off x="6939106" y="2090172"/>
            <a:ext cx="4978574" cy="2308324"/>
          </a:xfrm>
          <a:prstGeom prst="rect">
            <a:avLst/>
          </a:prstGeom>
          <a:solidFill>
            <a:schemeClr val="accent2">
              <a:alpha val="88000"/>
            </a:schemeClr>
          </a:solidFill>
          <a:ln w="63500">
            <a:solidFill>
              <a:schemeClr val="accent6"/>
            </a:solidFill>
          </a:ln>
        </p:spPr>
        <p:txBody>
          <a:bodyPr wrap="square" rtlCol="0">
            <a:spAutoFit/>
          </a:bodyPr>
          <a:lstStyle/>
          <a:p>
            <a:r>
              <a:rPr lang="zh-CN" altLang="en-US" sz="2400" dirty="0">
                <a:latin typeface="Consolas" panose="020B0609020204030204" pitchFamily="49" charset="0"/>
                <a:ea typeface="方正卡通简体" panose="03000509000000000000" pitchFamily="65" charset="-122"/>
                <a:cs typeface="Arial" pitchFamily="34" charset="0"/>
              </a:rPr>
              <a:t>主控制器</a:t>
            </a:r>
            <a:r>
              <a:rPr lang="en-US" altLang="zh-CN" sz="2400" dirty="0">
                <a:latin typeface="Consolas" panose="020B0609020204030204" pitchFamily="49" charset="0"/>
                <a:ea typeface="方正卡通简体" panose="03000509000000000000" pitchFamily="65" charset="-122"/>
                <a:cs typeface="Arial" pitchFamily="34" charset="0"/>
              </a:rPr>
              <a:t>(master controller)</a:t>
            </a:r>
            <a:r>
              <a:rPr lang="zh-CN" altLang="en-US" sz="2400" dirty="0">
                <a:latin typeface="Consolas" panose="020B0609020204030204" pitchFamily="49" charset="0"/>
                <a:ea typeface="方正卡通简体" panose="03000509000000000000" pitchFamily="65" charset="-122"/>
                <a:cs typeface="Arial" pitchFamily="34" charset="0"/>
              </a:rPr>
              <a:t>从每个</a:t>
            </a:r>
            <a:r>
              <a:rPr lang="en-US" altLang="zh-CN" sz="2400" dirty="0">
                <a:latin typeface="Consolas" panose="020B0609020204030204" pitchFamily="49" charset="0"/>
                <a:ea typeface="方正卡通简体" panose="03000509000000000000" pitchFamily="65" charset="-122"/>
                <a:cs typeface="Arial" pitchFamily="34" charset="0"/>
              </a:rPr>
              <a:t>Map</a:t>
            </a:r>
            <a:r>
              <a:rPr lang="zh-CN" altLang="en-US" sz="2400" dirty="0">
                <a:latin typeface="Consolas" panose="020B0609020204030204" pitchFamily="49" charset="0"/>
                <a:ea typeface="方正卡通简体" panose="03000509000000000000" pitchFamily="65" charset="-122"/>
                <a:cs typeface="Arial" pitchFamily="34" charset="0"/>
              </a:rPr>
              <a:t>任务中收集一系列键</a:t>
            </a:r>
            <a:r>
              <a:rPr lang="en-US" altLang="zh-CN" sz="2400" dirty="0">
                <a:latin typeface="Consolas" panose="020B0609020204030204" pitchFamily="49" charset="0"/>
                <a:ea typeface="方正卡通简体" panose="03000509000000000000" pitchFamily="65" charset="-122"/>
                <a:cs typeface="Arial" pitchFamily="34" charset="0"/>
              </a:rPr>
              <a:t>-</a:t>
            </a:r>
            <a:r>
              <a:rPr lang="zh-CN" altLang="en-US" sz="2400" dirty="0">
                <a:latin typeface="Consolas" panose="020B0609020204030204" pitchFamily="49" charset="0"/>
                <a:ea typeface="方正卡通简体" panose="03000509000000000000" pitchFamily="65" charset="-122"/>
                <a:cs typeface="Arial" pitchFamily="34" charset="0"/>
              </a:rPr>
              <a:t>值对，并将它们按照键大小排序。这些键又被分到所有的</a:t>
            </a:r>
            <a:r>
              <a:rPr lang="en-US" altLang="zh-CN" sz="2400" dirty="0">
                <a:latin typeface="Consolas" panose="020B0609020204030204" pitchFamily="49" charset="0"/>
                <a:ea typeface="方正卡通简体" panose="03000509000000000000" pitchFamily="65" charset="-122"/>
                <a:cs typeface="Arial" pitchFamily="34" charset="0"/>
              </a:rPr>
              <a:t>Reduce</a:t>
            </a:r>
            <a:r>
              <a:rPr lang="zh-CN" altLang="en-US" sz="2400" dirty="0">
                <a:latin typeface="Consolas" panose="020B0609020204030204" pitchFamily="49" charset="0"/>
                <a:ea typeface="方正卡通简体" panose="03000509000000000000" pitchFamily="65" charset="-122"/>
                <a:cs typeface="Arial" pitchFamily="34" charset="0"/>
              </a:rPr>
              <a:t>任务中，所以具有相同键的键</a:t>
            </a:r>
            <a:r>
              <a:rPr lang="en-US" altLang="zh-CN" sz="2400" dirty="0">
                <a:latin typeface="Consolas" panose="020B0609020204030204" pitchFamily="49" charset="0"/>
                <a:ea typeface="方正卡通简体" panose="03000509000000000000" pitchFamily="65" charset="-122"/>
                <a:cs typeface="Arial" pitchFamily="34" charset="0"/>
              </a:rPr>
              <a:t>-</a:t>
            </a:r>
            <a:r>
              <a:rPr lang="zh-CN" altLang="en-US" sz="2400" dirty="0">
                <a:latin typeface="Consolas" panose="020B0609020204030204" pitchFamily="49" charset="0"/>
                <a:ea typeface="方正卡通简体" panose="03000509000000000000" pitchFamily="65" charset="-122"/>
                <a:cs typeface="Arial" pitchFamily="34" charset="0"/>
              </a:rPr>
              <a:t>值对应该归到同一</a:t>
            </a:r>
            <a:r>
              <a:rPr lang="en-US" altLang="zh-CN" sz="2400" dirty="0">
                <a:latin typeface="Consolas" panose="020B0609020204030204" pitchFamily="49" charset="0"/>
                <a:ea typeface="方正卡通简体" panose="03000509000000000000" pitchFamily="65" charset="-122"/>
                <a:cs typeface="Arial" pitchFamily="34" charset="0"/>
              </a:rPr>
              <a:t>Reduce</a:t>
            </a:r>
            <a:r>
              <a:rPr lang="zh-CN" altLang="en-US" sz="2400" dirty="0">
                <a:latin typeface="Consolas" panose="020B0609020204030204" pitchFamily="49" charset="0"/>
                <a:ea typeface="方正卡通简体" panose="03000509000000000000" pitchFamily="65" charset="-122"/>
                <a:cs typeface="Arial" pitchFamily="34" charset="0"/>
              </a:rPr>
              <a:t>任务中。</a:t>
            </a:r>
          </a:p>
        </p:txBody>
      </p:sp>
    </p:spTree>
    <p:extLst>
      <p:ext uri="{BB962C8B-B14F-4D97-AF65-F5344CB8AC3E}">
        <p14:creationId xmlns:p14="http://schemas.microsoft.com/office/powerpoint/2010/main" val="630819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46</a:t>
            </a:fld>
            <a:endParaRPr lang="en-US"/>
          </a:p>
        </p:txBody>
      </p:sp>
      <p:sp>
        <p:nvSpPr>
          <p:cNvPr id="13" name="内容占位符 2"/>
          <p:cNvSpPr>
            <a:spLocks noGrp="1"/>
          </p:cNvSpPr>
          <p:nvPr>
            <p:ph idx="1"/>
          </p:nvPr>
        </p:nvSpPr>
        <p:spPr>
          <a:xfrm>
            <a:off x="381000" y="1063753"/>
            <a:ext cx="11658600" cy="5257801"/>
          </a:xfrm>
        </p:spPr>
        <p:txBody>
          <a:bodyPr>
            <a:normAutofit/>
          </a:bodyPr>
          <a:lstStyle/>
          <a:p>
            <a:pPr marL="118872" indent="0">
              <a:buNone/>
            </a:pPr>
            <a:r>
              <a:rPr lang="en-US" altLang="zh-CN" sz="3600" b="1" dirty="0" err="1">
                <a:solidFill>
                  <a:srgbClr val="7030A0"/>
                </a:solidFill>
                <a:latin typeface="+mn-lt"/>
                <a:ea typeface="华康钢笔体W2" panose="03000209000000000000" pitchFamily="65" charset="-122"/>
              </a:rPr>
              <a:t>MapReduce</a:t>
            </a:r>
            <a:r>
              <a:rPr lang="zh-CN" altLang="en-US" sz="3600" b="1" dirty="0">
                <a:solidFill>
                  <a:srgbClr val="7030A0"/>
                </a:solidFill>
                <a:latin typeface="+mn-lt"/>
                <a:ea typeface="华康钢笔体W2" panose="03000209000000000000" pitchFamily="65" charset="-122"/>
              </a:rPr>
              <a:t>计算过程</a:t>
            </a:r>
            <a:endParaRPr lang="en-US" altLang="zh-CN" sz="3600" b="1" dirty="0">
              <a:solidFill>
                <a:srgbClr val="7030A0"/>
              </a:solidFill>
              <a:latin typeface="+mn-lt"/>
              <a:ea typeface="华康钢笔体W2" panose="03000209000000000000" pitchFamily="65" charset="-122"/>
            </a:endParaRPr>
          </a:p>
        </p:txBody>
      </p:sp>
      <p:sp>
        <p:nvSpPr>
          <p:cNvPr id="7" name="Content Placeholder 2"/>
          <p:cNvSpPr txBox="1">
            <a:spLocks/>
          </p:cNvSpPr>
          <p:nvPr/>
        </p:nvSpPr>
        <p:spPr>
          <a:xfrm>
            <a:off x="569912" y="1524000"/>
            <a:ext cx="7659688" cy="553561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spcAft>
                <a:spcPts val="600"/>
              </a:spcAft>
              <a:buFont typeface="Wingdings 2" panose="05020102010507070707" pitchFamily="18" charset="2"/>
              <a:buNone/>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a:p>
            <a:pPr>
              <a:spcBef>
                <a:spcPts val="1200"/>
              </a:spcBef>
              <a:spcAft>
                <a:spcPts val="600"/>
              </a:spcAft>
            </a:pP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2253244" y="1850456"/>
            <a:ext cx="8714783" cy="4911174"/>
          </a:xfrm>
          <a:prstGeom prst="rect">
            <a:avLst/>
          </a:prstGeom>
        </p:spPr>
      </p:pic>
      <p:cxnSp>
        <p:nvCxnSpPr>
          <p:cNvPr id="8" name="直接箭头连接符 7"/>
          <p:cNvCxnSpPr/>
          <p:nvPr/>
        </p:nvCxnSpPr>
        <p:spPr>
          <a:xfrm flipH="1">
            <a:off x="5231168" y="2819400"/>
            <a:ext cx="1474432" cy="1347854"/>
          </a:xfrm>
          <a:prstGeom prst="straightConnector1">
            <a:avLst/>
          </a:prstGeom>
          <a:ln w="47625">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9" name="椭圆 8"/>
          <p:cNvSpPr/>
          <p:nvPr/>
        </p:nvSpPr>
        <p:spPr>
          <a:xfrm>
            <a:off x="6307479" y="1811091"/>
            <a:ext cx="4526866" cy="4909749"/>
          </a:xfrm>
          <a:prstGeom prst="ellipse">
            <a:avLst/>
          </a:prstGeom>
          <a:solidFill>
            <a:schemeClr val="accent2">
              <a:lumMod val="40000"/>
              <a:lumOff val="60000"/>
              <a:alpha val="33000"/>
            </a:schemeClr>
          </a:solid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p:cNvSpPr txBox="1"/>
          <p:nvPr/>
        </p:nvSpPr>
        <p:spPr>
          <a:xfrm>
            <a:off x="252594" y="4212873"/>
            <a:ext cx="4978574" cy="1938992"/>
          </a:xfrm>
          <a:prstGeom prst="rect">
            <a:avLst/>
          </a:prstGeom>
          <a:solidFill>
            <a:schemeClr val="accent2">
              <a:alpha val="88000"/>
            </a:schemeClr>
          </a:solidFill>
          <a:ln w="63500">
            <a:solidFill>
              <a:schemeClr val="accent6"/>
            </a:solidFill>
          </a:ln>
        </p:spPr>
        <p:txBody>
          <a:bodyPr wrap="square" rtlCol="0">
            <a:spAutoFit/>
          </a:bodyPr>
          <a:lstStyle/>
          <a:p>
            <a:r>
              <a:rPr lang="en-US" altLang="zh-CN" sz="2400" dirty="0">
                <a:latin typeface="Consolas" panose="020B0609020204030204" pitchFamily="49" charset="0"/>
                <a:ea typeface="方正卡通简体" panose="03000509000000000000" pitchFamily="65" charset="-122"/>
                <a:cs typeface="Arial" pitchFamily="34" charset="0"/>
              </a:rPr>
              <a:t>Reduce</a:t>
            </a:r>
            <a:r>
              <a:rPr lang="zh-CN" altLang="en-US" sz="2400" dirty="0">
                <a:latin typeface="Consolas" panose="020B0609020204030204" pitchFamily="49" charset="0"/>
                <a:ea typeface="方正卡通简体" panose="03000509000000000000" pitchFamily="65" charset="-122"/>
                <a:cs typeface="Arial" pitchFamily="34" charset="0"/>
              </a:rPr>
              <a:t>任务每次作用于一个键，并将与此键关联的所有值以某种方式组合起来。具体的组合方式取决于用户所编写的</a:t>
            </a:r>
            <a:r>
              <a:rPr lang="en-US" altLang="zh-CN" sz="2400" dirty="0">
                <a:latin typeface="Consolas" panose="020B0609020204030204" pitchFamily="49" charset="0"/>
                <a:ea typeface="方正卡通简体" panose="03000509000000000000" pitchFamily="65" charset="-122"/>
                <a:cs typeface="Arial" pitchFamily="34" charset="0"/>
              </a:rPr>
              <a:t>Reduce</a:t>
            </a:r>
            <a:r>
              <a:rPr lang="zh-CN" altLang="en-US" sz="2400" dirty="0">
                <a:latin typeface="Consolas" panose="020B0609020204030204" pitchFamily="49" charset="0"/>
                <a:ea typeface="方正卡通简体" panose="03000509000000000000" pitchFamily="65" charset="-122"/>
                <a:cs typeface="Arial" pitchFamily="34" charset="0"/>
              </a:rPr>
              <a:t>函数代码。</a:t>
            </a:r>
          </a:p>
          <a:p>
            <a:endParaRPr lang="zh-CN" altLang="en-US" sz="2400" dirty="0">
              <a:latin typeface="Consolas" panose="020B0609020204030204" pitchFamily="49" charset="0"/>
              <a:ea typeface="方正卡通简体" panose="03000509000000000000" pitchFamily="65" charset="-122"/>
              <a:cs typeface="Arial" pitchFamily="34" charset="0"/>
            </a:endParaRPr>
          </a:p>
        </p:txBody>
      </p:sp>
    </p:spTree>
    <p:extLst>
      <p:ext uri="{BB962C8B-B14F-4D97-AF65-F5344CB8AC3E}">
        <p14:creationId xmlns:p14="http://schemas.microsoft.com/office/powerpoint/2010/main" val="2998005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47</a:t>
            </a:fld>
            <a:endParaRPr lang="en-US"/>
          </a:p>
        </p:txBody>
      </p:sp>
      <p:sp>
        <p:nvSpPr>
          <p:cNvPr id="13" name="内容占位符 2"/>
          <p:cNvSpPr>
            <a:spLocks noGrp="1"/>
          </p:cNvSpPr>
          <p:nvPr>
            <p:ph idx="1"/>
          </p:nvPr>
        </p:nvSpPr>
        <p:spPr>
          <a:xfrm>
            <a:off x="381000" y="1063753"/>
            <a:ext cx="5257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2.2.1 </a:t>
            </a:r>
            <a:r>
              <a:rPr lang="zh-CN" altLang="en-US" sz="3600" b="1" dirty="0">
                <a:solidFill>
                  <a:srgbClr val="002060"/>
                </a:solidFill>
                <a:latin typeface="+mn-lt"/>
                <a:ea typeface="华康钢笔体W2" panose="03000209000000000000" pitchFamily="65" charset="-122"/>
              </a:rPr>
              <a:t> </a:t>
            </a:r>
            <a:r>
              <a:rPr lang="en-US" altLang="zh-CN" sz="3600" b="1" dirty="0">
                <a:solidFill>
                  <a:srgbClr val="002060"/>
                </a:solidFill>
                <a:latin typeface="+mn-lt"/>
                <a:ea typeface="华康钢笔体W2" panose="03000209000000000000" pitchFamily="65" charset="-122"/>
              </a:rPr>
              <a:t>Map</a:t>
            </a:r>
            <a:r>
              <a:rPr lang="zh-CN" altLang="en-US" sz="3600" b="1" dirty="0">
                <a:solidFill>
                  <a:srgbClr val="002060"/>
                </a:solidFill>
                <a:latin typeface="+mn-lt"/>
                <a:ea typeface="华康钢笔体W2" panose="03000209000000000000" pitchFamily="65" charset="-122"/>
              </a:rPr>
              <a:t>任务</a:t>
            </a:r>
            <a:endParaRPr lang="en-US" altLang="zh-CN" sz="3600" b="1" dirty="0">
              <a:solidFill>
                <a:srgbClr val="002060"/>
              </a:solidFill>
              <a:latin typeface="+mn-lt"/>
              <a:ea typeface="华康钢笔体W2" panose="03000209000000000000" pitchFamily="65" charset="-122"/>
            </a:endParaRPr>
          </a:p>
          <a:p>
            <a:pPr marL="118872" indent="0">
              <a:buNone/>
            </a:pPr>
            <a:r>
              <a:rPr lang="zh-CN" altLang="en-US" sz="3600" dirty="0">
                <a:solidFill>
                  <a:srgbClr val="002060"/>
                </a:solidFill>
                <a:latin typeface="方正卡通简体" panose="03000509000000000000" pitchFamily="65" charset="-122"/>
                <a:ea typeface="方正卡通简体" panose="03000509000000000000" pitchFamily="65" charset="-122"/>
              </a:rPr>
              <a:t>定义： </a:t>
            </a:r>
            <a:r>
              <a:rPr lang="zh-CN" altLang="en-US" sz="3600" dirty="0">
                <a:solidFill>
                  <a:srgbClr val="D60093"/>
                </a:solidFill>
                <a:latin typeface="方正卡通简体" panose="03000509000000000000" pitchFamily="65" charset="-122"/>
                <a:ea typeface="方正卡通简体" panose="03000509000000000000" pitchFamily="65" charset="-122"/>
              </a:rPr>
              <a:t>键</a:t>
            </a:r>
            <a:r>
              <a:rPr lang="en-US" altLang="zh-CN" sz="3600" dirty="0">
                <a:solidFill>
                  <a:srgbClr val="D60093"/>
                </a:solidFill>
                <a:latin typeface="方正卡通简体" panose="03000509000000000000" pitchFamily="65" charset="-122"/>
                <a:ea typeface="方正卡通简体" panose="03000509000000000000" pitchFamily="65" charset="-122"/>
              </a:rPr>
              <a:t>-</a:t>
            </a:r>
            <a:r>
              <a:rPr lang="zh-CN" altLang="en-US" sz="3600" dirty="0">
                <a:solidFill>
                  <a:srgbClr val="D60093"/>
                </a:solidFill>
                <a:latin typeface="方正卡通简体" panose="03000509000000000000" pitchFamily="65" charset="-122"/>
                <a:ea typeface="方正卡通简体" panose="03000509000000000000" pitchFamily="65" charset="-122"/>
              </a:rPr>
              <a:t>值对</a:t>
            </a:r>
            <a:r>
              <a:rPr lang="en-US" altLang="zh-CN" sz="3600" dirty="0">
                <a:solidFill>
                  <a:srgbClr val="D60093"/>
                </a:solidFill>
                <a:latin typeface="方正卡通简体" panose="03000509000000000000" pitchFamily="65" charset="-122"/>
                <a:ea typeface="方正卡通简体" panose="03000509000000000000" pitchFamily="65" charset="-122"/>
              </a:rPr>
              <a:t> </a:t>
            </a: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举个例子：</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手机通讯录中，</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键：张三，</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值：</a:t>
            </a:r>
            <a:r>
              <a:rPr lang="en-US" altLang="zh-CN" sz="3600" dirty="0">
                <a:solidFill>
                  <a:srgbClr val="D60093"/>
                </a:solidFill>
                <a:latin typeface="方正卡通简体" panose="03000509000000000000" pitchFamily="65" charset="-122"/>
                <a:ea typeface="方正卡通简体" panose="03000509000000000000" pitchFamily="65" charset="-122"/>
              </a:rPr>
              <a:t>13333333333</a:t>
            </a:r>
            <a:r>
              <a:rPr lang="zh-CN" altLang="en-US" sz="3600" dirty="0">
                <a:solidFill>
                  <a:srgbClr val="D60093"/>
                </a:solidFill>
                <a:latin typeface="方正卡通简体" panose="03000509000000000000" pitchFamily="65" charset="-122"/>
                <a:ea typeface="方正卡通简体" panose="03000509000000000000" pitchFamily="65" charset="-122"/>
              </a:rPr>
              <a:t>（电话号码）</a:t>
            </a:r>
            <a:endParaRPr lang="en-US" altLang="zh-CN" sz="3600" dirty="0">
              <a:solidFill>
                <a:srgbClr val="D60093"/>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1983810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48</a:t>
            </a:fld>
            <a:endParaRPr lang="en-US"/>
          </a:p>
        </p:txBody>
      </p:sp>
      <p:sp>
        <p:nvSpPr>
          <p:cNvPr id="13" name="内容占位符 2"/>
          <p:cNvSpPr>
            <a:spLocks noGrp="1"/>
          </p:cNvSpPr>
          <p:nvPr>
            <p:ph idx="1"/>
          </p:nvPr>
        </p:nvSpPr>
        <p:spPr>
          <a:xfrm>
            <a:off x="381000" y="1063753"/>
            <a:ext cx="5257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2.2.1 </a:t>
            </a:r>
            <a:r>
              <a:rPr lang="zh-CN" altLang="en-US" sz="3600" b="1" dirty="0">
                <a:solidFill>
                  <a:srgbClr val="002060"/>
                </a:solidFill>
                <a:latin typeface="+mn-lt"/>
                <a:ea typeface="华康钢笔体W2" panose="03000209000000000000" pitchFamily="65" charset="-122"/>
              </a:rPr>
              <a:t> </a:t>
            </a:r>
            <a:r>
              <a:rPr lang="en-US" altLang="zh-CN" sz="3600" b="1" dirty="0">
                <a:solidFill>
                  <a:srgbClr val="002060"/>
                </a:solidFill>
                <a:latin typeface="+mn-lt"/>
                <a:ea typeface="华康钢笔体W2" panose="03000209000000000000" pitchFamily="65" charset="-122"/>
              </a:rPr>
              <a:t>Map</a:t>
            </a:r>
            <a:r>
              <a:rPr lang="zh-CN" altLang="en-US" sz="3600" b="1" dirty="0">
                <a:solidFill>
                  <a:srgbClr val="002060"/>
                </a:solidFill>
                <a:latin typeface="+mn-lt"/>
                <a:ea typeface="华康钢笔体W2" panose="03000209000000000000" pitchFamily="65" charset="-122"/>
              </a:rPr>
              <a:t>任务</a:t>
            </a:r>
            <a:endParaRPr lang="en-US" altLang="zh-CN" sz="3600" b="1" dirty="0">
              <a:solidFill>
                <a:srgbClr val="002060"/>
              </a:solidFill>
              <a:latin typeface="+mn-lt"/>
              <a:ea typeface="华康钢笔体W2" panose="03000209000000000000" pitchFamily="65" charset="-122"/>
            </a:endParaRPr>
          </a:p>
          <a:p>
            <a:pPr marL="118872" indent="0">
              <a:buNone/>
            </a:pPr>
            <a:r>
              <a:rPr lang="zh-CN" altLang="en-US" sz="3600" dirty="0">
                <a:solidFill>
                  <a:srgbClr val="002060"/>
                </a:solidFill>
                <a:latin typeface="方正卡通简体" panose="03000509000000000000" pitchFamily="65" charset="-122"/>
                <a:ea typeface="方正卡通简体" panose="03000509000000000000" pitchFamily="65" charset="-122"/>
              </a:rPr>
              <a:t>定义： </a:t>
            </a:r>
            <a:r>
              <a:rPr lang="zh-CN" altLang="en-US" sz="3600" dirty="0">
                <a:solidFill>
                  <a:srgbClr val="D60093"/>
                </a:solidFill>
                <a:latin typeface="方正卡通简体" panose="03000509000000000000" pitchFamily="65" charset="-122"/>
                <a:ea typeface="方正卡通简体" panose="03000509000000000000" pitchFamily="65" charset="-122"/>
              </a:rPr>
              <a:t>键</a:t>
            </a:r>
            <a:r>
              <a:rPr lang="en-US" altLang="zh-CN" sz="3600" dirty="0">
                <a:solidFill>
                  <a:srgbClr val="D60093"/>
                </a:solidFill>
                <a:latin typeface="方正卡通简体" panose="03000509000000000000" pitchFamily="65" charset="-122"/>
                <a:ea typeface="方正卡通简体" panose="03000509000000000000" pitchFamily="65" charset="-122"/>
              </a:rPr>
              <a:t>-</a:t>
            </a:r>
            <a:r>
              <a:rPr lang="zh-CN" altLang="en-US" sz="3600" dirty="0">
                <a:solidFill>
                  <a:srgbClr val="D60093"/>
                </a:solidFill>
                <a:latin typeface="方正卡通简体" panose="03000509000000000000" pitchFamily="65" charset="-122"/>
                <a:ea typeface="方正卡通简体" panose="03000509000000000000" pitchFamily="65" charset="-122"/>
              </a:rPr>
              <a:t>值对</a:t>
            </a:r>
            <a:r>
              <a:rPr lang="en-US" altLang="zh-CN" sz="3600" dirty="0">
                <a:solidFill>
                  <a:srgbClr val="D60093"/>
                </a:solidFill>
                <a:latin typeface="方正卡通简体" panose="03000509000000000000" pitchFamily="65" charset="-122"/>
                <a:ea typeface="方正卡通简体" panose="03000509000000000000" pitchFamily="65" charset="-122"/>
              </a:rPr>
              <a:t> </a:t>
            </a: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举个例子：</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手机通讯录中，</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键：张三，</a:t>
            </a: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值：</a:t>
            </a:r>
            <a:r>
              <a:rPr lang="en-US" altLang="zh-CN" sz="3600" dirty="0">
                <a:solidFill>
                  <a:srgbClr val="D60093"/>
                </a:solidFill>
                <a:latin typeface="方正卡通简体" panose="03000509000000000000" pitchFamily="65" charset="-122"/>
                <a:ea typeface="方正卡通简体" panose="03000509000000000000" pitchFamily="65" charset="-122"/>
              </a:rPr>
              <a:t>13333333333</a:t>
            </a:r>
            <a:r>
              <a:rPr lang="zh-CN" altLang="en-US" sz="3600" dirty="0">
                <a:solidFill>
                  <a:srgbClr val="D60093"/>
                </a:solidFill>
                <a:latin typeface="方正卡通简体" panose="03000509000000000000" pitchFamily="65" charset="-122"/>
                <a:ea typeface="方正卡通简体" panose="03000509000000000000" pitchFamily="65" charset="-122"/>
              </a:rPr>
              <a:t>（电话号码）</a:t>
            </a:r>
            <a:endParaRPr lang="en-US" altLang="zh-CN" sz="3600" dirty="0">
              <a:solidFill>
                <a:srgbClr val="D60093"/>
              </a:solidFill>
              <a:latin typeface="方正卡通简体" panose="03000509000000000000" pitchFamily="65" charset="-122"/>
              <a:ea typeface="方正卡通简体" panose="03000509000000000000" pitchFamily="65" charset="-122"/>
            </a:endParaRPr>
          </a:p>
        </p:txBody>
      </p:sp>
      <p:sp>
        <p:nvSpPr>
          <p:cNvPr id="8" name="内容占位符 2"/>
          <p:cNvSpPr txBox="1">
            <a:spLocks/>
          </p:cNvSpPr>
          <p:nvPr/>
        </p:nvSpPr>
        <p:spPr>
          <a:xfrm>
            <a:off x="5655276" y="1194815"/>
            <a:ext cx="6019800" cy="5257801"/>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Font typeface="Wingdings 2"/>
              <a:buNone/>
            </a:pPr>
            <a:endParaRPr lang="en-US" altLang="zh-CN" sz="3600" b="1" dirty="0">
              <a:solidFill>
                <a:srgbClr val="002060"/>
              </a:solidFill>
              <a:latin typeface="+mn-lt"/>
              <a:ea typeface="华康钢笔体W2" panose="03000209000000000000" pitchFamily="65" charset="-122"/>
            </a:endParaRPr>
          </a:p>
          <a:p>
            <a:pPr marL="118872" indent="0">
              <a:buFont typeface="Wingdings 2"/>
              <a:buNone/>
            </a:pPr>
            <a:endParaRPr lang="en-US" altLang="zh-CN" sz="3600" b="1" dirty="0">
              <a:solidFill>
                <a:srgbClr val="002060"/>
              </a:solidFill>
              <a:latin typeface="+mn-lt"/>
              <a:ea typeface="华康钢笔体W2" panose="03000209000000000000" pitchFamily="65" charset="-122"/>
            </a:endParaRPr>
          </a:p>
          <a:p>
            <a:pPr marL="118872" indent="0">
              <a:buFont typeface="Wingdings 2"/>
              <a:buNone/>
            </a:pPr>
            <a:endParaRPr lang="en-US" altLang="zh-CN" sz="3600" dirty="0">
              <a:solidFill>
                <a:srgbClr val="D60093"/>
              </a:solidFill>
              <a:latin typeface="方正卡通简体" panose="03000509000000000000" pitchFamily="65" charset="-122"/>
              <a:ea typeface="方正卡通简体" panose="03000509000000000000" pitchFamily="65" charset="-122"/>
            </a:endParaRP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键：就是你存的值的编号</a:t>
            </a:r>
          </a:p>
          <a:p>
            <a:pPr marL="118872" indent="0">
              <a:buNone/>
            </a:pPr>
            <a:r>
              <a:rPr lang="zh-CN" altLang="en-US" sz="3600" dirty="0">
                <a:solidFill>
                  <a:srgbClr val="D60093"/>
                </a:solidFill>
                <a:latin typeface="方正卡通简体" panose="03000509000000000000" pitchFamily="65" charset="-122"/>
                <a:ea typeface="方正卡通简体" panose="03000509000000000000" pitchFamily="65" charset="-122"/>
              </a:rPr>
              <a:t>值：就是你要存放的数据</a:t>
            </a:r>
            <a:endParaRPr lang="en-US" altLang="zh-CN" sz="3600" dirty="0">
              <a:solidFill>
                <a:srgbClr val="D60093"/>
              </a:solidFill>
              <a:latin typeface="方正卡通简体" panose="03000509000000000000" pitchFamily="65" charset="-122"/>
              <a:ea typeface="方正卡通简体" panose="03000509000000000000" pitchFamily="65" charset="-122"/>
            </a:endParaRPr>
          </a:p>
        </p:txBody>
      </p:sp>
    </p:spTree>
    <p:extLst>
      <p:ext uri="{BB962C8B-B14F-4D97-AF65-F5344CB8AC3E}">
        <p14:creationId xmlns:p14="http://schemas.microsoft.com/office/powerpoint/2010/main" val="782568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49</a:t>
            </a:fld>
            <a:endParaRPr lang="en-US"/>
          </a:p>
        </p:txBody>
      </p:sp>
      <p:sp>
        <p:nvSpPr>
          <p:cNvPr id="13" name="内容占位符 2"/>
          <p:cNvSpPr>
            <a:spLocks noGrp="1"/>
          </p:cNvSpPr>
          <p:nvPr>
            <p:ph idx="1"/>
          </p:nvPr>
        </p:nvSpPr>
        <p:spPr>
          <a:xfrm>
            <a:off x="381000" y="1063753"/>
            <a:ext cx="10972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2.2.1 </a:t>
            </a:r>
            <a:r>
              <a:rPr lang="zh-CN" altLang="en-US" sz="3600" b="1" dirty="0">
                <a:solidFill>
                  <a:srgbClr val="002060"/>
                </a:solidFill>
                <a:latin typeface="+mn-lt"/>
                <a:ea typeface="华康钢笔体W2" panose="03000209000000000000" pitchFamily="65" charset="-122"/>
              </a:rPr>
              <a:t> </a:t>
            </a:r>
            <a:r>
              <a:rPr lang="en-US" altLang="zh-CN" sz="3600" b="1" dirty="0">
                <a:solidFill>
                  <a:srgbClr val="002060"/>
                </a:solidFill>
                <a:latin typeface="+mn-lt"/>
                <a:ea typeface="华康钢笔体W2" panose="03000209000000000000" pitchFamily="65" charset="-122"/>
              </a:rPr>
              <a:t>Map</a:t>
            </a:r>
            <a:r>
              <a:rPr lang="zh-CN" altLang="en-US" sz="3600" b="1" dirty="0">
                <a:solidFill>
                  <a:srgbClr val="002060"/>
                </a:solidFill>
                <a:latin typeface="+mn-lt"/>
                <a:ea typeface="华康钢笔体W2" panose="03000209000000000000" pitchFamily="65" charset="-122"/>
              </a:rPr>
              <a:t>任务</a:t>
            </a:r>
            <a:endParaRPr lang="en-US" altLang="zh-CN" sz="3600" b="1" dirty="0">
              <a:solidFill>
                <a:srgbClr val="002060"/>
              </a:solidFill>
              <a:latin typeface="+mn-lt"/>
              <a:ea typeface="华康钢笔体W2" panose="03000209000000000000" pitchFamily="65" charset="-122"/>
            </a:endParaRPr>
          </a:p>
          <a:p>
            <a:pPr marL="118872" indent="0">
              <a:buNone/>
            </a:pPr>
            <a:r>
              <a:rPr lang="en-US" altLang="zh-CN" sz="3600" dirty="0">
                <a:solidFill>
                  <a:schemeClr val="tx2">
                    <a:lumMod val="50000"/>
                  </a:schemeClr>
                </a:solidFill>
                <a:latin typeface="文道楷体" panose="02010600040101010101" pitchFamily="2" charset="-122"/>
                <a:ea typeface="文道楷体" panose="02010600040101010101" pitchFamily="2" charset="-122"/>
              </a:rPr>
              <a:t>Map</a:t>
            </a:r>
            <a:r>
              <a:rPr lang="zh-CN" altLang="en-US" sz="3600" dirty="0">
                <a:solidFill>
                  <a:schemeClr val="tx2">
                    <a:lumMod val="50000"/>
                  </a:schemeClr>
                </a:solidFill>
                <a:latin typeface="文道楷体" panose="02010600040101010101" pitchFamily="2" charset="-122"/>
                <a:ea typeface="文道楷体" panose="02010600040101010101" pitchFamily="2" charset="-122"/>
              </a:rPr>
              <a:t>任务的输入文件可以看成由多个元素</a:t>
            </a:r>
            <a:r>
              <a:rPr lang="en-US" altLang="zh-CN" sz="3600" dirty="0">
                <a:solidFill>
                  <a:schemeClr val="tx2">
                    <a:lumMod val="50000"/>
                  </a:schemeClr>
                </a:solidFill>
                <a:latin typeface="文道楷体" panose="02010600040101010101" pitchFamily="2" charset="-122"/>
                <a:ea typeface="文道楷体" panose="02010600040101010101" pitchFamily="2" charset="-122"/>
              </a:rPr>
              <a:t>(element)</a:t>
            </a:r>
            <a:r>
              <a:rPr lang="zh-CN" altLang="en-US" sz="3600" dirty="0">
                <a:solidFill>
                  <a:schemeClr val="tx2">
                    <a:lumMod val="50000"/>
                  </a:schemeClr>
                </a:solidFill>
                <a:latin typeface="文道楷体" panose="02010600040101010101" pitchFamily="2" charset="-122"/>
                <a:ea typeface="文道楷体" panose="02010600040101010101" pitchFamily="2" charset="-122"/>
              </a:rPr>
              <a:t>组成，而元素可以是任意类型</a:t>
            </a:r>
            <a:endParaRPr lang="en-US" altLang="zh-CN" sz="3600" dirty="0">
              <a:solidFill>
                <a:schemeClr val="tx2">
                  <a:lumMod val="50000"/>
                </a:schemeClr>
              </a:solidFill>
              <a:latin typeface="文道楷体" panose="02010600040101010101" pitchFamily="2" charset="-122"/>
              <a:ea typeface="文道楷体" panose="02010600040101010101" pitchFamily="2" charset="-122"/>
            </a:endParaRPr>
          </a:p>
          <a:p>
            <a:pPr marL="118872" indent="0">
              <a:buNone/>
            </a:pPr>
            <a:r>
              <a:rPr lang="zh-CN" altLang="en-US" sz="3600" dirty="0">
                <a:solidFill>
                  <a:schemeClr val="tx2">
                    <a:lumMod val="50000"/>
                  </a:schemeClr>
                </a:solidFill>
                <a:latin typeface="方正卡通简体" panose="03000509000000000000" pitchFamily="65" charset="-122"/>
                <a:ea typeface="方正卡通简体" panose="03000509000000000000" pitchFamily="65" charset="-122"/>
              </a:rPr>
              <a:t>键：就是你存的</a:t>
            </a:r>
            <a:r>
              <a:rPr lang="zh-CN" altLang="en-US" sz="3600" dirty="0">
                <a:solidFill>
                  <a:schemeClr val="accent6"/>
                </a:solidFill>
                <a:latin typeface="方正卡通简体" panose="03000509000000000000" pitchFamily="65" charset="-122"/>
                <a:ea typeface="方正卡通简体" panose="03000509000000000000" pitchFamily="65" charset="-122"/>
              </a:rPr>
              <a:t>值的编号</a:t>
            </a:r>
          </a:p>
          <a:p>
            <a:pPr marL="118872" indent="0">
              <a:buNone/>
            </a:pPr>
            <a:r>
              <a:rPr lang="zh-CN" altLang="en-US" sz="3600" dirty="0">
                <a:solidFill>
                  <a:schemeClr val="tx2">
                    <a:lumMod val="50000"/>
                  </a:schemeClr>
                </a:solidFill>
                <a:latin typeface="方正卡通简体" panose="03000509000000000000" pitchFamily="65" charset="-122"/>
                <a:ea typeface="方正卡通简体" panose="03000509000000000000" pitchFamily="65" charset="-122"/>
              </a:rPr>
              <a:t>值：就是你要</a:t>
            </a:r>
            <a:r>
              <a:rPr lang="zh-CN" altLang="en-US" sz="3600" dirty="0">
                <a:solidFill>
                  <a:schemeClr val="accent6"/>
                </a:solidFill>
                <a:latin typeface="方正卡通简体" panose="03000509000000000000" pitchFamily="65" charset="-122"/>
                <a:ea typeface="方正卡通简体" panose="03000509000000000000" pitchFamily="65" charset="-122"/>
              </a:rPr>
              <a:t>存放的数据</a:t>
            </a:r>
            <a:endParaRPr lang="en-US" altLang="zh-CN" sz="3600" dirty="0">
              <a:solidFill>
                <a:schemeClr val="accent6"/>
              </a:solidFill>
              <a:latin typeface="Consolas" panose="020B0609020204030204" pitchFamily="49" charset="0"/>
              <a:ea typeface="方正卡通简体" panose="03000509000000000000" pitchFamily="65" charset="-122"/>
            </a:endParaRPr>
          </a:p>
          <a:p>
            <a:pPr marL="118872" indent="0">
              <a:buNone/>
            </a:pPr>
            <a:r>
              <a:rPr lang="en-US" altLang="zh-CN" sz="3600" dirty="0">
                <a:latin typeface="Consolas" panose="020B0609020204030204" pitchFamily="49" charset="0"/>
                <a:ea typeface="文道楷体" panose="02010600040101010101" pitchFamily="2" charset="-122"/>
              </a:rPr>
              <a:t>Map</a:t>
            </a:r>
            <a:r>
              <a:rPr lang="zh-CN" altLang="en-US" sz="3600" dirty="0">
                <a:latin typeface="Consolas" panose="020B0609020204030204" pitchFamily="49" charset="0"/>
                <a:ea typeface="文道楷体" panose="02010600040101010101" pitchFamily="2" charset="-122"/>
              </a:rPr>
              <a:t>任务的输入和</a:t>
            </a:r>
            <a:r>
              <a:rPr lang="en-US" altLang="zh-CN" sz="3600" dirty="0">
                <a:latin typeface="Consolas" panose="020B0609020204030204" pitchFamily="49" charset="0"/>
                <a:ea typeface="文道楷体" panose="02010600040101010101" pitchFamily="2" charset="-122"/>
              </a:rPr>
              <a:t>Reduce</a:t>
            </a:r>
            <a:r>
              <a:rPr lang="zh-CN" altLang="en-US" sz="3600" dirty="0">
                <a:latin typeface="Consolas" panose="020B0609020204030204" pitchFamily="49" charset="0"/>
                <a:ea typeface="文道楷体" panose="02010600040101010101" pitchFamily="2" charset="-122"/>
              </a:rPr>
              <a:t>任务的输出都是</a:t>
            </a:r>
            <a:r>
              <a:rPr lang="zh-CN" altLang="en-US" sz="3600" dirty="0">
                <a:solidFill>
                  <a:schemeClr val="accent6"/>
                </a:solidFill>
                <a:latin typeface="Consolas" panose="020B0609020204030204" pitchFamily="49" charset="0"/>
                <a:ea typeface="文道楷体" panose="02010600040101010101" pitchFamily="2" charset="-122"/>
              </a:rPr>
              <a:t>键</a:t>
            </a:r>
            <a:r>
              <a:rPr lang="en-US" altLang="zh-CN" sz="3600" dirty="0">
                <a:solidFill>
                  <a:schemeClr val="accent6"/>
                </a:solidFill>
                <a:latin typeface="Consolas" panose="020B0609020204030204" pitchFamily="49" charset="0"/>
                <a:ea typeface="文道楷体" panose="02010600040101010101" pitchFamily="2" charset="-122"/>
              </a:rPr>
              <a:t>-</a:t>
            </a:r>
            <a:r>
              <a:rPr lang="zh-CN" altLang="en-US" sz="3600" dirty="0">
                <a:solidFill>
                  <a:schemeClr val="accent6"/>
                </a:solidFill>
                <a:latin typeface="Consolas" panose="020B0609020204030204" pitchFamily="49" charset="0"/>
                <a:ea typeface="文道楷体" panose="02010600040101010101" pitchFamily="2" charset="-122"/>
              </a:rPr>
              <a:t>值对</a:t>
            </a:r>
            <a:r>
              <a:rPr lang="zh-CN" altLang="en-US" sz="3600" dirty="0">
                <a:latin typeface="Consolas" panose="020B0609020204030204" pitchFamily="49" charset="0"/>
                <a:ea typeface="文道楷体" panose="02010600040101010101" pitchFamily="2" charset="-122"/>
              </a:rPr>
              <a:t>的形式</a:t>
            </a:r>
            <a:endParaRPr lang="en-US" altLang="zh-CN" sz="3600" dirty="0">
              <a:latin typeface="Consolas" panose="020B0609020204030204" pitchFamily="49" charset="0"/>
              <a:ea typeface="文道楷体" panose="02010600040101010101" pitchFamily="2" charset="-122"/>
            </a:endParaRPr>
          </a:p>
          <a:p>
            <a:pPr marL="118872" indent="0">
              <a:buNone/>
            </a:pPr>
            <a:endParaRPr lang="en-US" altLang="zh-CN" sz="3600" dirty="0">
              <a:latin typeface="Consolas" panose="020B0609020204030204" pitchFamily="49" charset="0"/>
              <a:ea typeface="方正卡通简体" panose="03000509000000000000" pitchFamily="65" charset="-122"/>
            </a:endParaRPr>
          </a:p>
        </p:txBody>
      </p:sp>
    </p:spTree>
    <p:extLst>
      <p:ext uri="{BB962C8B-B14F-4D97-AF65-F5344CB8AC3E}">
        <p14:creationId xmlns:p14="http://schemas.microsoft.com/office/powerpoint/2010/main" val="145216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a:t>
            </a:fld>
            <a:endParaRPr lang="en-US"/>
          </a:p>
        </p:txBody>
      </p:sp>
      <p:sp>
        <p:nvSpPr>
          <p:cNvPr id="13" name="内容占位符 2"/>
          <p:cNvSpPr>
            <a:spLocks noGrp="1"/>
          </p:cNvSpPr>
          <p:nvPr>
            <p:ph idx="1"/>
          </p:nvPr>
        </p:nvSpPr>
        <p:spPr>
          <a:xfrm>
            <a:off x="152400" y="1063752"/>
            <a:ext cx="9601200" cy="5257801"/>
          </a:xfrm>
        </p:spPr>
        <p:txBody>
          <a:bodyPr>
            <a:normAutofit/>
          </a:bodyPr>
          <a:lstStyle/>
          <a:p>
            <a:pPr marL="118872" indent="0">
              <a:buNone/>
            </a:pPr>
            <a:r>
              <a:rPr lang="zh-CN" altLang="en-US" sz="3600" dirty="0"/>
              <a:t>谈谈大数据</a:t>
            </a:r>
            <a:endParaRPr lang="en-US" sz="2400" dirty="0">
              <a:solidFill>
                <a:srgbClr val="FF0000"/>
              </a:solidFill>
            </a:endParaRPr>
          </a:p>
        </p:txBody>
      </p:sp>
      <p:grpSp>
        <p:nvGrpSpPr>
          <p:cNvPr id="9" name="Group 28"/>
          <p:cNvGrpSpPr/>
          <p:nvPr/>
        </p:nvGrpSpPr>
        <p:grpSpPr>
          <a:xfrm rot="1212229">
            <a:off x="9304481" y="1153648"/>
            <a:ext cx="2579347" cy="1437680"/>
            <a:chOff x="1977421" y="4920668"/>
            <a:chExt cx="3980351" cy="1437679"/>
          </a:xfrm>
        </p:grpSpPr>
        <p:sp>
          <p:nvSpPr>
            <p:cNvPr id="10" name="Rectangle 29"/>
            <p:cNvSpPr/>
            <p:nvPr/>
          </p:nvSpPr>
          <p:spPr bwMode="auto">
            <a:xfrm>
              <a:off x="1977421" y="4920668"/>
              <a:ext cx="3980351" cy="1437679"/>
            </a:xfrm>
            <a:prstGeom prst="rect">
              <a:avLst/>
            </a:prstGeom>
            <a:gradFill rotWithShape="1">
              <a:gsLst>
                <a:gs pos="0">
                  <a:srgbClr val="989AAC">
                    <a:alpha val="10000"/>
                  </a:srgbClr>
                </a:gs>
                <a:gs pos="100000">
                  <a:srgbClr val="FFFFFF">
                    <a:alpha val="1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mn-ea"/>
                <a:cs typeface="+mn-cs"/>
              </a:endParaRPr>
            </a:p>
          </p:txBody>
        </p:sp>
        <p:pic>
          <p:nvPicPr>
            <p:cNvPr id="11" name="Picture 2" descr="C:\Users\adi\Desktop\Old_Camera.png"/>
            <p:cNvPicPr>
              <a:picLocks noChangeAspect="1" noChangeArrowheads="1"/>
            </p:cNvPicPr>
            <p:nvPr/>
          </p:nvPicPr>
          <p:blipFill>
            <a:blip r:embed="rId3" cstate="screen"/>
            <a:srcRect/>
            <a:stretch>
              <a:fillRect/>
            </a:stretch>
          </p:blipFill>
          <p:spPr bwMode="auto">
            <a:xfrm>
              <a:off x="3380980" y="4930111"/>
              <a:ext cx="2571312" cy="1419889"/>
            </a:xfrm>
            <a:prstGeom prst="rect">
              <a:avLst/>
            </a:prstGeom>
            <a:noFill/>
            <a:ln>
              <a:noFill/>
            </a:ln>
            <a:effectLst/>
          </p:spPr>
        </p:pic>
        <p:pic>
          <p:nvPicPr>
            <p:cNvPr id="12" name="Picture 2" descr="C:\Users\adi\Desktop\Old_Camera.png"/>
            <p:cNvPicPr>
              <a:picLocks noChangeAspect="1" noChangeArrowheads="1"/>
            </p:cNvPicPr>
            <p:nvPr/>
          </p:nvPicPr>
          <p:blipFill>
            <a:blip r:embed="rId4" cstate="screen"/>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15" name="Picture 9" descr="C:\Users\roslyn.ADI\Desktop\DVD_ART35\Artwork_Imagery\Hardware Photos\OEM HW\Storage devices\HP USB Flash memory drive.png"/>
          <p:cNvPicPr>
            <a:picLocks noChangeAspect="1" noChangeArrowheads="1"/>
          </p:cNvPicPr>
          <p:nvPr/>
        </p:nvPicPr>
        <p:blipFill>
          <a:blip r:embed="rId5" cstate="screen"/>
          <a:stretch>
            <a:fillRect/>
          </a:stretch>
        </p:blipFill>
        <p:spPr bwMode="auto">
          <a:xfrm>
            <a:off x="10716910" y="2716011"/>
            <a:ext cx="1398890" cy="1398527"/>
          </a:xfrm>
          <a:prstGeom prst="rect">
            <a:avLst/>
          </a:prstGeom>
          <a:effectLst>
            <a:outerShdw blurRad="50800" dist="38100" dir="2700000" algn="tl" rotWithShape="0">
              <a:prstClr val="black">
                <a:alpha val="40000"/>
              </a:prstClr>
            </a:outerShdw>
          </a:effectLst>
        </p:spPr>
      </p:pic>
      <p:pic>
        <p:nvPicPr>
          <p:cNvPr id="16" name="Picture 68" descr="HP_Camera.png"/>
          <p:cNvPicPr>
            <a:picLocks noChangeAspect="1"/>
          </p:cNvPicPr>
          <p:nvPr/>
        </p:nvPicPr>
        <p:blipFill>
          <a:blip r:embed="rId6" cstate="screen"/>
          <a:stretch>
            <a:fillRect/>
          </a:stretch>
        </p:blipFill>
        <p:spPr>
          <a:xfrm rot="20096504">
            <a:off x="7685830" y="3554729"/>
            <a:ext cx="1608303" cy="1771651"/>
          </a:xfrm>
          <a:prstGeom prst="rect">
            <a:avLst/>
          </a:prstGeom>
        </p:spPr>
      </p:pic>
      <p:pic>
        <p:nvPicPr>
          <p:cNvPr id="17" name="Picture 9" descr="C:\Users\roslyn.ADI\Desktop\DVD_ART35\Artwork_Imagery\Hardware Photos\OEM HW\Storage devices\HP USB Flash memory drive.png"/>
          <p:cNvPicPr>
            <a:picLocks noChangeAspect="1" noChangeArrowheads="1"/>
          </p:cNvPicPr>
          <p:nvPr/>
        </p:nvPicPr>
        <p:blipFill>
          <a:blip r:embed="rId7" cstate="screen"/>
          <a:stretch>
            <a:fillRect/>
          </a:stretch>
        </p:blipFill>
        <p:spPr bwMode="auto">
          <a:xfrm>
            <a:off x="7866416" y="1195537"/>
            <a:ext cx="1282163" cy="1832731"/>
          </a:xfrm>
          <a:prstGeom prst="rect">
            <a:avLst/>
          </a:prstGeom>
          <a:noFill/>
        </p:spPr>
      </p:pic>
      <p:pic>
        <p:nvPicPr>
          <p:cNvPr id="18" name="Picture 5" descr="HP_Camera.png"/>
          <p:cNvPicPr>
            <a:picLocks noChangeAspect="1"/>
          </p:cNvPicPr>
          <p:nvPr/>
        </p:nvPicPr>
        <p:blipFill>
          <a:blip r:embed="rId8" cstate="screen"/>
          <a:stretch>
            <a:fillRect/>
          </a:stretch>
        </p:blipFill>
        <p:spPr>
          <a:xfrm>
            <a:off x="7560754" y="1832389"/>
            <a:ext cx="1124013" cy="1138591"/>
          </a:xfrm>
          <a:prstGeom prst="rect">
            <a:avLst/>
          </a:prstGeom>
        </p:spPr>
      </p:pic>
      <p:pic>
        <p:nvPicPr>
          <p:cNvPr id="19" name="Picture 9" descr="C:\Users\roslyn.ADI\Desktop\DVD_ART35\Artwork_Imagery\Hardware Photos\OEM HW\Storage devices\HP USB Flash memory drive.png"/>
          <p:cNvPicPr>
            <a:picLocks noChangeAspect="1" noChangeArrowheads="1"/>
          </p:cNvPicPr>
          <p:nvPr/>
        </p:nvPicPr>
        <p:blipFill>
          <a:blip r:embed="rId9" cstate="screen"/>
          <a:stretch>
            <a:fillRect/>
          </a:stretch>
        </p:blipFill>
        <p:spPr bwMode="auto">
          <a:xfrm>
            <a:off x="8590745" y="5195595"/>
            <a:ext cx="1403648" cy="1639455"/>
          </a:xfrm>
          <a:prstGeom prst="rect">
            <a:avLst/>
          </a:prstGeom>
          <a:noFill/>
        </p:spPr>
      </p:pic>
      <p:pic>
        <p:nvPicPr>
          <p:cNvPr id="20" name="Picture 60" descr="facebook.jpg"/>
          <p:cNvPicPr>
            <a:picLocks noChangeAspect="1"/>
          </p:cNvPicPr>
          <p:nvPr/>
        </p:nvPicPr>
        <p:blipFill>
          <a:blip r:embed="rId10" cstate="screen"/>
          <a:stretch>
            <a:fillRect/>
          </a:stretch>
        </p:blipFill>
        <p:spPr>
          <a:xfrm rot="1445701">
            <a:off x="9407144" y="2214344"/>
            <a:ext cx="1780211" cy="892699"/>
          </a:xfrm>
          <a:prstGeom prst="rect">
            <a:avLst/>
          </a:prstGeom>
          <a:effectLst>
            <a:outerShdw blurRad="50800" dist="38100" dir="2700000" algn="tl" rotWithShape="0">
              <a:prstClr val="black">
                <a:alpha val="40000"/>
              </a:prstClr>
            </a:outerShdw>
          </a:effectLst>
        </p:spPr>
      </p:pic>
      <p:pic>
        <p:nvPicPr>
          <p:cNvPr id="21" name="Picture 9" descr="C:\Users\roslyn.ADI\Desktop\DVD_ART35\Artwork_Imagery\Hardware Photos\OEM HW\Storage devices\HP USB Flash memory drive.png"/>
          <p:cNvPicPr>
            <a:picLocks noChangeAspect="1" noChangeArrowheads="1"/>
          </p:cNvPicPr>
          <p:nvPr/>
        </p:nvPicPr>
        <p:blipFill>
          <a:blip r:embed="rId11" cstate="screen"/>
          <a:stretch>
            <a:fillRect/>
          </a:stretch>
        </p:blipFill>
        <p:spPr bwMode="auto">
          <a:xfrm>
            <a:off x="8475034" y="1666814"/>
            <a:ext cx="1357280" cy="1706439"/>
          </a:xfrm>
          <a:prstGeom prst="rect">
            <a:avLst/>
          </a:prstGeom>
          <a:noFill/>
          <a:effectLst>
            <a:outerShdw blurRad="50800" dist="38100" dir="2700000" algn="tl" rotWithShape="0">
              <a:prstClr val="black">
                <a:alpha val="40000"/>
              </a:prstClr>
            </a:outerShdw>
          </a:effectLst>
        </p:spPr>
      </p:pic>
      <p:pic>
        <p:nvPicPr>
          <p:cNvPr id="22" name="Picture 63" descr="twitter copy.png"/>
          <p:cNvPicPr>
            <a:picLocks noChangeAspect="1"/>
          </p:cNvPicPr>
          <p:nvPr/>
        </p:nvPicPr>
        <p:blipFill>
          <a:blip r:embed="rId12" cstate="print"/>
          <a:stretch>
            <a:fillRect/>
          </a:stretch>
        </p:blipFill>
        <p:spPr>
          <a:xfrm rot="407817">
            <a:off x="7337741" y="2965089"/>
            <a:ext cx="1428944" cy="1866667"/>
          </a:xfrm>
          <a:prstGeom prst="rect">
            <a:avLst/>
          </a:prstGeom>
          <a:effectLst>
            <a:outerShdw blurRad="50800" dist="38100" dir="2700000" algn="tl" rotWithShape="0">
              <a:prstClr val="black">
                <a:alpha val="40000"/>
              </a:prstClr>
            </a:outerShdw>
          </a:effectLst>
        </p:spPr>
      </p:pic>
      <p:pic>
        <p:nvPicPr>
          <p:cNvPr id="23" name="Picture 59" descr="MySpace.emf"/>
          <p:cNvPicPr>
            <a:picLocks noChangeAspect="1"/>
          </p:cNvPicPr>
          <p:nvPr/>
        </p:nvPicPr>
        <p:blipFill>
          <a:blip r:embed="rId13" cstate="print"/>
          <a:stretch>
            <a:fillRect/>
          </a:stretch>
        </p:blipFill>
        <p:spPr>
          <a:xfrm rot="20966772">
            <a:off x="7750969" y="5851472"/>
            <a:ext cx="1513056" cy="549279"/>
          </a:xfrm>
          <a:prstGeom prst="rect">
            <a:avLst/>
          </a:prstGeom>
          <a:effectLst>
            <a:outerShdw blurRad="50800" dist="38100" dir="2700000" algn="tl" rotWithShape="0">
              <a:prstClr val="black">
                <a:alpha val="40000"/>
              </a:prstClr>
            </a:outerShdw>
          </a:effectLst>
        </p:spPr>
      </p:pic>
      <p:pic>
        <p:nvPicPr>
          <p:cNvPr id="24" name="Picture 65" descr="youtube-logo copy.png"/>
          <p:cNvPicPr>
            <a:picLocks noChangeAspect="1"/>
          </p:cNvPicPr>
          <p:nvPr/>
        </p:nvPicPr>
        <p:blipFill>
          <a:blip r:embed="rId14" cstate="screen"/>
          <a:srcRect/>
          <a:stretch>
            <a:fillRect/>
          </a:stretch>
        </p:blipFill>
        <p:spPr>
          <a:xfrm rot="21292871">
            <a:off x="7948112" y="2906059"/>
            <a:ext cx="3210896" cy="1665352"/>
          </a:xfrm>
          <a:prstGeom prst="rect">
            <a:avLst/>
          </a:prstGeom>
        </p:spPr>
      </p:pic>
      <p:pic>
        <p:nvPicPr>
          <p:cNvPr id="25" name="Picture 69" descr="msnmessenger copy.png"/>
          <p:cNvPicPr>
            <a:picLocks noChangeAspect="1"/>
          </p:cNvPicPr>
          <p:nvPr/>
        </p:nvPicPr>
        <p:blipFill>
          <a:blip r:embed="rId15" cstate="screen"/>
          <a:stretch>
            <a:fillRect/>
          </a:stretch>
        </p:blipFill>
        <p:spPr>
          <a:xfrm rot="258742">
            <a:off x="8807786" y="3839389"/>
            <a:ext cx="2090202" cy="2587811"/>
          </a:xfrm>
          <a:prstGeom prst="rect">
            <a:avLst/>
          </a:prstGeom>
          <a:effectLst>
            <a:outerShdw blurRad="50800" dist="38100" dir="2700000" algn="tl" rotWithShape="0">
              <a:prstClr val="black">
                <a:alpha val="40000"/>
              </a:prstClr>
            </a:outerShdw>
          </a:effectLst>
        </p:spPr>
      </p:pic>
      <p:pic>
        <p:nvPicPr>
          <p:cNvPr id="26" name="Picture 75" descr="blogger_logo.png"/>
          <p:cNvPicPr>
            <a:picLocks noChangeAspect="1"/>
          </p:cNvPicPr>
          <p:nvPr/>
        </p:nvPicPr>
        <p:blipFill>
          <a:blip r:embed="rId16" cstate="screen"/>
          <a:stretch>
            <a:fillRect/>
          </a:stretch>
        </p:blipFill>
        <p:spPr>
          <a:xfrm rot="21118497">
            <a:off x="10425987" y="3550489"/>
            <a:ext cx="1051358" cy="1391592"/>
          </a:xfrm>
          <a:prstGeom prst="rect">
            <a:avLst/>
          </a:prstGeom>
          <a:effectLst>
            <a:outerShdw blurRad="50800" dist="38100" dir="2700000" algn="tl" rotWithShape="0">
              <a:prstClr val="black">
                <a:alpha val="40000"/>
              </a:prstClr>
            </a:outerShdw>
          </a:effectLst>
        </p:spPr>
      </p:pic>
      <p:pic>
        <p:nvPicPr>
          <p:cNvPr id="27" name="Picture 27" descr="msn hotmail logo.png"/>
          <p:cNvPicPr>
            <a:picLocks noChangeAspect="1"/>
          </p:cNvPicPr>
          <p:nvPr/>
        </p:nvPicPr>
        <p:blipFill>
          <a:blip r:embed="rId17" cstate="print"/>
          <a:stretch>
            <a:fillRect/>
          </a:stretch>
        </p:blipFill>
        <p:spPr>
          <a:xfrm rot="20356202">
            <a:off x="9622491" y="4352276"/>
            <a:ext cx="2543728" cy="2795568"/>
          </a:xfrm>
          <a:prstGeom prst="rect">
            <a:avLst/>
          </a:prstGeom>
          <a:effectLst>
            <a:outerShdw blurRad="50800" dist="38100" dir="2700000" algn="tl" rotWithShape="0">
              <a:prstClr val="black">
                <a:alpha val="40000"/>
              </a:prstClr>
            </a:outerShdw>
          </a:effectLst>
        </p:spPr>
      </p:pic>
      <p:sp>
        <p:nvSpPr>
          <p:cNvPr id="28" name="Title 1"/>
          <p:cNvSpPr txBox="1">
            <a:spLocks/>
          </p:cNvSpPr>
          <p:nvPr/>
        </p:nvSpPr>
        <p:spPr bwMode="auto">
          <a:xfrm>
            <a:off x="190585" y="2379582"/>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kern="0" dirty="0">
                <a:latin typeface="黑体" pitchFamily="49" charset="-122"/>
                <a:ea typeface="黑体" pitchFamily="49" charset="-122"/>
              </a:rPr>
              <a:t>数据爆炸式增长</a:t>
            </a:r>
            <a:endParaRPr lang="en-US" altLang="zh-CN" kern="0" dirty="0">
              <a:latin typeface="黑体" pitchFamily="49" charset="-122"/>
              <a:ea typeface="黑体" pitchFamily="49" charset="-122"/>
            </a:endParaRPr>
          </a:p>
          <a:p>
            <a:r>
              <a:rPr lang="zh-CN" altLang="en-US" kern="0" dirty="0">
                <a:latin typeface="黑体" pitchFamily="49" charset="-122"/>
                <a:ea typeface="黑体" pitchFamily="49" charset="-122"/>
              </a:rPr>
              <a:t>（每分钟</a:t>
            </a:r>
            <a:r>
              <a:rPr lang="en-US" altLang="zh-CN" kern="0" dirty="0">
                <a:latin typeface="黑体" pitchFamily="49" charset="-122"/>
                <a:ea typeface="黑体" pitchFamily="49" charset="-122"/>
              </a:rPr>
              <a:t>……</a:t>
            </a:r>
            <a:r>
              <a:rPr lang="zh-CN" altLang="en-US" kern="0" dirty="0">
                <a:latin typeface="黑体" pitchFamily="49" charset="-122"/>
                <a:ea typeface="黑体" pitchFamily="49" charset="-122"/>
              </a:rPr>
              <a:t>）</a:t>
            </a:r>
            <a:endParaRPr lang="en-US" altLang="en-US" kern="0" dirty="0">
              <a:latin typeface="黑体" pitchFamily="49" charset="-122"/>
              <a:ea typeface="黑体" pitchFamily="49" charset="-122"/>
            </a:endParaRPr>
          </a:p>
        </p:txBody>
      </p:sp>
      <p:grpSp>
        <p:nvGrpSpPr>
          <p:cNvPr id="29" name="组合 7"/>
          <p:cNvGrpSpPr/>
          <p:nvPr/>
        </p:nvGrpSpPr>
        <p:grpSpPr>
          <a:xfrm>
            <a:off x="2981955" y="1516833"/>
            <a:ext cx="4257044" cy="3384376"/>
            <a:chOff x="170940" y="843558"/>
            <a:chExt cx="4257044" cy="2736304"/>
          </a:xfrm>
          <a:solidFill>
            <a:srgbClr val="DC5924"/>
          </a:solidFill>
        </p:grpSpPr>
        <p:sp>
          <p:nvSpPr>
            <p:cNvPr id="30" name="Orange"/>
            <p:cNvSpPr/>
            <p:nvPr/>
          </p:nvSpPr>
          <p:spPr bwMode="auto">
            <a:xfrm>
              <a:off x="3071058" y="843558"/>
              <a:ext cx="1356926"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Twitter</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上发布</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98000+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新微博</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1" name="Yellow"/>
            <p:cNvSpPr/>
            <p:nvPr/>
          </p:nvSpPr>
          <p:spPr bwMode="auto">
            <a:xfrm>
              <a:off x="170940" y="843558"/>
              <a:ext cx="1356925"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13000+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个</a:t>
              </a: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iPhone</a:t>
              </a:r>
            </a:p>
            <a:p>
              <a:pPr marL="0" marR="0" lvl="0" indent="0" algn="ctr" defTabSz="685165"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应用下载</a:t>
              </a:r>
              <a:endParaRPr kumimoji="0" 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2" name="Yellow"/>
            <p:cNvSpPr/>
            <p:nvPr/>
          </p:nvSpPr>
          <p:spPr bwMode="auto">
            <a:xfrm>
              <a:off x="1608353" y="843558"/>
              <a:ext cx="1379471"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Skype</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上</a:t>
              </a:r>
              <a:endPar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37</a:t>
              </a:r>
              <a:r>
                <a:rPr kumimoji="0" lang="zh-CN" alt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万</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分钟的语音通话</a:t>
              </a:r>
              <a:endParaRPr kumimoji="0" 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3" name="Yellow"/>
            <p:cNvSpPr/>
            <p:nvPr/>
          </p:nvSpPr>
          <p:spPr bwMode="auto">
            <a:xfrm>
              <a:off x="170940" y="2242877"/>
              <a:ext cx="1356925"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上传</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6600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张新照片到</a:t>
              </a:r>
              <a:r>
                <a:rPr kumimoji="0" lang="en-US" altLang="zh-CN" sz="1600" b="0" i="0" u="none" strike="noStrike" kern="0" cap="none" spc="0" normalizeH="0" baseline="0" noProof="0" dirty="0" err="1">
                  <a:ln>
                    <a:noFill/>
                  </a:ln>
                  <a:solidFill>
                    <a:srgbClr val="000000">
                      <a:alpha val="99000"/>
                    </a:srgbClr>
                  </a:solidFill>
                  <a:effectLst/>
                  <a:uLnTx/>
                  <a:uFillTx/>
                  <a:latin typeface="微软雅黑" pitchFamily="34" charset="-122"/>
                  <a:ea typeface="微软雅黑" pitchFamily="34" charset="-122"/>
                  <a:cs typeface="Segoe UI" pitchFamily="34" charset="0"/>
                </a:rPr>
                <a:t>flickr</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grpSp>
      <p:grpSp>
        <p:nvGrpSpPr>
          <p:cNvPr id="34" name="组合 9"/>
          <p:cNvGrpSpPr/>
          <p:nvPr/>
        </p:nvGrpSpPr>
        <p:grpSpPr>
          <a:xfrm>
            <a:off x="2981955" y="3238575"/>
            <a:ext cx="4257045" cy="3390825"/>
            <a:chOff x="170939" y="2242877"/>
            <a:chExt cx="4257045" cy="2745978"/>
          </a:xfrm>
          <a:solidFill>
            <a:srgbClr val="B4B392"/>
          </a:solidFill>
        </p:grpSpPr>
        <p:sp>
          <p:nvSpPr>
            <p:cNvPr id="35" name="Yellow"/>
            <p:cNvSpPr/>
            <p:nvPr/>
          </p:nvSpPr>
          <p:spPr bwMode="auto">
            <a:xfrm>
              <a:off x="1608353" y="2242877"/>
              <a:ext cx="1379471"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发出</a:t>
              </a:r>
              <a:r>
                <a:rPr kumimoji="0" lang="zh-CN" altLang="en-US" sz="160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近</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10</a:t>
              </a:r>
              <a:r>
                <a:rPr kumimoji="0" lang="zh-CN" alt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亿</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条</a:t>
              </a: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Email</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6" name="Yellow"/>
            <p:cNvSpPr/>
            <p:nvPr/>
          </p:nvSpPr>
          <p:spPr bwMode="auto">
            <a:xfrm>
              <a:off x="170939" y="3651870"/>
              <a:ext cx="1356925"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YouTube</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上上传</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600+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新视频</a:t>
              </a:r>
              <a:endParaRPr kumimoji="0" 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7" name="Yellow"/>
            <p:cNvSpPr/>
            <p:nvPr/>
          </p:nvSpPr>
          <p:spPr bwMode="auto">
            <a:xfrm>
              <a:off x="1608352" y="3651870"/>
              <a:ext cx="1379471"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淘宝</a:t>
              </a:r>
              <a:r>
                <a:rPr lang="zh-CN" altLang="en-US" sz="1600" kern="0" dirty="0">
                  <a:solidFill>
                    <a:srgbClr val="000000">
                      <a:alpha val="99000"/>
                    </a:srgbClr>
                  </a:solidFill>
                  <a:latin typeface="微软雅黑" pitchFamily="34" charset="-122"/>
                  <a:ea typeface="微软雅黑" pitchFamily="34" charset="-122"/>
                  <a:cs typeface="Segoe UI" pitchFamily="34" charset="0"/>
                </a:rPr>
                <a:t>双</a:t>
              </a:r>
              <a:r>
                <a:rPr lang="en-US" altLang="zh-CN" sz="1600" kern="0" dirty="0">
                  <a:solidFill>
                    <a:srgbClr val="000000">
                      <a:alpha val="99000"/>
                    </a:srgbClr>
                  </a:solidFill>
                  <a:latin typeface="微软雅黑" pitchFamily="34" charset="-122"/>
                  <a:ea typeface="微软雅黑" pitchFamily="34" charset="-122"/>
                  <a:cs typeface="Segoe UI" pitchFamily="34" charset="0"/>
                </a:rPr>
                <a:t>11</a:t>
              </a:r>
            </a:p>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100000+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个新订单</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8" name="Orange"/>
            <p:cNvSpPr/>
            <p:nvPr/>
          </p:nvSpPr>
          <p:spPr bwMode="auto">
            <a:xfrm>
              <a:off x="3071058" y="2242878"/>
              <a:ext cx="1356926" cy="1326430"/>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Facebook</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上更新</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69.5</a:t>
              </a:r>
              <a:r>
                <a:rPr kumimoji="0" lang="zh-CN" altLang="en-US"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万</a:t>
              </a: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条新状态</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sp>
          <p:nvSpPr>
            <p:cNvPr id="39" name="Orange"/>
            <p:cNvSpPr/>
            <p:nvPr/>
          </p:nvSpPr>
          <p:spPr bwMode="auto">
            <a:xfrm>
              <a:off x="3071058" y="3651869"/>
              <a:ext cx="1356926" cy="1336985"/>
            </a:xfrm>
            <a:prstGeom prst="roundRect">
              <a:avLst>
                <a:gd name="adj" fmla="val 0"/>
              </a:avLst>
            </a:prstGeom>
            <a:grpFill/>
            <a:ln w="9525" cap="flat" cmpd="sng" algn="ctr">
              <a:noFill/>
              <a:prstDash val="solid"/>
              <a:headEnd type="none" w="med" len="med"/>
              <a:tailEnd type="none" w="med" len="med"/>
            </a:ln>
            <a:effectLst/>
          </p:spPr>
          <p:txBody>
            <a:bodyPr vert="horz" wrap="square" lIns="68583" tIns="34292" rIns="68583" bIns="34292" numCol="1" rtlCol="0" anchor="ctr" anchorCtr="0" compatLnSpc="1"/>
            <a:lstStyle/>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12306</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出票</a:t>
              </a:r>
              <a:endParaRPr kumimoji="0" lang="en-US" altLang="zh-CN"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a:p>
              <a:pPr marL="0" marR="0" lvl="0" indent="0" algn="ctr" defTabSz="685165"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20000+</a:t>
              </a:r>
              <a:r>
                <a:rPr kumimoji="0" lang="zh-CN" alt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rPr>
                <a:t>张</a:t>
              </a:r>
              <a:endParaRPr kumimoji="0" lang="en-US" sz="1600" b="0" i="0" u="none" strike="noStrike" kern="0" cap="none" spc="0" normalizeH="0" baseline="0" noProof="0" dirty="0">
                <a:ln>
                  <a:noFill/>
                </a:ln>
                <a:solidFill>
                  <a:srgbClr val="000000">
                    <a:alpha val="99000"/>
                  </a:srgbClr>
                </a:solidFill>
                <a:effectLst/>
                <a:uLnTx/>
                <a:uFillTx/>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432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 fill="hold"/>
                                        <p:tgtEl>
                                          <p:spTgt spid="21"/>
                                        </p:tgtEl>
                                        <p:attrNameLst>
                                          <p:attrName>ppt_w</p:attrName>
                                        </p:attrNameLst>
                                      </p:cBhvr>
                                      <p:tavLst>
                                        <p:tav tm="0">
                                          <p:val>
                                            <p:fltVal val="0"/>
                                          </p:val>
                                        </p:tav>
                                        <p:tav tm="100000">
                                          <p:val>
                                            <p:strVal val="#ppt_w"/>
                                          </p:val>
                                        </p:tav>
                                      </p:tavLst>
                                    </p:anim>
                                    <p:anim calcmode="lin" valueType="num">
                                      <p:cBhvr>
                                        <p:cTn id="8" dur="200" fill="hold"/>
                                        <p:tgtEl>
                                          <p:spTgt spid="21"/>
                                        </p:tgtEl>
                                        <p:attrNameLst>
                                          <p:attrName>ppt_h</p:attrName>
                                        </p:attrNameLst>
                                      </p:cBhvr>
                                      <p:tavLst>
                                        <p:tav tm="0">
                                          <p:val>
                                            <p:fltVal val="0"/>
                                          </p:val>
                                        </p:tav>
                                        <p:tav tm="100000">
                                          <p:val>
                                            <p:strVal val="#ppt_h"/>
                                          </p:val>
                                        </p:tav>
                                      </p:tavLst>
                                    </p:anim>
                                    <p:animEffect transition="in" filter="fade">
                                      <p:cBhvr>
                                        <p:cTn id="9" dur="200"/>
                                        <p:tgtEl>
                                          <p:spTgt spid="21"/>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200" fill="hold"/>
                                        <p:tgtEl>
                                          <p:spTgt spid="20"/>
                                        </p:tgtEl>
                                        <p:attrNameLst>
                                          <p:attrName>ppt_w</p:attrName>
                                        </p:attrNameLst>
                                      </p:cBhvr>
                                      <p:tavLst>
                                        <p:tav tm="0">
                                          <p:val>
                                            <p:fltVal val="0"/>
                                          </p:val>
                                        </p:tav>
                                        <p:tav tm="100000">
                                          <p:val>
                                            <p:strVal val="#ppt_w"/>
                                          </p:val>
                                        </p:tav>
                                      </p:tavLst>
                                    </p:anim>
                                    <p:anim calcmode="lin" valueType="num">
                                      <p:cBhvr>
                                        <p:cTn id="13" dur="200" fill="hold"/>
                                        <p:tgtEl>
                                          <p:spTgt spid="20"/>
                                        </p:tgtEl>
                                        <p:attrNameLst>
                                          <p:attrName>ppt_h</p:attrName>
                                        </p:attrNameLst>
                                      </p:cBhvr>
                                      <p:tavLst>
                                        <p:tav tm="0">
                                          <p:val>
                                            <p:fltVal val="0"/>
                                          </p:val>
                                        </p:tav>
                                        <p:tav tm="100000">
                                          <p:val>
                                            <p:strVal val="#ppt_h"/>
                                          </p:val>
                                        </p:tav>
                                      </p:tavLst>
                                    </p:anim>
                                    <p:animEffect transition="in" filter="fade">
                                      <p:cBhvr>
                                        <p:cTn id="14" dur="200"/>
                                        <p:tgtEl>
                                          <p:spTgt spid="20"/>
                                        </p:tgtEl>
                                      </p:cBhvr>
                                    </p:animEffect>
                                  </p:childTnLst>
                                </p:cTn>
                              </p:par>
                            </p:childTnLst>
                          </p:cTn>
                        </p:par>
                        <p:par>
                          <p:cTn id="15" fill="hold">
                            <p:stCondLst>
                              <p:cond delay="200"/>
                            </p:stCondLst>
                            <p:childTnLst>
                              <p:par>
                                <p:cTn id="16" presetID="53" presetClass="entr" presetSubtype="16"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200" fill="hold"/>
                                        <p:tgtEl>
                                          <p:spTgt spid="23"/>
                                        </p:tgtEl>
                                        <p:attrNameLst>
                                          <p:attrName>ppt_w</p:attrName>
                                        </p:attrNameLst>
                                      </p:cBhvr>
                                      <p:tavLst>
                                        <p:tav tm="0">
                                          <p:val>
                                            <p:fltVal val="0"/>
                                          </p:val>
                                        </p:tav>
                                        <p:tav tm="100000">
                                          <p:val>
                                            <p:strVal val="#ppt_w"/>
                                          </p:val>
                                        </p:tav>
                                      </p:tavLst>
                                    </p:anim>
                                    <p:anim calcmode="lin" valueType="num">
                                      <p:cBhvr>
                                        <p:cTn id="19" dur="200" fill="hold"/>
                                        <p:tgtEl>
                                          <p:spTgt spid="23"/>
                                        </p:tgtEl>
                                        <p:attrNameLst>
                                          <p:attrName>ppt_h</p:attrName>
                                        </p:attrNameLst>
                                      </p:cBhvr>
                                      <p:tavLst>
                                        <p:tav tm="0">
                                          <p:val>
                                            <p:fltVal val="0"/>
                                          </p:val>
                                        </p:tav>
                                        <p:tav tm="100000">
                                          <p:val>
                                            <p:strVal val="#ppt_h"/>
                                          </p:val>
                                        </p:tav>
                                      </p:tavLst>
                                    </p:anim>
                                    <p:animEffect transition="in" filter="fade">
                                      <p:cBhvr>
                                        <p:cTn id="20" dur="200"/>
                                        <p:tgtEl>
                                          <p:spTgt spid="23"/>
                                        </p:tgtEl>
                                      </p:cBhvr>
                                    </p:animEffect>
                                  </p:childTnLst>
                                </p:cTn>
                              </p:par>
                              <p:par>
                                <p:cTn id="21" presetID="53" presetClass="entr" presetSubtype="16"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200" fill="hold"/>
                                        <p:tgtEl>
                                          <p:spTgt spid="17"/>
                                        </p:tgtEl>
                                        <p:attrNameLst>
                                          <p:attrName>ppt_w</p:attrName>
                                        </p:attrNameLst>
                                      </p:cBhvr>
                                      <p:tavLst>
                                        <p:tav tm="0">
                                          <p:val>
                                            <p:fltVal val="0"/>
                                          </p:val>
                                        </p:tav>
                                        <p:tav tm="100000">
                                          <p:val>
                                            <p:strVal val="#ppt_w"/>
                                          </p:val>
                                        </p:tav>
                                      </p:tavLst>
                                    </p:anim>
                                    <p:anim calcmode="lin" valueType="num">
                                      <p:cBhvr>
                                        <p:cTn id="24" dur="200" fill="hold"/>
                                        <p:tgtEl>
                                          <p:spTgt spid="17"/>
                                        </p:tgtEl>
                                        <p:attrNameLst>
                                          <p:attrName>ppt_h</p:attrName>
                                        </p:attrNameLst>
                                      </p:cBhvr>
                                      <p:tavLst>
                                        <p:tav tm="0">
                                          <p:val>
                                            <p:fltVal val="0"/>
                                          </p:val>
                                        </p:tav>
                                        <p:tav tm="100000">
                                          <p:val>
                                            <p:strVal val="#ppt_h"/>
                                          </p:val>
                                        </p:tav>
                                      </p:tavLst>
                                    </p:anim>
                                    <p:animEffect transition="in" filter="fade">
                                      <p:cBhvr>
                                        <p:cTn id="25" dur="200"/>
                                        <p:tgtEl>
                                          <p:spTgt spid="17"/>
                                        </p:tgtEl>
                                      </p:cBhvr>
                                    </p:animEffect>
                                  </p:childTnLst>
                                </p:cTn>
                              </p:par>
                            </p:childTnLst>
                          </p:cTn>
                        </p:par>
                        <p:par>
                          <p:cTn id="26" fill="hold">
                            <p:stCondLst>
                              <p:cond delay="4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animEffect transition="in" filter="fade">
                                      <p:cBhvr>
                                        <p:cTn id="31" dur="200"/>
                                        <p:tgtEl>
                                          <p:spTgt spid="22"/>
                                        </p:tgtEl>
                                      </p:cBhvr>
                                    </p:animEffect>
                                  </p:childTnLst>
                                </p:cTn>
                              </p:par>
                            </p:childTnLst>
                          </p:cTn>
                        </p:par>
                        <p:par>
                          <p:cTn id="32" fill="hold">
                            <p:stCondLst>
                              <p:cond delay="600"/>
                            </p:stCondLst>
                            <p:childTnLst>
                              <p:par>
                                <p:cTn id="33" presetID="53" presetClass="entr" presetSubtype="16"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200" fill="hold"/>
                                        <p:tgtEl>
                                          <p:spTgt spid="24"/>
                                        </p:tgtEl>
                                        <p:attrNameLst>
                                          <p:attrName>ppt_w</p:attrName>
                                        </p:attrNameLst>
                                      </p:cBhvr>
                                      <p:tavLst>
                                        <p:tav tm="0">
                                          <p:val>
                                            <p:fltVal val="0"/>
                                          </p:val>
                                        </p:tav>
                                        <p:tav tm="100000">
                                          <p:val>
                                            <p:strVal val="#ppt_w"/>
                                          </p:val>
                                        </p:tav>
                                      </p:tavLst>
                                    </p:anim>
                                    <p:anim calcmode="lin" valueType="num">
                                      <p:cBhvr>
                                        <p:cTn id="36" dur="200" fill="hold"/>
                                        <p:tgtEl>
                                          <p:spTgt spid="24"/>
                                        </p:tgtEl>
                                        <p:attrNameLst>
                                          <p:attrName>ppt_h</p:attrName>
                                        </p:attrNameLst>
                                      </p:cBhvr>
                                      <p:tavLst>
                                        <p:tav tm="0">
                                          <p:val>
                                            <p:fltVal val="0"/>
                                          </p:val>
                                        </p:tav>
                                        <p:tav tm="100000">
                                          <p:val>
                                            <p:strVal val="#ppt_h"/>
                                          </p:val>
                                        </p:tav>
                                      </p:tavLst>
                                    </p:anim>
                                    <p:animEffect transition="in" filter="fade">
                                      <p:cBhvr>
                                        <p:cTn id="37" dur="200"/>
                                        <p:tgtEl>
                                          <p:spTgt spid="24"/>
                                        </p:tgtEl>
                                      </p:cBhvr>
                                    </p:animEffect>
                                  </p:childTnLst>
                                </p:cTn>
                              </p:par>
                            </p:childTnLst>
                          </p:cTn>
                        </p:par>
                        <p:par>
                          <p:cTn id="38" fill="hold">
                            <p:stCondLst>
                              <p:cond delay="800"/>
                            </p:stCondLst>
                            <p:childTnLst>
                              <p:par>
                                <p:cTn id="39" presetID="53" presetClass="entr" presetSubtype="16"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200" fill="hold"/>
                                        <p:tgtEl>
                                          <p:spTgt spid="16"/>
                                        </p:tgtEl>
                                        <p:attrNameLst>
                                          <p:attrName>ppt_w</p:attrName>
                                        </p:attrNameLst>
                                      </p:cBhvr>
                                      <p:tavLst>
                                        <p:tav tm="0">
                                          <p:val>
                                            <p:fltVal val="0"/>
                                          </p:val>
                                        </p:tav>
                                        <p:tav tm="100000">
                                          <p:val>
                                            <p:strVal val="#ppt_w"/>
                                          </p:val>
                                        </p:tav>
                                      </p:tavLst>
                                    </p:anim>
                                    <p:anim calcmode="lin" valueType="num">
                                      <p:cBhvr>
                                        <p:cTn id="42" dur="200" fill="hold"/>
                                        <p:tgtEl>
                                          <p:spTgt spid="16"/>
                                        </p:tgtEl>
                                        <p:attrNameLst>
                                          <p:attrName>ppt_h</p:attrName>
                                        </p:attrNameLst>
                                      </p:cBhvr>
                                      <p:tavLst>
                                        <p:tav tm="0">
                                          <p:val>
                                            <p:fltVal val="0"/>
                                          </p:val>
                                        </p:tav>
                                        <p:tav tm="100000">
                                          <p:val>
                                            <p:strVal val="#ppt_h"/>
                                          </p:val>
                                        </p:tav>
                                      </p:tavLst>
                                    </p:anim>
                                    <p:animEffect transition="in" filter="fade">
                                      <p:cBhvr>
                                        <p:cTn id="43" dur="200"/>
                                        <p:tgtEl>
                                          <p:spTgt spid="16"/>
                                        </p:tgtEl>
                                      </p:cBhvr>
                                    </p:animEffect>
                                  </p:childTnLst>
                                </p:cTn>
                              </p:par>
                            </p:childTnLst>
                          </p:cTn>
                        </p:par>
                        <p:par>
                          <p:cTn id="44" fill="hold">
                            <p:stCondLst>
                              <p:cond delay="1000"/>
                            </p:stCondLst>
                            <p:childTnLst>
                              <p:par>
                                <p:cTn id="45" presetID="53" presetClass="entr" presetSubtype="16"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200" fill="hold"/>
                                        <p:tgtEl>
                                          <p:spTgt spid="25"/>
                                        </p:tgtEl>
                                        <p:attrNameLst>
                                          <p:attrName>ppt_w</p:attrName>
                                        </p:attrNameLst>
                                      </p:cBhvr>
                                      <p:tavLst>
                                        <p:tav tm="0">
                                          <p:val>
                                            <p:fltVal val="0"/>
                                          </p:val>
                                        </p:tav>
                                        <p:tav tm="100000">
                                          <p:val>
                                            <p:strVal val="#ppt_w"/>
                                          </p:val>
                                        </p:tav>
                                      </p:tavLst>
                                    </p:anim>
                                    <p:anim calcmode="lin" valueType="num">
                                      <p:cBhvr>
                                        <p:cTn id="48" dur="200" fill="hold"/>
                                        <p:tgtEl>
                                          <p:spTgt spid="25"/>
                                        </p:tgtEl>
                                        <p:attrNameLst>
                                          <p:attrName>ppt_h</p:attrName>
                                        </p:attrNameLst>
                                      </p:cBhvr>
                                      <p:tavLst>
                                        <p:tav tm="0">
                                          <p:val>
                                            <p:fltVal val="0"/>
                                          </p:val>
                                        </p:tav>
                                        <p:tav tm="100000">
                                          <p:val>
                                            <p:strVal val="#ppt_h"/>
                                          </p:val>
                                        </p:tav>
                                      </p:tavLst>
                                    </p:anim>
                                    <p:animEffect transition="in" filter="fade">
                                      <p:cBhvr>
                                        <p:cTn id="49" dur="200"/>
                                        <p:tgtEl>
                                          <p:spTgt spid="25"/>
                                        </p:tgtEl>
                                      </p:cBhvr>
                                    </p:animEffect>
                                  </p:childTnLst>
                                </p:cTn>
                              </p:par>
                            </p:childTnLst>
                          </p:cTn>
                        </p:par>
                        <p:par>
                          <p:cTn id="50" fill="hold">
                            <p:stCondLst>
                              <p:cond delay="1200"/>
                            </p:stCondLst>
                            <p:childTnLst>
                              <p:par>
                                <p:cTn id="51" presetID="53" presetClass="entr" presetSubtype="16"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200" fill="hold"/>
                                        <p:tgtEl>
                                          <p:spTgt spid="26"/>
                                        </p:tgtEl>
                                        <p:attrNameLst>
                                          <p:attrName>ppt_w</p:attrName>
                                        </p:attrNameLst>
                                      </p:cBhvr>
                                      <p:tavLst>
                                        <p:tav tm="0">
                                          <p:val>
                                            <p:fltVal val="0"/>
                                          </p:val>
                                        </p:tav>
                                        <p:tav tm="100000">
                                          <p:val>
                                            <p:strVal val="#ppt_w"/>
                                          </p:val>
                                        </p:tav>
                                      </p:tavLst>
                                    </p:anim>
                                    <p:anim calcmode="lin" valueType="num">
                                      <p:cBhvr>
                                        <p:cTn id="54" dur="200" fill="hold"/>
                                        <p:tgtEl>
                                          <p:spTgt spid="26"/>
                                        </p:tgtEl>
                                        <p:attrNameLst>
                                          <p:attrName>ppt_h</p:attrName>
                                        </p:attrNameLst>
                                      </p:cBhvr>
                                      <p:tavLst>
                                        <p:tav tm="0">
                                          <p:val>
                                            <p:fltVal val="0"/>
                                          </p:val>
                                        </p:tav>
                                        <p:tav tm="100000">
                                          <p:val>
                                            <p:strVal val="#ppt_h"/>
                                          </p:val>
                                        </p:tav>
                                      </p:tavLst>
                                    </p:anim>
                                    <p:animEffect transition="in" filter="fade">
                                      <p:cBhvr>
                                        <p:cTn id="55" dur="200"/>
                                        <p:tgtEl>
                                          <p:spTgt spid="26"/>
                                        </p:tgtEl>
                                      </p:cBhvr>
                                    </p:animEffect>
                                  </p:childTnLst>
                                </p:cTn>
                              </p:par>
                              <p:par>
                                <p:cTn id="56" presetID="53" presetClass="entr" presetSubtype="16"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200" fill="hold"/>
                                        <p:tgtEl>
                                          <p:spTgt spid="9"/>
                                        </p:tgtEl>
                                        <p:attrNameLst>
                                          <p:attrName>ppt_w</p:attrName>
                                        </p:attrNameLst>
                                      </p:cBhvr>
                                      <p:tavLst>
                                        <p:tav tm="0">
                                          <p:val>
                                            <p:fltVal val="0"/>
                                          </p:val>
                                        </p:tav>
                                        <p:tav tm="100000">
                                          <p:val>
                                            <p:strVal val="#ppt_w"/>
                                          </p:val>
                                        </p:tav>
                                      </p:tavLst>
                                    </p:anim>
                                    <p:anim calcmode="lin" valueType="num">
                                      <p:cBhvr>
                                        <p:cTn id="59" dur="200" fill="hold"/>
                                        <p:tgtEl>
                                          <p:spTgt spid="9"/>
                                        </p:tgtEl>
                                        <p:attrNameLst>
                                          <p:attrName>ppt_h</p:attrName>
                                        </p:attrNameLst>
                                      </p:cBhvr>
                                      <p:tavLst>
                                        <p:tav tm="0">
                                          <p:val>
                                            <p:fltVal val="0"/>
                                          </p:val>
                                        </p:tav>
                                        <p:tav tm="100000">
                                          <p:val>
                                            <p:strVal val="#ppt_h"/>
                                          </p:val>
                                        </p:tav>
                                      </p:tavLst>
                                    </p:anim>
                                    <p:animEffect transition="in" filter="fade">
                                      <p:cBhvr>
                                        <p:cTn id="60" dur="200"/>
                                        <p:tgtEl>
                                          <p:spTgt spid="9"/>
                                        </p:tgtEl>
                                      </p:cBhvr>
                                    </p:animEffect>
                                  </p:childTnLst>
                                </p:cTn>
                              </p:par>
                              <p:par>
                                <p:cTn id="61" presetID="53" presetClass="entr" presetSubtype="16"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200" fill="hold"/>
                                        <p:tgtEl>
                                          <p:spTgt spid="19"/>
                                        </p:tgtEl>
                                        <p:attrNameLst>
                                          <p:attrName>ppt_w</p:attrName>
                                        </p:attrNameLst>
                                      </p:cBhvr>
                                      <p:tavLst>
                                        <p:tav tm="0">
                                          <p:val>
                                            <p:fltVal val="0"/>
                                          </p:val>
                                        </p:tav>
                                        <p:tav tm="100000">
                                          <p:val>
                                            <p:strVal val="#ppt_w"/>
                                          </p:val>
                                        </p:tav>
                                      </p:tavLst>
                                    </p:anim>
                                    <p:anim calcmode="lin" valueType="num">
                                      <p:cBhvr>
                                        <p:cTn id="64" dur="200" fill="hold"/>
                                        <p:tgtEl>
                                          <p:spTgt spid="19"/>
                                        </p:tgtEl>
                                        <p:attrNameLst>
                                          <p:attrName>ppt_h</p:attrName>
                                        </p:attrNameLst>
                                      </p:cBhvr>
                                      <p:tavLst>
                                        <p:tav tm="0">
                                          <p:val>
                                            <p:fltVal val="0"/>
                                          </p:val>
                                        </p:tav>
                                        <p:tav tm="100000">
                                          <p:val>
                                            <p:strVal val="#ppt_h"/>
                                          </p:val>
                                        </p:tav>
                                      </p:tavLst>
                                    </p:anim>
                                    <p:animEffect transition="in" filter="fade">
                                      <p:cBhvr>
                                        <p:cTn id="65" dur="200"/>
                                        <p:tgtEl>
                                          <p:spTgt spid="19"/>
                                        </p:tgtEl>
                                      </p:cBhvr>
                                    </p:animEffect>
                                  </p:childTnLst>
                                </p:cTn>
                              </p:par>
                              <p:par>
                                <p:cTn id="66" presetID="53" presetClass="entr" presetSubtype="16"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200" fill="hold"/>
                                        <p:tgtEl>
                                          <p:spTgt spid="18"/>
                                        </p:tgtEl>
                                        <p:attrNameLst>
                                          <p:attrName>ppt_w</p:attrName>
                                        </p:attrNameLst>
                                      </p:cBhvr>
                                      <p:tavLst>
                                        <p:tav tm="0">
                                          <p:val>
                                            <p:fltVal val="0"/>
                                          </p:val>
                                        </p:tav>
                                        <p:tav tm="100000">
                                          <p:val>
                                            <p:strVal val="#ppt_w"/>
                                          </p:val>
                                        </p:tav>
                                      </p:tavLst>
                                    </p:anim>
                                    <p:anim calcmode="lin" valueType="num">
                                      <p:cBhvr>
                                        <p:cTn id="69" dur="200" fill="hold"/>
                                        <p:tgtEl>
                                          <p:spTgt spid="18"/>
                                        </p:tgtEl>
                                        <p:attrNameLst>
                                          <p:attrName>ppt_h</p:attrName>
                                        </p:attrNameLst>
                                      </p:cBhvr>
                                      <p:tavLst>
                                        <p:tav tm="0">
                                          <p:val>
                                            <p:fltVal val="0"/>
                                          </p:val>
                                        </p:tav>
                                        <p:tav tm="100000">
                                          <p:val>
                                            <p:strVal val="#ppt_h"/>
                                          </p:val>
                                        </p:tav>
                                      </p:tavLst>
                                    </p:anim>
                                    <p:animEffect transition="in" filter="fade">
                                      <p:cBhvr>
                                        <p:cTn id="70" dur="200"/>
                                        <p:tgtEl>
                                          <p:spTgt spid="18"/>
                                        </p:tgtEl>
                                      </p:cBhvr>
                                    </p:animEffect>
                                  </p:childTnLst>
                                </p:cTn>
                              </p:par>
                            </p:childTnLst>
                          </p:cTn>
                        </p:par>
                        <p:par>
                          <p:cTn id="71" fill="hold">
                            <p:stCondLst>
                              <p:cond delay="1400"/>
                            </p:stCondLst>
                            <p:childTnLst>
                              <p:par>
                                <p:cTn id="72" presetID="53" presetClass="entr" presetSubtype="16"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200" fill="hold"/>
                                        <p:tgtEl>
                                          <p:spTgt spid="15"/>
                                        </p:tgtEl>
                                        <p:attrNameLst>
                                          <p:attrName>ppt_w</p:attrName>
                                        </p:attrNameLst>
                                      </p:cBhvr>
                                      <p:tavLst>
                                        <p:tav tm="0">
                                          <p:val>
                                            <p:fltVal val="0"/>
                                          </p:val>
                                        </p:tav>
                                        <p:tav tm="100000">
                                          <p:val>
                                            <p:strVal val="#ppt_w"/>
                                          </p:val>
                                        </p:tav>
                                      </p:tavLst>
                                    </p:anim>
                                    <p:anim calcmode="lin" valueType="num">
                                      <p:cBhvr>
                                        <p:cTn id="75" dur="200" fill="hold"/>
                                        <p:tgtEl>
                                          <p:spTgt spid="15"/>
                                        </p:tgtEl>
                                        <p:attrNameLst>
                                          <p:attrName>ppt_h</p:attrName>
                                        </p:attrNameLst>
                                      </p:cBhvr>
                                      <p:tavLst>
                                        <p:tav tm="0">
                                          <p:val>
                                            <p:fltVal val="0"/>
                                          </p:val>
                                        </p:tav>
                                        <p:tav tm="100000">
                                          <p:val>
                                            <p:strVal val="#ppt_h"/>
                                          </p:val>
                                        </p:tav>
                                      </p:tavLst>
                                    </p:anim>
                                    <p:animEffect transition="in" filter="fade">
                                      <p:cBhvr>
                                        <p:cTn id="76" dur="200"/>
                                        <p:tgtEl>
                                          <p:spTgt spid="15"/>
                                        </p:tgtEl>
                                      </p:cBhvr>
                                    </p:animEffect>
                                  </p:childTnLst>
                                </p:cTn>
                              </p:par>
                            </p:childTnLst>
                          </p:cTn>
                        </p:par>
                        <p:par>
                          <p:cTn id="77" fill="hold">
                            <p:stCondLst>
                              <p:cond delay="1600"/>
                            </p:stCondLst>
                            <p:childTnLst>
                              <p:par>
                                <p:cTn id="78" presetID="53" presetClass="entr" presetSubtype="16" fill="hold" nodeType="after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p:cTn id="80" dur="200" fill="hold"/>
                                        <p:tgtEl>
                                          <p:spTgt spid="27"/>
                                        </p:tgtEl>
                                        <p:attrNameLst>
                                          <p:attrName>ppt_w</p:attrName>
                                        </p:attrNameLst>
                                      </p:cBhvr>
                                      <p:tavLst>
                                        <p:tav tm="0">
                                          <p:val>
                                            <p:fltVal val="0"/>
                                          </p:val>
                                        </p:tav>
                                        <p:tav tm="100000">
                                          <p:val>
                                            <p:strVal val="#ppt_w"/>
                                          </p:val>
                                        </p:tav>
                                      </p:tavLst>
                                    </p:anim>
                                    <p:anim calcmode="lin" valueType="num">
                                      <p:cBhvr>
                                        <p:cTn id="81" dur="200" fill="hold"/>
                                        <p:tgtEl>
                                          <p:spTgt spid="27"/>
                                        </p:tgtEl>
                                        <p:attrNameLst>
                                          <p:attrName>ppt_h</p:attrName>
                                        </p:attrNameLst>
                                      </p:cBhvr>
                                      <p:tavLst>
                                        <p:tav tm="0">
                                          <p:val>
                                            <p:fltVal val="0"/>
                                          </p:val>
                                        </p:tav>
                                        <p:tav tm="100000">
                                          <p:val>
                                            <p:strVal val="#ppt_h"/>
                                          </p:val>
                                        </p:tav>
                                      </p:tavLst>
                                    </p:anim>
                                    <p:animEffect transition="in" filter="fade">
                                      <p:cBhvr>
                                        <p:cTn id="82" dur="200"/>
                                        <p:tgtEl>
                                          <p:spTgt spid="27"/>
                                        </p:tgtEl>
                                      </p:cBhvr>
                                    </p:animEffect>
                                  </p:childTnLst>
                                </p:cTn>
                              </p:par>
                            </p:childTnLst>
                          </p:cTn>
                        </p:par>
                        <p:par>
                          <p:cTn id="83" fill="hold">
                            <p:stCondLst>
                              <p:cond delay="1800"/>
                            </p:stCondLst>
                            <p:childTnLst>
                              <p:par>
                                <p:cTn id="84" presetID="2" presetClass="entr" presetSubtype="1" fill="hold" nodeType="after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380" fill="hold"/>
                                        <p:tgtEl>
                                          <p:spTgt spid="29"/>
                                        </p:tgtEl>
                                        <p:attrNameLst>
                                          <p:attrName>ppt_x</p:attrName>
                                        </p:attrNameLst>
                                      </p:cBhvr>
                                      <p:tavLst>
                                        <p:tav tm="0">
                                          <p:val>
                                            <p:strVal val="#ppt_x"/>
                                          </p:val>
                                        </p:tav>
                                        <p:tav tm="100000">
                                          <p:val>
                                            <p:strVal val="#ppt_x"/>
                                          </p:val>
                                        </p:tav>
                                      </p:tavLst>
                                    </p:anim>
                                    <p:anim calcmode="lin" valueType="num">
                                      <p:cBhvr additive="base">
                                        <p:cTn id="87" dur="380" fill="hold"/>
                                        <p:tgtEl>
                                          <p:spTgt spid="29"/>
                                        </p:tgtEl>
                                        <p:attrNameLst>
                                          <p:attrName>ppt_y</p:attrName>
                                        </p:attrNameLst>
                                      </p:cBhvr>
                                      <p:tavLst>
                                        <p:tav tm="0">
                                          <p:val>
                                            <p:strVal val="0-#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cBhvr additive="base">
                                        <p:cTn id="90" dur="370" fill="hold"/>
                                        <p:tgtEl>
                                          <p:spTgt spid="34"/>
                                        </p:tgtEl>
                                        <p:attrNameLst>
                                          <p:attrName>ppt_x</p:attrName>
                                        </p:attrNameLst>
                                      </p:cBhvr>
                                      <p:tavLst>
                                        <p:tav tm="0">
                                          <p:val>
                                            <p:strVal val="#ppt_x"/>
                                          </p:val>
                                        </p:tav>
                                        <p:tav tm="100000">
                                          <p:val>
                                            <p:strVal val="#ppt_x"/>
                                          </p:val>
                                        </p:tav>
                                      </p:tavLst>
                                    </p:anim>
                                    <p:anim calcmode="lin" valueType="num">
                                      <p:cBhvr additive="base">
                                        <p:cTn id="91" dur="37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50</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381000" y="1063753"/>
                <a:ext cx="118110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2.2.1 </a:t>
                </a:r>
                <a:r>
                  <a:rPr lang="zh-CN" altLang="en-US" sz="3600" b="1" dirty="0">
                    <a:solidFill>
                      <a:srgbClr val="002060"/>
                    </a:solidFill>
                    <a:latin typeface="+mn-lt"/>
                    <a:ea typeface="华康钢笔体W2" panose="03000209000000000000" pitchFamily="65" charset="-122"/>
                  </a:rPr>
                  <a:t> </a:t>
                </a:r>
                <a:r>
                  <a:rPr lang="en-US" altLang="zh-CN" sz="3600" b="1" dirty="0">
                    <a:solidFill>
                      <a:srgbClr val="002060"/>
                    </a:solidFill>
                    <a:latin typeface="+mn-lt"/>
                    <a:ea typeface="华康钢笔体W2" panose="03000209000000000000" pitchFamily="65" charset="-122"/>
                  </a:rPr>
                  <a:t>Map</a:t>
                </a:r>
                <a:r>
                  <a:rPr lang="zh-CN" altLang="en-US" sz="3600" b="1" dirty="0">
                    <a:solidFill>
                      <a:srgbClr val="002060"/>
                    </a:solidFill>
                    <a:latin typeface="+mn-lt"/>
                    <a:ea typeface="华康钢笔体W2" panose="03000209000000000000" pitchFamily="65" charset="-122"/>
                  </a:rPr>
                  <a:t>任务</a:t>
                </a:r>
                <a:endParaRPr lang="en-US" altLang="zh-CN" sz="3600" b="1" dirty="0">
                  <a:solidFill>
                    <a:srgbClr val="002060"/>
                  </a:solidFill>
                  <a:latin typeface="+mn-lt"/>
                  <a:ea typeface="华康钢笔体W2" panose="03000209000000000000" pitchFamily="65" charset="-122"/>
                </a:endParaRPr>
              </a:p>
              <a:p>
                <a:pPr marL="118872" indent="0">
                  <a:buNone/>
                </a:pPr>
                <a:r>
                  <a:rPr lang="zh-CN" altLang="en-US" dirty="0">
                    <a:latin typeface="Consolas" panose="020B0609020204030204" pitchFamily="49" charset="0"/>
                    <a:ea typeface="文道楷体" panose="02010600040101010101" pitchFamily="2" charset="-122"/>
                  </a:rPr>
                  <a:t>例</a:t>
                </a:r>
                <a:r>
                  <a:rPr lang="en-US" altLang="zh-CN" dirty="0">
                    <a:latin typeface="Consolas" panose="020B0609020204030204" pitchFamily="49" charset="0"/>
                    <a:ea typeface="文道楷体" panose="02010600040101010101" pitchFamily="2" charset="-122"/>
                  </a:rPr>
                  <a:t>2.1 </a:t>
                </a:r>
                <a:r>
                  <a:rPr lang="zh-CN" altLang="en-US" dirty="0">
                    <a:latin typeface="Consolas" panose="020B0609020204030204" pitchFamily="49" charset="0"/>
                    <a:ea typeface="文道楷体" panose="02010600040101010101" pitchFamily="2" charset="-122"/>
                  </a:rPr>
                  <a:t>计算</a:t>
                </a:r>
                <a:r>
                  <a:rPr lang="zh-CN" altLang="en-US" dirty="0">
                    <a:solidFill>
                      <a:schemeClr val="accent6"/>
                    </a:solidFill>
                    <a:latin typeface="Consolas" panose="020B0609020204030204" pitchFamily="49" charset="0"/>
                    <a:ea typeface="文道楷体" panose="02010600040101010101" pitchFamily="2" charset="-122"/>
                  </a:rPr>
                  <a:t>每个词语</a:t>
                </a:r>
                <a:r>
                  <a:rPr lang="zh-CN" altLang="en-US" dirty="0">
                    <a:latin typeface="Consolas" panose="020B0609020204030204" pitchFamily="49" charset="0"/>
                    <a:ea typeface="文道楷体" panose="02010600040101010101" pitchFamily="2" charset="-122"/>
                  </a:rPr>
                  <a:t>在整个文档集中的</a:t>
                </a:r>
                <a:r>
                  <a:rPr lang="zh-CN" altLang="en-US" dirty="0">
                    <a:solidFill>
                      <a:schemeClr val="accent6"/>
                    </a:solidFill>
                    <a:latin typeface="Consolas" panose="020B0609020204030204" pitchFamily="49" charset="0"/>
                    <a:ea typeface="文道楷体" panose="02010600040101010101" pitchFamily="2" charset="-122"/>
                  </a:rPr>
                  <a:t>出现次数</a:t>
                </a:r>
                <a:r>
                  <a:rPr lang="zh-CN" altLang="en-US" dirty="0">
                    <a:latin typeface="Consolas" panose="020B0609020204030204" pitchFamily="49" charset="0"/>
                    <a:ea typeface="文道楷体" panose="02010600040101010101" pitchFamily="2" charset="-122"/>
                  </a:rPr>
                  <a:t>。输入文件是一个</a:t>
                </a:r>
                <a:r>
                  <a:rPr lang="zh-CN" altLang="en-US" dirty="0">
                    <a:solidFill>
                      <a:schemeClr val="accent6"/>
                    </a:solidFill>
                    <a:latin typeface="Consolas" panose="020B0609020204030204" pitchFamily="49" charset="0"/>
                    <a:ea typeface="文道楷体" panose="02010600040101010101" pitchFamily="2" charset="-122"/>
                  </a:rPr>
                  <a:t>文档集</a:t>
                </a:r>
                <a:r>
                  <a:rPr lang="zh-CN" altLang="en-US" dirty="0">
                    <a:latin typeface="Consolas" panose="020B0609020204030204" pitchFamily="49" charset="0"/>
                    <a:ea typeface="文道楷体" panose="02010600040101010101" pitchFamily="2" charset="-122"/>
                  </a:rPr>
                  <a:t>，每篇文档都是</a:t>
                </a:r>
                <a:r>
                  <a:rPr lang="zh-CN" altLang="en-US" dirty="0">
                    <a:solidFill>
                      <a:schemeClr val="accent6"/>
                    </a:solidFill>
                    <a:latin typeface="Consolas" panose="020B0609020204030204" pitchFamily="49" charset="0"/>
                    <a:ea typeface="文道楷体" panose="02010600040101010101" pitchFamily="2" charset="-122"/>
                  </a:rPr>
                  <a:t>一个元素</a:t>
                </a:r>
                <a:r>
                  <a:rPr lang="zh-CN" altLang="en-US" dirty="0">
                    <a:latin typeface="Consolas" panose="020B0609020204030204" pitchFamily="49" charset="0"/>
                    <a:ea typeface="文道楷体" panose="02010600040101010101" pitchFamily="2" charset="-122"/>
                  </a:rPr>
                  <a:t>。</a:t>
                </a:r>
                <a:endParaRPr lang="en-US" altLang="zh-CN" dirty="0">
                  <a:latin typeface="Consolas" panose="020B0609020204030204" pitchFamily="49" charset="0"/>
                  <a:ea typeface="文道楷体" panose="02010600040101010101" pitchFamily="2" charset="-122"/>
                </a:endParaRPr>
              </a:p>
              <a:p>
                <a:pPr marL="118872" indent="0">
                  <a:buNone/>
                </a:pPr>
                <a:r>
                  <a:rPr lang="en-US" altLang="zh-CN" dirty="0">
                    <a:latin typeface="Consolas" panose="020B0609020204030204" pitchFamily="49" charset="0"/>
                    <a:ea typeface="文道楷体" panose="02010600040101010101" pitchFamily="2" charset="-122"/>
                  </a:rPr>
                  <a:t>Map</a:t>
                </a:r>
                <a:r>
                  <a:rPr lang="zh-CN" altLang="en-US" dirty="0">
                    <a:latin typeface="Consolas" panose="020B0609020204030204" pitchFamily="49" charset="0"/>
                    <a:ea typeface="文道楷体" panose="02010600040101010101" pitchFamily="2" charset="-122"/>
                  </a:rPr>
                  <a:t>函数使用的键类型是</a:t>
                </a:r>
                <a:r>
                  <a:rPr lang="zh-CN" altLang="en-US" dirty="0">
                    <a:solidFill>
                      <a:schemeClr val="accent6"/>
                    </a:solidFill>
                    <a:latin typeface="Consolas" panose="020B0609020204030204" pitchFamily="49" charset="0"/>
                    <a:ea typeface="文道楷体" panose="02010600040101010101" pitchFamily="2" charset="-122"/>
                  </a:rPr>
                  <a:t>字符串</a:t>
                </a:r>
                <a:r>
                  <a:rPr lang="en-US" altLang="zh-CN" dirty="0">
                    <a:solidFill>
                      <a:schemeClr val="accent6"/>
                    </a:solidFill>
                    <a:latin typeface="Consolas" panose="020B0609020204030204" pitchFamily="49" charset="0"/>
                    <a:ea typeface="文道楷体" panose="02010600040101010101" pitchFamily="2" charset="-122"/>
                  </a:rPr>
                  <a:t>(</a:t>
                </a:r>
                <a:r>
                  <a:rPr lang="zh-CN" altLang="en-US" dirty="0">
                    <a:solidFill>
                      <a:schemeClr val="accent6"/>
                    </a:solidFill>
                    <a:latin typeface="Consolas" panose="020B0609020204030204" pitchFamily="49" charset="0"/>
                    <a:ea typeface="文道楷体" panose="02010600040101010101" pitchFamily="2" charset="-122"/>
                  </a:rPr>
                  <a:t>词语</a:t>
                </a:r>
                <a:r>
                  <a:rPr lang="en-US" altLang="zh-CN" dirty="0">
                    <a:solidFill>
                      <a:schemeClr val="accent6"/>
                    </a:solidFill>
                    <a:latin typeface="Consolas" panose="020B0609020204030204" pitchFamily="49" charset="0"/>
                    <a:ea typeface="文道楷体" panose="02010600040101010101" pitchFamily="2" charset="-122"/>
                  </a:rPr>
                  <a:t>)</a:t>
                </a:r>
                <a:r>
                  <a:rPr lang="zh-CN" altLang="en-US" dirty="0">
                    <a:latin typeface="Consolas" panose="020B0609020204030204" pitchFamily="49" charset="0"/>
                    <a:ea typeface="文道楷体" panose="02010600040101010101" pitchFamily="2" charset="-122"/>
                  </a:rPr>
                  <a:t>，值类型是</a:t>
                </a:r>
                <a:r>
                  <a:rPr lang="zh-CN" altLang="en-US" dirty="0">
                    <a:solidFill>
                      <a:schemeClr val="accent6"/>
                    </a:solidFill>
                    <a:latin typeface="Consolas" panose="020B0609020204030204" pitchFamily="49" charset="0"/>
                    <a:ea typeface="文道楷体" panose="02010600040101010101" pitchFamily="2" charset="-122"/>
                  </a:rPr>
                  <a:t>整数</a:t>
                </a:r>
                <a:r>
                  <a:rPr lang="zh-CN" altLang="en-US" dirty="0">
                    <a:latin typeface="Consolas" panose="020B0609020204030204" pitchFamily="49" charset="0"/>
                    <a:ea typeface="文道楷体" panose="02010600040101010101" pitchFamily="2" charset="-122"/>
                  </a:rPr>
                  <a:t>。</a:t>
                </a:r>
                <a:endParaRPr lang="en-US" altLang="zh-CN" dirty="0">
                  <a:latin typeface="Consolas" panose="020B0609020204030204" pitchFamily="49" charset="0"/>
                  <a:ea typeface="文道楷体" panose="02010600040101010101" pitchFamily="2" charset="-122"/>
                </a:endParaRPr>
              </a:p>
              <a:p>
                <a:pPr marL="118872" indent="0">
                  <a:buNone/>
                </a:pPr>
                <a:r>
                  <a:rPr lang="en-US" altLang="zh-CN" b="1" dirty="0">
                    <a:solidFill>
                      <a:schemeClr val="accent6"/>
                    </a:solidFill>
                    <a:latin typeface="Consolas" panose="020B0609020204030204" pitchFamily="49" charset="0"/>
                    <a:ea typeface="文道楷体" panose="02010600040101010101" pitchFamily="2" charset="-122"/>
                  </a:rPr>
                  <a:t>Map</a:t>
                </a:r>
                <a:r>
                  <a:rPr lang="zh-CN" altLang="en-US" b="1" dirty="0">
                    <a:solidFill>
                      <a:schemeClr val="accent6"/>
                    </a:solidFill>
                    <a:latin typeface="Consolas" panose="020B0609020204030204" pitchFamily="49" charset="0"/>
                    <a:ea typeface="文道楷体" panose="02010600040101010101" pitchFamily="2" charset="-122"/>
                  </a:rPr>
                  <a:t>任务</a:t>
                </a:r>
                <a:r>
                  <a:rPr lang="zh-CN" altLang="en-US" dirty="0">
                    <a:latin typeface="Consolas" panose="020B0609020204030204" pitchFamily="49" charset="0"/>
                    <a:ea typeface="文道楷体" panose="02010600040101010101" pitchFamily="2" charset="-122"/>
                  </a:rPr>
                  <a:t>：读入一篇文档并将它分成词语序列</a:t>
                </a:r>
                <a:r>
                  <a:rPr lang="en-US" altLang="zh-CN" i="1" dirty="0">
                    <a:latin typeface="Consolas" panose="020B0609020204030204" pitchFamily="49" charset="0"/>
                    <a:ea typeface="文道楷体" panose="02010600040101010101" pitchFamily="2" charset="-122"/>
                  </a:rPr>
                  <a:t>w</a:t>
                </a:r>
                <a:r>
                  <a:rPr lang="en-US" altLang="zh-CN" i="1" baseline="-25000" dirty="0">
                    <a:latin typeface="Consolas" panose="020B0609020204030204" pitchFamily="49" charset="0"/>
                    <a:ea typeface="文道楷体" panose="02010600040101010101" pitchFamily="2" charset="-122"/>
                  </a:rPr>
                  <a:t>1</a:t>
                </a:r>
                <a:r>
                  <a:rPr lang="en-US" altLang="zh-CN" dirty="0">
                    <a:latin typeface="Consolas" panose="020B0609020204030204" pitchFamily="49" charset="0"/>
                    <a:ea typeface="文道楷体" panose="02010600040101010101" pitchFamily="2" charset="-122"/>
                  </a:rPr>
                  <a:t>,</a:t>
                </a:r>
                <a:r>
                  <a:rPr lang="en-US" altLang="zh-CN" i="1" dirty="0">
                    <a:latin typeface="Consolas" panose="020B0609020204030204" pitchFamily="49" charset="0"/>
                    <a:ea typeface="文道楷体" panose="02010600040101010101" pitchFamily="2" charset="-122"/>
                  </a:rPr>
                  <a:t>w</a:t>
                </a:r>
                <a:r>
                  <a:rPr lang="en-US" altLang="zh-CN" i="1" baseline="-25000" dirty="0">
                    <a:latin typeface="Consolas" panose="020B0609020204030204" pitchFamily="49" charset="0"/>
                    <a:ea typeface="文道楷体" panose="02010600040101010101" pitchFamily="2" charset="-122"/>
                  </a:rPr>
                  <a:t>2,…</a:t>
                </a:r>
                <a:r>
                  <a:rPr lang="en-US" altLang="zh-CN" i="1" dirty="0">
                    <a:latin typeface="Consolas" panose="020B0609020204030204" pitchFamily="49" charset="0"/>
                    <a:ea typeface="文道楷体" panose="02010600040101010101" pitchFamily="2" charset="-122"/>
                  </a:rPr>
                  <a:t> </a:t>
                </a:r>
                <a:r>
                  <a:rPr lang="en-US" altLang="zh-CN" i="1" dirty="0" err="1">
                    <a:latin typeface="Consolas" panose="020B0609020204030204" pitchFamily="49" charset="0"/>
                    <a:ea typeface="文道楷体" panose="02010600040101010101" pitchFamily="2" charset="-122"/>
                  </a:rPr>
                  <a:t>w</a:t>
                </a:r>
                <a:r>
                  <a:rPr lang="en-US" altLang="zh-CN" i="1" baseline="-25000" dirty="0" err="1">
                    <a:latin typeface="Consolas" panose="020B0609020204030204" pitchFamily="49" charset="0"/>
                    <a:ea typeface="文道楷体" panose="02010600040101010101" pitchFamily="2" charset="-122"/>
                  </a:rPr>
                  <a:t>n</a:t>
                </a:r>
                <a:r>
                  <a:rPr lang="en-US" altLang="zh-CN" i="1" baseline="-25000" dirty="0">
                    <a:latin typeface="Consolas" panose="020B0609020204030204" pitchFamily="49" charset="0"/>
                    <a:ea typeface="文道楷体" panose="02010600040101010101" pitchFamily="2" charset="-122"/>
                  </a:rPr>
                  <a:t> </a:t>
                </a:r>
              </a:p>
              <a:p>
                <a:pPr marL="118872" indent="0">
                  <a:buNone/>
                </a:pPr>
                <a:r>
                  <a:rPr lang="zh-CN" altLang="en-US" dirty="0">
                    <a:latin typeface="Consolas" panose="020B0609020204030204" pitchFamily="49" charset="0"/>
                    <a:ea typeface="文道楷体" panose="02010600040101010101" pitchFamily="2" charset="-122"/>
                  </a:rPr>
                  <a:t>然后输出一个</a:t>
                </a:r>
                <a:r>
                  <a:rPr lang="zh-CN" altLang="en-US" dirty="0">
                    <a:solidFill>
                      <a:schemeClr val="accent6"/>
                    </a:solidFill>
                    <a:latin typeface="Consolas" panose="020B0609020204030204" pitchFamily="49" charset="0"/>
                    <a:ea typeface="文道楷体" panose="02010600040101010101" pitchFamily="2" charset="-122"/>
                  </a:rPr>
                  <a:t>键</a:t>
                </a:r>
                <a:r>
                  <a:rPr lang="en-US" altLang="zh-CN" dirty="0">
                    <a:solidFill>
                      <a:schemeClr val="accent6"/>
                    </a:solidFill>
                    <a:latin typeface="Consolas" panose="020B0609020204030204" pitchFamily="49" charset="0"/>
                    <a:ea typeface="文道楷体" panose="02010600040101010101" pitchFamily="2" charset="-122"/>
                  </a:rPr>
                  <a:t>-</a:t>
                </a:r>
                <a:r>
                  <a:rPr lang="zh-CN" altLang="en-US" dirty="0">
                    <a:solidFill>
                      <a:schemeClr val="accent6"/>
                    </a:solidFill>
                    <a:latin typeface="Consolas" panose="020B0609020204030204" pitchFamily="49" charset="0"/>
                    <a:ea typeface="文道楷体" panose="02010600040101010101" pitchFamily="2" charset="-122"/>
                  </a:rPr>
                  <a:t>值对序列</a:t>
                </a:r>
                <a:r>
                  <a:rPr lang="zh-CN" altLang="en-US" dirty="0">
                    <a:latin typeface="Consolas" panose="020B0609020204030204" pitchFamily="49" charset="0"/>
                    <a:ea typeface="文道楷体" panose="02010600040101010101" pitchFamily="2" charset="-122"/>
                  </a:rPr>
                  <a:t>，其中所有的值都是</a:t>
                </a:r>
                <a:r>
                  <a:rPr lang="en-US" altLang="zh-CN" dirty="0">
                    <a:latin typeface="Consolas" panose="020B0609020204030204" pitchFamily="49" charset="0"/>
                    <a:ea typeface="文道楷体" panose="02010600040101010101" pitchFamily="2" charset="-122"/>
                  </a:rPr>
                  <a:t>1</a:t>
                </a:r>
                <a:r>
                  <a:rPr lang="zh-CN" altLang="en-US" dirty="0">
                    <a:latin typeface="Consolas" panose="020B0609020204030204" pitchFamily="49" charset="0"/>
                    <a:ea typeface="文道楷体" panose="02010600040101010101" pitchFamily="2" charset="-122"/>
                  </a:rPr>
                  <a:t>。</a:t>
                </a:r>
                <a:endParaRPr lang="en-US" altLang="zh-CN" dirty="0">
                  <a:latin typeface="Consolas" panose="020B0609020204030204" pitchFamily="49" charset="0"/>
                  <a:ea typeface="文道楷体" panose="02010600040101010101" pitchFamily="2" charset="-122"/>
                </a:endParaRPr>
              </a:p>
              <a:p>
                <a:pPr marL="118872" indent="0">
                  <a:buNone/>
                </a:pPr>
                <a:r>
                  <a:rPr lang="zh-CN" altLang="en-US" dirty="0">
                    <a:latin typeface="Consolas" panose="020B0609020204030204" pitchFamily="49" charset="0"/>
                    <a:ea typeface="文道楷体" panose="02010600040101010101" pitchFamily="2" charset="-122"/>
                  </a:rPr>
                  <a:t>也就是说，该</a:t>
                </a:r>
                <a:r>
                  <a:rPr lang="en-US" altLang="zh-CN" dirty="0">
                    <a:latin typeface="Consolas" panose="020B0609020204030204" pitchFamily="49" charset="0"/>
                    <a:ea typeface="文道楷体" panose="02010600040101010101" pitchFamily="2" charset="-122"/>
                  </a:rPr>
                  <a:t>Map</a:t>
                </a:r>
                <a:r>
                  <a:rPr lang="zh-CN" altLang="en-US" dirty="0">
                    <a:latin typeface="Consolas" panose="020B0609020204030204" pitchFamily="49" charset="0"/>
                    <a:ea typeface="文道楷体" panose="02010600040101010101" pitchFamily="2" charset="-122"/>
                  </a:rPr>
                  <a:t>任务作用于文档的输出结果是键</a:t>
                </a:r>
                <a:r>
                  <a:rPr lang="en-US" altLang="zh-CN" dirty="0">
                    <a:latin typeface="Consolas" panose="020B0609020204030204" pitchFamily="49" charset="0"/>
                    <a:ea typeface="文道楷体" panose="02010600040101010101" pitchFamily="2" charset="-122"/>
                  </a:rPr>
                  <a:t>-</a:t>
                </a:r>
                <a:r>
                  <a:rPr lang="zh-CN" altLang="en-US" dirty="0">
                    <a:latin typeface="Consolas" panose="020B0609020204030204" pitchFamily="49" charset="0"/>
                    <a:ea typeface="文道楷体" panose="02010600040101010101" pitchFamily="2" charset="-122"/>
                  </a:rPr>
                  <a:t>值对序列：</a:t>
                </a:r>
                <a:endParaRPr lang="en-US" altLang="zh-CN" dirty="0">
                  <a:latin typeface="Consolas" panose="020B0609020204030204" pitchFamily="49" charset="0"/>
                  <a:ea typeface="文道楷体" panose="02010600040101010101" pitchFamily="2" charset="-122"/>
                </a:endParaRPr>
              </a:p>
              <a:p>
                <a:pPr marL="118872" indent="0">
                  <a:buNone/>
                </a:pPr>
                <a:r>
                  <a:rPr lang="en-US" altLang="zh-CN" b="0" dirty="0">
                    <a:ea typeface="文道楷体" panose="02010600040101010101" pitchFamily="2" charset="-122"/>
                  </a:rPr>
                  <a:t>                              </a:t>
                </a:r>
                <a14:m>
                  <m:oMath xmlns:m="http://schemas.openxmlformats.org/officeDocument/2006/math">
                    <m:d>
                      <m:dPr>
                        <m:ctrlPr>
                          <a:rPr lang="en-US" altLang="zh-CN" b="0" i="1" smtClean="0">
                            <a:latin typeface="Cambria Math" panose="02040503050406030204" pitchFamily="18" charset="0"/>
                            <a:ea typeface="文道楷体" panose="02010600040101010101" pitchFamily="2" charset="-122"/>
                          </a:rPr>
                        </m:ctrlPr>
                      </m:dPr>
                      <m:e>
                        <m:sSub>
                          <m:sSubPr>
                            <m:ctrlPr>
                              <a:rPr lang="en-US" altLang="zh-CN" b="0" i="1" smtClean="0">
                                <a:latin typeface="Cambria Math" panose="02040503050406030204" pitchFamily="18" charset="0"/>
                                <a:ea typeface="文道楷体" panose="02010600040101010101" pitchFamily="2" charset="-122"/>
                              </a:rPr>
                            </m:ctrlPr>
                          </m:sSubPr>
                          <m:e>
                            <m:r>
                              <a:rPr lang="en-US" altLang="zh-CN" b="0" i="1" smtClean="0">
                                <a:latin typeface="Cambria Math" panose="02040503050406030204" pitchFamily="18" charset="0"/>
                                <a:ea typeface="文道楷体" panose="02010600040101010101" pitchFamily="2" charset="-122"/>
                              </a:rPr>
                              <m:t>𝑤</m:t>
                            </m:r>
                          </m:e>
                          <m:sub>
                            <m:r>
                              <a:rPr lang="en-US" altLang="zh-CN" b="0" i="1" smtClean="0">
                                <a:latin typeface="Cambria Math" panose="02040503050406030204" pitchFamily="18" charset="0"/>
                                <a:ea typeface="文道楷体" panose="02010600040101010101" pitchFamily="2" charset="-122"/>
                              </a:rPr>
                              <m:t>1</m:t>
                            </m:r>
                          </m:sub>
                        </m:sSub>
                        <m:r>
                          <a:rPr lang="en-US" altLang="zh-CN" b="0" i="1" smtClean="0">
                            <a:latin typeface="Cambria Math" panose="02040503050406030204" pitchFamily="18" charset="0"/>
                            <a:ea typeface="文道楷体" panose="02010600040101010101" pitchFamily="2" charset="-122"/>
                          </a:rPr>
                          <m:t>,1</m:t>
                        </m:r>
                      </m:e>
                    </m:d>
                    <m:r>
                      <a:rPr lang="en-US" altLang="zh-CN" b="0" i="1" smtClean="0">
                        <a:latin typeface="Cambria Math" panose="02040503050406030204" pitchFamily="18" charset="0"/>
                        <a:ea typeface="文道楷体" panose="02010600040101010101" pitchFamily="2" charset="-122"/>
                      </a:rPr>
                      <m:t>,</m:t>
                    </m:r>
                    <m:d>
                      <m:dPr>
                        <m:ctrlPr>
                          <a:rPr lang="en-US" altLang="zh-CN" i="1">
                            <a:latin typeface="Cambria Math" panose="02040503050406030204" pitchFamily="18" charset="0"/>
                            <a:ea typeface="文道楷体" panose="02010600040101010101" pitchFamily="2" charset="-122"/>
                          </a:rPr>
                        </m:ctrlPr>
                      </m:dPr>
                      <m:e>
                        <m:sSub>
                          <m:sSubPr>
                            <m:ctrlPr>
                              <a:rPr lang="en-US" altLang="zh-CN" i="1">
                                <a:latin typeface="Cambria Math" panose="02040503050406030204" pitchFamily="18" charset="0"/>
                                <a:ea typeface="文道楷体" panose="02010600040101010101" pitchFamily="2" charset="-122"/>
                              </a:rPr>
                            </m:ctrlPr>
                          </m:sSubPr>
                          <m:e>
                            <m:r>
                              <a:rPr lang="en-US" altLang="zh-CN" i="1">
                                <a:latin typeface="Cambria Math" panose="02040503050406030204" pitchFamily="18" charset="0"/>
                                <a:ea typeface="文道楷体" panose="02010600040101010101" pitchFamily="2" charset="-122"/>
                              </a:rPr>
                              <m:t>𝑤</m:t>
                            </m:r>
                          </m:e>
                          <m:sub>
                            <m:r>
                              <a:rPr lang="en-US" altLang="zh-CN" b="0" i="1" smtClean="0">
                                <a:latin typeface="Cambria Math" panose="02040503050406030204" pitchFamily="18" charset="0"/>
                                <a:ea typeface="文道楷体" panose="02010600040101010101" pitchFamily="2" charset="-122"/>
                              </a:rPr>
                              <m:t>2</m:t>
                            </m:r>
                          </m:sub>
                        </m:sSub>
                        <m:r>
                          <a:rPr lang="en-US" altLang="zh-CN" i="1">
                            <a:latin typeface="Cambria Math" panose="02040503050406030204" pitchFamily="18" charset="0"/>
                            <a:ea typeface="文道楷体" panose="02010600040101010101" pitchFamily="2" charset="-122"/>
                          </a:rPr>
                          <m:t>,</m:t>
                        </m:r>
                        <m:r>
                          <a:rPr lang="en-US" altLang="zh-CN" b="0" i="1" smtClean="0">
                            <a:latin typeface="Cambria Math" panose="02040503050406030204" pitchFamily="18" charset="0"/>
                            <a:ea typeface="文道楷体" panose="02010600040101010101" pitchFamily="2" charset="-122"/>
                          </a:rPr>
                          <m:t>1</m:t>
                        </m:r>
                      </m:e>
                    </m:d>
                  </m:oMath>
                </a14:m>
                <a:r>
                  <a:rPr lang="en-US" altLang="zh-CN" dirty="0">
                    <a:latin typeface="Consolas" panose="020B0609020204030204" pitchFamily="49" charset="0"/>
                    <a:ea typeface="文道楷体" panose="02010600040101010101" pitchFamily="2" charset="-122"/>
                  </a:rPr>
                  <a:t>,….</a:t>
                </a:r>
                <a:r>
                  <a:rPr lang="en-US" altLang="zh-CN" dirty="0">
                    <a:ea typeface="文道楷体" panose="02010600040101010101" pitchFamily="2" charset="-122"/>
                  </a:rPr>
                  <a:t> </a:t>
                </a:r>
                <a14:m>
                  <m:oMath xmlns:m="http://schemas.openxmlformats.org/officeDocument/2006/math">
                    <m:d>
                      <m:dPr>
                        <m:ctrlPr>
                          <a:rPr lang="en-US" altLang="zh-CN" i="1">
                            <a:latin typeface="Cambria Math" panose="02040503050406030204" pitchFamily="18" charset="0"/>
                            <a:ea typeface="文道楷体" panose="02010600040101010101" pitchFamily="2" charset="-122"/>
                          </a:rPr>
                        </m:ctrlPr>
                      </m:dPr>
                      <m:e>
                        <m:sSub>
                          <m:sSubPr>
                            <m:ctrlPr>
                              <a:rPr lang="en-US" altLang="zh-CN" i="1">
                                <a:latin typeface="Cambria Math" panose="02040503050406030204" pitchFamily="18" charset="0"/>
                                <a:ea typeface="文道楷体" panose="02010600040101010101" pitchFamily="2" charset="-122"/>
                              </a:rPr>
                            </m:ctrlPr>
                          </m:sSubPr>
                          <m:e>
                            <m:r>
                              <a:rPr lang="en-US" altLang="zh-CN" i="1">
                                <a:latin typeface="Cambria Math" panose="02040503050406030204" pitchFamily="18" charset="0"/>
                                <a:ea typeface="文道楷体" panose="02010600040101010101" pitchFamily="2" charset="-122"/>
                              </a:rPr>
                              <m:t>𝑤</m:t>
                            </m:r>
                          </m:e>
                          <m:sub>
                            <m:r>
                              <a:rPr lang="en-US" altLang="zh-CN" b="0" i="1" smtClean="0">
                                <a:latin typeface="Cambria Math" panose="02040503050406030204" pitchFamily="18" charset="0"/>
                                <a:ea typeface="文道楷体" panose="02010600040101010101" pitchFamily="2" charset="-122"/>
                              </a:rPr>
                              <m:t>𝑛</m:t>
                            </m:r>
                          </m:sub>
                        </m:sSub>
                        <m:r>
                          <a:rPr lang="en-US" altLang="zh-CN" i="1">
                            <a:latin typeface="Cambria Math" panose="02040503050406030204" pitchFamily="18" charset="0"/>
                            <a:ea typeface="文道楷体" panose="02010600040101010101" pitchFamily="2" charset="-122"/>
                          </a:rPr>
                          <m:t>,1</m:t>
                        </m:r>
                      </m:e>
                    </m:d>
                  </m:oMath>
                </a14:m>
                <a:endParaRPr lang="en-US" altLang="zh-CN" dirty="0">
                  <a:latin typeface="Consolas" panose="020B0609020204030204" pitchFamily="49" charset="0"/>
                  <a:ea typeface="文道楷体" panose="02010600040101010101" pitchFamily="2" charset="-122"/>
                </a:endParaRPr>
              </a:p>
              <a:p>
                <a:pPr marL="118872" indent="0">
                  <a:buNone/>
                </a:pPr>
                <a:r>
                  <a:rPr lang="en-US" altLang="zh-CN" dirty="0">
                    <a:latin typeface="Consolas" panose="020B0609020204030204" pitchFamily="49" charset="0"/>
                    <a:ea typeface="文道楷体" panose="02010600040101010101" pitchFamily="2" charset="-122"/>
                  </a:rPr>
                  <a:t>Just do it. It will  </a:t>
                </a:r>
              </a:p>
              <a:p>
                <a:pPr marL="118872" indent="0">
                  <a:buNone/>
                </a:pPr>
                <a:r>
                  <a:rPr lang="en-US" altLang="zh-CN" dirty="0">
                    <a:latin typeface="Consolas" panose="020B0609020204030204" pitchFamily="49" charset="0"/>
                    <a:ea typeface="文道楷体" panose="02010600040101010101" pitchFamily="2" charset="-122"/>
                  </a:rPr>
                  <a:t>(just,1),(do,1), (it,1), (it,1), (will,1)</a:t>
                </a:r>
              </a:p>
              <a:p>
                <a:pPr marL="118872" indent="0">
                  <a:buNone/>
                </a:pPr>
                <a:endParaRPr lang="en-US" altLang="zh-CN" dirty="0">
                  <a:latin typeface="Consolas" panose="020B0609020204030204" pitchFamily="49" charset="0"/>
                  <a:ea typeface="文道楷体" panose="02010600040101010101" pitchFamily="2" charset="-122"/>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381000" y="1063753"/>
                <a:ext cx="11811000" cy="5257801"/>
              </a:xfrm>
              <a:blipFill>
                <a:blip r:embed="rId5"/>
                <a:stretch>
                  <a:fillRect l="-929" t="-1508" r="-723" b="-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259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51</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381000" y="1063753"/>
                <a:ext cx="118110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2.2.2 </a:t>
                </a:r>
                <a:r>
                  <a:rPr lang="zh-CN" altLang="en-US" sz="3600" b="1" dirty="0">
                    <a:solidFill>
                      <a:srgbClr val="002060"/>
                    </a:solidFill>
                    <a:latin typeface="+mn-lt"/>
                    <a:ea typeface="华康钢笔体W2" panose="03000209000000000000" pitchFamily="65" charset="-122"/>
                  </a:rPr>
                  <a:t> 按键分组</a:t>
                </a:r>
                <a:r>
                  <a:rPr lang="en-US" altLang="zh-CN" sz="3600" b="1" dirty="0">
                    <a:solidFill>
                      <a:srgbClr val="002060"/>
                    </a:solidFill>
                    <a:latin typeface="+mn-lt"/>
                    <a:ea typeface="华康钢笔体W2" panose="03000209000000000000" pitchFamily="65" charset="-122"/>
                  </a:rPr>
                  <a:t>(grouping by key)</a:t>
                </a:r>
              </a:p>
              <a:p>
                <a:pPr>
                  <a:buFont typeface="Wingdings" panose="05000000000000000000" pitchFamily="2" charset="2"/>
                  <a:buChar char="p"/>
                </a:pPr>
                <a:r>
                  <a:rPr lang="zh-CN" altLang="en-US" sz="3600" dirty="0">
                    <a:solidFill>
                      <a:srgbClr val="002060"/>
                    </a:solidFill>
                    <a:latin typeface="Consolas" panose="020B0609020204030204" pitchFamily="49" charset="0"/>
                    <a:ea typeface="文道楷体" panose="02010600040101010101" pitchFamily="2" charset="-122"/>
                  </a:rPr>
                  <a:t>只要</a:t>
                </a:r>
                <a:r>
                  <a:rPr lang="en-US" altLang="zh-CN" sz="3600" dirty="0">
                    <a:solidFill>
                      <a:srgbClr val="002060"/>
                    </a:solidFill>
                    <a:latin typeface="Consolas" panose="020B0609020204030204" pitchFamily="49" charset="0"/>
                    <a:ea typeface="文道楷体" panose="02010600040101010101" pitchFamily="2" charset="-122"/>
                  </a:rPr>
                  <a:t>Map</a:t>
                </a:r>
                <a:r>
                  <a:rPr lang="zh-CN" altLang="en-US" sz="3600" dirty="0">
                    <a:solidFill>
                      <a:srgbClr val="002060"/>
                    </a:solidFill>
                    <a:latin typeface="Consolas" panose="020B0609020204030204" pitchFamily="49" charset="0"/>
                    <a:ea typeface="文道楷体" panose="02010600040101010101" pitchFamily="2" charset="-122"/>
                  </a:rPr>
                  <a:t>任务全部成功完成，键</a:t>
                </a:r>
                <a:r>
                  <a:rPr lang="en-US" altLang="zh-CN" sz="3600" dirty="0">
                    <a:solidFill>
                      <a:srgbClr val="002060"/>
                    </a:solidFill>
                    <a:latin typeface="Consolas" panose="020B0609020204030204" pitchFamily="49" charset="0"/>
                    <a:ea typeface="文道楷体" panose="02010600040101010101" pitchFamily="2" charset="-122"/>
                  </a:rPr>
                  <a:t>-</a:t>
                </a:r>
                <a:r>
                  <a:rPr lang="zh-CN" altLang="en-US" sz="3600" dirty="0">
                    <a:solidFill>
                      <a:srgbClr val="002060"/>
                    </a:solidFill>
                    <a:latin typeface="Consolas" panose="020B0609020204030204" pitchFamily="49" charset="0"/>
                    <a:ea typeface="文道楷体" panose="02010600040101010101" pitchFamily="2" charset="-122"/>
                  </a:rPr>
                  <a:t>值对就会按键分组，而与每个键关联的值会构成一个值表。</a:t>
                </a:r>
                <a:r>
                  <a:rPr lang="zh-CN" altLang="en-US" sz="3600" dirty="0">
                    <a:solidFill>
                      <a:schemeClr val="accent6"/>
                    </a:solidFill>
                    <a:latin typeface="Consolas" panose="020B0609020204030204" pitchFamily="49" charset="0"/>
                    <a:ea typeface="文道楷体" panose="02010600040101010101" pitchFamily="2" charset="-122"/>
                  </a:rPr>
                  <a:t>系统来完成</a:t>
                </a:r>
                <a:endParaRPr lang="en-US" altLang="zh-CN" sz="3600" dirty="0">
                  <a:solidFill>
                    <a:schemeClr val="accent6"/>
                  </a:solidFill>
                  <a:latin typeface="Consolas" panose="020B0609020204030204" pitchFamily="49" charset="0"/>
                  <a:ea typeface="文道楷体" panose="02010600040101010101" pitchFamily="2" charset="-122"/>
                </a:endParaRPr>
              </a:p>
              <a:p>
                <a:pPr>
                  <a:buFont typeface="Wingdings" panose="05000000000000000000" pitchFamily="2" charset="2"/>
                  <a:buChar char="p"/>
                </a:pPr>
                <a:r>
                  <a:rPr lang="zh-CN" altLang="en-US" sz="3600" dirty="0">
                    <a:solidFill>
                      <a:srgbClr val="002060"/>
                    </a:solidFill>
                    <a:latin typeface="Consolas" panose="020B0609020204030204" pitchFamily="49" charset="0"/>
                    <a:ea typeface="文道楷体" panose="02010600040101010101" pitchFamily="2" charset="-122"/>
                  </a:rPr>
                  <a:t>如果</a:t>
                </a:r>
                <a:r>
                  <a:rPr lang="en-US" altLang="zh-CN" sz="3600" dirty="0">
                    <a:solidFill>
                      <a:srgbClr val="002060"/>
                    </a:solidFill>
                    <a:latin typeface="Consolas" panose="020B0609020204030204" pitchFamily="49" charset="0"/>
                    <a:ea typeface="文道楷体" panose="02010600040101010101" pitchFamily="2" charset="-122"/>
                  </a:rPr>
                  <a:t>Reduce</a:t>
                </a:r>
                <a:r>
                  <a:rPr lang="zh-CN" altLang="en-US" sz="3600" dirty="0">
                    <a:solidFill>
                      <a:srgbClr val="002060"/>
                    </a:solidFill>
                    <a:latin typeface="Consolas" panose="020B0609020204030204" pitchFamily="49" charset="0"/>
                    <a:ea typeface="文道楷体" panose="02010600040101010101" pitchFamily="2" charset="-122"/>
                  </a:rPr>
                  <a:t>有</a:t>
                </a:r>
                <a:r>
                  <a:rPr lang="en-US" altLang="zh-CN" sz="3600" dirty="0">
                    <a:solidFill>
                      <a:schemeClr val="accent6"/>
                    </a:solidFill>
                    <a:latin typeface="Consolas" panose="020B0609020204030204" pitchFamily="49" charset="0"/>
                    <a:ea typeface="文道楷体" panose="02010600040101010101" pitchFamily="2" charset="-122"/>
                  </a:rPr>
                  <a:t>r</a:t>
                </a:r>
                <a:r>
                  <a:rPr lang="zh-CN" altLang="en-US" sz="3600" dirty="0">
                    <a:solidFill>
                      <a:schemeClr val="accent6"/>
                    </a:solidFill>
                    <a:latin typeface="Consolas" panose="020B0609020204030204" pitchFamily="49" charset="0"/>
                    <a:ea typeface="文道楷体" panose="02010600040101010101" pitchFamily="2" charset="-122"/>
                  </a:rPr>
                  <a:t>个任务数</a:t>
                </a:r>
                <a:r>
                  <a:rPr lang="zh-CN" altLang="en-US" sz="3600" dirty="0">
                    <a:solidFill>
                      <a:srgbClr val="002060"/>
                    </a:solidFill>
                    <a:latin typeface="Consolas" panose="020B0609020204030204" pitchFamily="49" charset="0"/>
                    <a:ea typeface="文道楷体" panose="02010600040101010101" pitchFamily="2" charset="-122"/>
                  </a:rPr>
                  <a:t>，系统主控进程选择一个哈希函数作用于键并产生</a:t>
                </a:r>
                <a:r>
                  <a:rPr lang="zh-CN" altLang="en-US" sz="3600" dirty="0">
                    <a:solidFill>
                      <a:schemeClr val="accent6"/>
                    </a:solidFill>
                    <a:latin typeface="Consolas" panose="020B0609020204030204" pitchFamily="49" charset="0"/>
                    <a:ea typeface="文道楷体" panose="02010600040101010101" pitchFamily="2" charset="-122"/>
                  </a:rPr>
                  <a:t>一个</a:t>
                </a:r>
                <a:r>
                  <a:rPr lang="en-US" altLang="zh-CN" sz="3600" dirty="0">
                    <a:solidFill>
                      <a:schemeClr val="accent6"/>
                    </a:solidFill>
                    <a:latin typeface="Consolas" panose="020B0609020204030204" pitchFamily="49" charset="0"/>
                    <a:ea typeface="文道楷体" panose="02010600040101010101" pitchFamily="2" charset="-122"/>
                  </a:rPr>
                  <a:t>0</a:t>
                </a:r>
                <a:r>
                  <a:rPr lang="zh-CN" altLang="en-US" sz="3600" dirty="0">
                    <a:solidFill>
                      <a:schemeClr val="accent6"/>
                    </a:solidFill>
                    <a:latin typeface="Consolas" panose="020B0609020204030204" pitchFamily="49" charset="0"/>
                    <a:ea typeface="文道楷体" panose="02010600040101010101" pitchFamily="2" charset="-122"/>
                  </a:rPr>
                  <a:t>到</a:t>
                </a:r>
                <a:r>
                  <a:rPr lang="en-US" altLang="zh-CN" sz="3600" dirty="0">
                    <a:solidFill>
                      <a:schemeClr val="accent6"/>
                    </a:solidFill>
                    <a:latin typeface="Consolas" panose="020B0609020204030204" pitchFamily="49" charset="0"/>
                    <a:ea typeface="文道楷体" panose="02010600040101010101" pitchFamily="2" charset="-122"/>
                  </a:rPr>
                  <a:t>r-1</a:t>
                </a:r>
                <a:r>
                  <a:rPr lang="zh-CN" altLang="en-US" sz="3600" dirty="0">
                    <a:solidFill>
                      <a:schemeClr val="accent6"/>
                    </a:solidFill>
                    <a:latin typeface="Consolas" panose="020B0609020204030204" pitchFamily="49" charset="0"/>
                    <a:ea typeface="文道楷体" panose="02010600040101010101" pitchFamily="2" charset="-122"/>
                  </a:rPr>
                  <a:t>的桶编号</a:t>
                </a:r>
                <a:endParaRPr lang="en-US" altLang="zh-CN" sz="3600" dirty="0">
                  <a:solidFill>
                    <a:schemeClr val="accent6"/>
                  </a:solidFill>
                  <a:latin typeface="Consolas" panose="020B0609020204030204" pitchFamily="49" charset="0"/>
                  <a:ea typeface="文道楷体" panose="02010600040101010101" pitchFamily="2" charset="-122"/>
                </a:endParaRPr>
              </a:p>
              <a:p>
                <a:pPr>
                  <a:buFont typeface="Wingdings" panose="05000000000000000000" pitchFamily="2" charset="2"/>
                  <a:buChar char="p"/>
                </a:pPr>
                <a:r>
                  <a:rPr lang="zh-CN" altLang="en-US" sz="3600" dirty="0">
                    <a:solidFill>
                      <a:srgbClr val="002060"/>
                    </a:solidFill>
                    <a:latin typeface="Consolas" panose="020B0609020204030204" pitchFamily="49" charset="0"/>
                    <a:ea typeface="文道楷体" panose="02010600040101010101" pitchFamily="2" charset="-122"/>
                  </a:rPr>
                  <a:t>哈希结果其</a:t>
                </a:r>
                <a:r>
                  <a:rPr lang="zh-CN" altLang="en-US" sz="3600" dirty="0">
                    <a:solidFill>
                      <a:schemeClr val="accent6"/>
                    </a:solidFill>
                    <a:latin typeface="Consolas" panose="020B0609020204030204" pitchFamily="49" charset="0"/>
                    <a:ea typeface="文道楷体" panose="02010600040101010101" pitchFamily="2" charset="-122"/>
                  </a:rPr>
                  <a:t>键</a:t>
                </a:r>
                <a:r>
                  <a:rPr lang="en-US" altLang="zh-CN" sz="3600" dirty="0">
                    <a:solidFill>
                      <a:schemeClr val="accent6"/>
                    </a:solidFill>
                    <a:latin typeface="Consolas" panose="020B0609020204030204" pitchFamily="49" charset="0"/>
                    <a:ea typeface="文道楷体" panose="02010600040101010101" pitchFamily="2" charset="-122"/>
                  </a:rPr>
                  <a:t>-</a:t>
                </a:r>
                <a:r>
                  <a:rPr lang="zh-CN" altLang="en-US" sz="3600" dirty="0">
                    <a:solidFill>
                      <a:schemeClr val="accent6"/>
                    </a:solidFill>
                    <a:latin typeface="Consolas" panose="020B0609020204030204" pitchFamily="49" charset="0"/>
                    <a:ea typeface="文道楷体" panose="02010600040101010101" pitchFamily="2" charset="-122"/>
                  </a:rPr>
                  <a:t>值</a:t>
                </a:r>
                <a:r>
                  <a:rPr lang="zh-CN" altLang="en-US" sz="3600" dirty="0">
                    <a:solidFill>
                      <a:srgbClr val="002060"/>
                    </a:solidFill>
                    <a:latin typeface="Consolas" panose="020B0609020204030204" pitchFamily="49" charset="0"/>
                    <a:ea typeface="文道楷体" panose="02010600040101010101" pitchFamily="2" charset="-122"/>
                  </a:rPr>
                  <a:t>对将被放人</a:t>
                </a:r>
                <a:r>
                  <a:rPr lang="en-US" altLang="zh-CN" sz="3600" dirty="0">
                    <a:solidFill>
                      <a:srgbClr val="002060"/>
                    </a:solidFill>
                    <a:latin typeface="Consolas" panose="020B0609020204030204" pitchFamily="49" charset="0"/>
                    <a:ea typeface="文道楷体" panose="02010600040101010101" pitchFamily="2" charset="-122"/>
                  </a:rPr>
                  <a:t>r</a:t>
                </a:r>
                <a:r>
                  <a:rPr lang="zh-CN" altLang="en-US" sz="3600" dirty="0">
                    <a:solidFill>
                      <a:srgbClr val="002060"/>
                    </a:solidFill>
                    <a:latin typeface="Consolas" panose="020B0609020204030204" pitchFamily="49" charset="0"/>
                    <a:ea typeface="文道楷体" panose="02010600040101010101" pitchFamily="2" charset="-122"/>
                  </a:rPr>
                  <a:t>个本地文件中的一个。每个文件都会被指派给一个</a:t>
                </a:r>
                <a:r>
                  <a:rPr lang="en-US" altLang="zh-CN" sz="3600" dirty="0">
                    <a:solidFill>
                      <a:srgbClr val="002060"/>
                    </a:solidFill>
                    <a:latin typeface="Consolas" panose="020B0609020204030204" pitchFamily="49" charset="0"/>
                    <a:ea typeface="文道楷体" panose="02010600040101010101" pitchFamily="2" charset="-122"/>
                  </a:rPr>
                  <a:t>Reduce</a:t>
                </a:r>
                <a:r>
                  <a:rPr lang="zh-CN" altLang="en-US" sz="3600" dirty="0">
                    <a:solidFill>
                      <a:srgbClr val="002060"/>
                    </a:solidFill>
                    <a:latin typeface="Consolas" panose="020B0609020204030204" pitchFamily="49" charset="0"/>
                    <a:ea typeface="文道楷体" panose="02010600040101010101" pitchFamily="2" charset="-122"/>
                  </a:rPr>
                  <a:t>任务</a:t>
                </a:r>
                <a:endParaRPr lang="en-US" altLang="zh-CN" sz="3600" dirty="0">
                  <a:solidFill>
                    <a:srgbClr val="002060"/>
                  </a:solidFill>
                  <a:latin typeface="Consolas" panose="020B0609020204030204" pitchFamily="49" charset="0"/>
                  <a:ea typeface="文道楷体" panose="02010600040101010101" pitchFamily="2" charset="-122"/>
                </a:endParaRPr>
              </a:p>
              <a:p>
                <a:pPr>
                  <a:buFont typeface="Wingdings" panose="05000000000000000000" pitchFamily="2" charset="2"/>
                  <a:buChar char="p"/>
                </a:pPr>
                <a:r>
                  <a:rPr lang="zh-CN" altLang="en-US" sz="3600" dirty="0">
                    <a:solidFill>
                      <a:srgbClr val="002060"/>
                    </a:solidFill>
                    <a:latin typeface="Consolas" panose="020B0609020204030204" pitchFamily="49" charset="0"/>
                    <a:ea typeface="文道楷体" panose="02010600040101010101" pitchFamily="2" charset="-122"/>
                  </a:rPr>
                  <a:t>完成</a:t>
                </a:r>
                <a:r>
                  <a:rPr lang="zh-CN" altLang="en-US" sz="3600" dirty="0">
                    <a:solidFill>
                      <a:schemeClr val="accent6"/>
                    </a:solidFill>
                    <a:latin typeface="Consolas" panose="020B0609020204030204" pitchFamily="49" charset="0"/>
                    <a:ea typeface="文道楷体" panose="02010600040101010101" pitchFamily="2" charset="-122"/>
                  </a:rPr>
                  <a:t>按键分组</a:t>
                </a:r>
                <a:r>
                  <a:rPr lang="zh-CN" altLang="en-US" sz="3600" dirty="0">
                    <a:solidFill>
                      <a:srgbClr val="002060"/>
                    </a:solidFill>
                    <a:latin typeface="Consolas" panose="020B0609020204030204" pitchFamily="49" charset="0"/>
                    <a:ea typeface="文道楷体" panose="02010600040101010101" pitchFamily="2" charset="-122"/>
                  </a:rPr>
                  <a:t>和给</a:t>
                </a:r>
                <a:r>
                  <a:rPr lang="en-US" altLang="zh-CN" sz="3600" dirty="0">
                    <a:solidFill>
                      <a:schemeClr val="accent6"/>
                    </a:solidFill>
                    <a:latin typeface="Consolas" panose="020B0609020204030204" pitchFamily="49" charset="0"/>
                    <a:ea typeface="文道楷体" panose="02010600040101010101" pitchFamily="2" charset="-122"/>
                  </a:rPr>
                  <a:t>Reduce</a:t>
                </a:r>
                <a:r>
                  <a:rPr lang="zh-CN" altLang="en-US" sz="3600" dirty="0">
                    <a:solidFill>
                      <a:schemeClr val="accent6"/>
                    </a:solidFill>
                    <a:latin typeface="Consolas" panose="020B0609020204030204" pitchFamily="49" charset="0"/>
                    <a:ea typeface="文道楷体" panose="02010600040101010101" pitchFamily="2" charset="-122"/>
                  </a:rPr>
                  <a:t>任务</a:t>
                </a:r>
                <a:r>
                  <a:rPr lang="zh-CN" altLang="en-US" sz="3600" dirty="0">
                    <a:solidFill>
                      <a:srgbClr val="002060"/>
                    </a:solidFill>
                    <a:latin typeface="Consolas" panose="020B0609020204030204" pitchFamily="49" charset="0"/>
                    <a:ea typeface="文道楷体" panose="02010600040101010101" pitchFamily="2" charset="-122"/>
                  </a:rPr>
                  <a:t>的分发</a:t>
                </a:r>
                <a:endParaRPr lang="en-US" altLang="zh-CN" sz="3600" dirty="0">
                  <a:solidFill>
                    <a:srgbClr val="002060"/>
                  </a:solidFill>
                  <a:latin typeface="Consolas" panose="020B0609020204030204" pitchFamily="49" charset="0"/>
                  <a:ea typeface="文道楷体" panose="02010600040101010101" pitchFamily="2" charset="-122"/>
                </a:endParaRPr>
              </a:p>
              <a:p>
                <a:pPr>
                  <a:buFont typeface="Wingdings" panose="05000000000000000000" pitchFamily="2" charset="2"/>
                  <a:buChar char="p"/>
                </a:pPr>
                <a:r>
                  <a:rPr lang="zh-CN" altLang="en-US" sz="3600" dirty="0">
                    <a:solidFill>
                      <a:srgbClr val="002060"/>
                    </a:solidFill>
                    <a:latin typeface="Cambria Math" panose="02040503050406030204" pitchFamily="18" charset="0"/>
                    <a:ea typeface="文道楷体" panose="02010600040101010101" pitchFamily="2" charset="-122"/>
                  </a:rPr>
                  <a:t>传递“键</a:t>
                </a:r>
                <a:r>
                  <a:rPr lang="en-US" altLang="zh-CN" sz="3600" dirty="0">
                    <a:solidFill>
                      <a:srgbClr val="002060"/>
                    </a:solidFill>
                    <a:latin typeface="Cambria Math" panose="02040503050406030204" pitchFamily="18" charset="0"/>
                    <a:ea typeface="Cambria Math" panose="02040503050406030204" pitchFamily="18" charset="0"/>
                  </a:rPr>
                  <a:t>-</a:t>
                </a:r>
                <a:r>
                  <a:rPr lang="zh-CN" altLang="en-US" sz="3600" dirty="0">
                    <a:solidFill>
                      <a:srgbClr val="002060"/>
                    </a:solidFill>
                    <a:latin typeface="Cambria Math" panose="02040503050406030204" pitchFamily="18" charset="0"/>
                    <a:ea typeface="文道楷体" panose="02010600040101010101" pitchFamily="2" charset="-122"/>
                  </a:rPr>
                  <a:t>值表”</a:t>
                </a:r>
                <a:r>
                  <a:rPr lang="en-US" altLang="zh-CN" sz="3600" dirty="0">
                    <a:solidFill>
                      <a:srgbClr val="002060"/>
                    </a:solidFill>
                    <a:latin typeface="Cambria Math" panose="02040503050406030204" pitchFamily="18" charset="0"/>
                    <a:ea typeface="Cambria Math" panose="02040503050406030204" pitchFamily="18" charset="0"/>
                  </a:rPr>
                  <a:t> </a:t>
                </a:r>
                <a:r>
                  <a:rPr lang="en-US" altLang="zh-CN" sz="3600" dirty="0">
                    <a:solidFill>
                      <a:srgbClr val="002060"/>
                    </a:solidFill>
                    <a:latin typeface="Cambria Math" panose="02040503050406030204" pitchFamily="18" charset="0"/>
                    <a:ea typeface="文道楷体" panose="02010600040101010101" pitchFamily="2" charset="-122"/>
                  </a:rPr>
                  <a:t> </a:t>
                </a:r>
                <a14:m>
                  <m:oMath xmlns:m="http://schemas.openxmlformats.org/officeDocument/2006/math">
                    <m:r>
                      <a:rPr lang="en-US" altLang="zh-CN" sz="3600" b="0" i="1" smtClean="0">
                        <a:solidFill>
                          <a:srgbClr val="002060"/>
                        </a:solidFill>
                        <a:latin typeface="Cambria Math" panose="02040503050406030204" pitchFamily="18" charset="0"/>
                        <a:ea typeface="文道楷体" panose="02010600040101010101" pitchFamily="2" charset="-122"/>
                      </a:rPr>
                      <m:t>(</m:t>
                    </m:r>
                    <m:r>
                      <a:rPr lang="en-US" altLang="zh-CN" sz="3600" b="0" i="1" smtClean="0">
                        <a:solidFill>
                          <a:srgbClr val="002060"/>
                        </a:solidFill>
                        <a:latin typeface="Cambria Math" panose="02040503050406030204" pitchFamily="18" charset="0"/>
                        <a:ea typeface="文道楷体" panose="02010600040101010101" pitchFamily="2" charset="-122"/>
                      </a:rPr>
                      <m:t>𝑘</m:t>
                    </m:r>
                    <m:r>
                      <a:rPr lang="en-US" altLang="zh-CN" sz="3600" b="0" i="1" smtClean="0">
                        <a:solidFill>
                          <a:srgbClr val="002060"/>
                        </a:solidFill>
                        <a:latin typeface="Cambria Math" panose="02040503050406030204" pitchFamily="18" charset="0"/>
                        <a:ea typeface="文道楷体" panose="02010600040101010101" pitchFamily="2" charset="-122"/>
                      </a:rPr>
                      <m:t>,[</m:t>
                    </m:r>
                    <m:sSub>
                      <m:sSubPr>
                        <m:ctrlPr>
                          <a:rPr lang="en-US" altLang="zh-CN" sz="3600" b="0" i="1" smtClean="0">
                            <a:solidFill>
                              <a:srgbClr val="002060"/>
                            </a:solidFill>
                            <a:latin typeface="Cambria Math" panose="02040503050406030204" pitchFamily="18" charset="0"/>
                            <a:ea typeface="文道楷体" panose="02010600040101010101" pitchFamily="2" charset="-122"/>
                          </a:rPr>
                        </m:ctrlPr>
                      </m:sSubPr>
                      <m:e>
                        <m:r>
                          <a:rPr lang="en-US" altLang="zh-CN" sz="3600" b="0" i="1" smtClean="0">
                            <a:solidFill>
                              <a:srgbClr val="002060"/>
                            </a:solidFill>
                            <a:latin typeface="Cambria Math" panose="02040503050406030204" pitchFamily="18" charset="0"/>
                            <a:ea typeface="文道楷体" panose="02010600040101010101" pitchFamily="2" charset="-122"/>
                          </a:rPr>
                          <m:t>𝑣</m:t>
                        </m:r>
                      </m:e>
                      <m:sub>
                        <m:r>
                          <a:rPr lang="en-US" altLang="zh-CN" sz="3600" b="0" i="1" smtClean="0">
                            <a:solidFill>
                              <a:srgbClr val="002060"/>
                            </a:solidFill>
                            <a:latin typeface="Cambria Math" panose="02040503050406030204" pitchFamily="18" charset="0"/>
                            <a:ea typeface="文道楷体" panose="02010600040101010101" pitchFamily="2" charset="-122"/>
                          </a:rPr>
                          <m:t>1</m:t>
                        </m:r>
                      </m:sub>
                    </m:sSub>
                    <m:r>
                      <a:rPr lang="en-US" altLang="zh-CN" sz="3600" b="0" i="1" smtClean="0">
                        <a:solidFill>
                          <a:srgbClr val="002060"/>
                        </a:solidFill>
                        <a:latin typeface="Cambria Math" panose="02040503050406030204" pitchFamily="18" charset="0"/>
                        <a:ea typeface="文道楷体" panose="02010600040101010101" pitchFamily="2" charset="-122"/>
                      </a:rPr>
                      <m:t>,</m:t>
                    </m:r>
                    <m:sSub>
                      <m:sSubPr>
                        <m:ctrlPr>
                          <a:rPr lang="en-US" altLang="zh-CN" sz="3600" i="1">
                            <a:solidFill>
                              <a:srgbClr val="002060"/>
                            </a:solidFill>
                            <a:latin typeface="Cambria Math" panose="02040503050406030204" pitchFamily="18" charset="0"/>
                            <a:ea typeface="文道楷体" panose="02010600040101010101" pitchFamily="2" charset="-122"/>
                          </a:rPr>
                        </m:ctrlPr>
                      </m:sSubPr>
                      <m:e>
                        <m:r>
                          <a:rPr lang="en-US" altLang="zh-CN" sz="3600" i="1">
                            <a:solidFill>
                              <a:srgbClr val="002060"/>
                            </a:solidFill>
                            <a:latin typeface="Cambria Math" panose="02040503050406030204" pitchFamily="18" charset="0"/>
                            <a:ea typeface="文道楷体" panose="02010600040101010101" pitchFamily="2" charset="-122"/>
                          </a:rPr>
                          <m:t>𝑣</m:t>
                        </m:r>
                      </m:e>
                      <m:sub>
                        <m:r>
                          <a:rPr lang="en-US" altLang="zh-CN" sz="3600" b="0" i="1" smtClean="0">
                            <a:solidFill>
                              <a:srgbClr val="002060"/>
                            </a:solidFill>
                            <a:latin typeface="Cambria Math" panose="02040503050406030204" pitchFamily="18" charset="0"/>
                            <a:ea typeface="文道楷体" panose="02010600040101010101" pitchFamily="2" charset="-122"/>
                          </a:rPr>
                          <m:t>2</m:t>
                        </m:r>
                      </m:sub>
                    </m:sSub>
                    <m:r>
                      <a:rPr lang="en-US" altLang="zh-CN" sz="3600" b="0" i="1" smtClean="0">
                        <a:solidFill>
                          <a:srgbClr val="002060"/>
                        </a:solidFill>
                        <a:latin typeface="Cambria Math" panose="02040503050406030204" pitchFamily="18" charset="0"/>
                        <a:ea typeface="文道楷体" panose="02010600040101010101" pitchFamily="2" charset="-122"/>
                      </a:rPr>
                      <m:t>,…,</m:t>
                    </m:r>
                    <m:sSub>
                      <m:sSubPr>
                        <m:ctrlPr>
                          <a:rPr lang="en-US" altLang="zh-CN" sz="3600" i="1">
                            <a:solidFill>
                              <a:srgbClr val="002060"/>
                            </a:solidFill>
                            <a:latin typeface="Cambria Math" panose="02040503050406030204" pitchFamily="18" charset="0"/>
                            <a:ea typeface="文道楷体" panose="02010600040101010101" pitchFamily="2" charset="-122"/>
                          </a:rPr>
                        </m:ctrlPr>
                      </m:sSubPr>
                      <m:e>
                        <m:r>
                          <a:rPr lang="en-US" altLang="zh-CN" sz="3600" i="1">
                            <a:solidFill>
                              <a:srgbClr val="002060"/>
                            </a:solidFill>
                            <a:latin typeface="Cambria Math" panose="02040503050406030204" pitchFamily="18" charset="0"/>
                            <a:ea typeface="文道楷体" panose="02010600040101010101" pitchFamily="2" charset="-122"/>
                          </a:rPr>
                          <m:t>𝑣</m:t>
                        </m:r>
                      </m:e>
                      <m:sub>
                        <m:r>
                          <a:rPr lang="en-US" altLang="zh-CN" sz="3600" b="0" i="1" smtClean="0">
                            <a:solidFill>
                              <a:srgbClr val="002060"/>
                            </a:solidFill>
                            <a:latin typeface="Cambria Math" panose="02040503050406030204" pitchFamily="18" charset="0"/>
                            <a:ea typeface="文道楷体" panose="02010600040101010101" pitchFamily="2" charset="-122"/>
                          </a:rPr>
                          <m:t>𝑛</m:t>
                        </m:r>
                      </m:sub>
                    </m:sSub>
                    <m:r>
                      <a:rPr lang="en-US" altLang="zh-CN" sz="3600" b="0" i="1" smtClean="0">
                        <a:solidFill>
                          <a:srgbClr val="002060"/>
                        </a:solidFill>
                        <a:latin typeface="Cambria Math" panose="02040503050406030204" pitchFamily="18" charset="0"/>
                        <a:ea typeface="文道楷体" panose="02010600040101010101" pitchFamily="2" charset="-122"/>
                      </a:rPr>
                      <m:t>])</m:t>
                    </m:r>
                  </m:oMath>
                </a14:m>
                <a:endParaRPr lang="en-US" altLang="zh-CN" sz="3600" dirty="0">
                  <a:solidFill>
                    <a:srgbClr val="002060"/>
                  </a:solidFill>
                  <a:latin typeface="Cambria Math" panose="02040503050406030204" pitchFamily="18" charset="0"/>
                  <a:ea typeface="Cambria Math" panose="02040503050406030204" pitchFamily="18" charset="0"/>
                </a:endParaRPr>
              </a:p>
              <a:p>
                <a:pPr marL="118872" indent="0">
                  <a:buNone/>
                </a:pPr>
                <a:endParaRPr lang="en-US" altLang="zh-CN" dirty="0">
                  <a:latin typeface="Consolas" panose="020B0609020204030204" pitchFamily="49" charset="0"/>
                  <a:ea typeface="文道楷体" panose="02010600040101010101" pitchFamily="2" charset="-122"/>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381000" y="1063753"/>
                <a:ext cx="11811000" cy="5257801"/>
              </a:xfrm>
              <a:blipFill>
                <a:blip r:embed="rId5"/>
                <a:stretch>
                  <a:fillRect l="-929" t="-1508" r="-207" b="-9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8030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2.2.3  Reduce</a:t>
                </a:r>
                <a:r>
                  <a:rPr lang="zh-CN" altLang="en-US" sz="3600" b="1" dirty="0">
                    <a:solidFill>
                      <a:srgbClr val="002060"/>
                    </a:solidFill>
                    <a:latin typeface="+mn-lt"/>
                    <a:ea typeface="华康钢笔体W2" panose="03000209000000000000" pitchFamily="65" charset="-122"/>
                  </a:rPr>
                  <a:t>任务 </a:t>
                </a:r>
                <a:endParaRPr lang="en-US" altLang="zh-CN" sz="3600" b="1" dirty="0">
                  <a:solidFill>
                    <a:srgbClr val="002060"/>
                  </a:solidFill>
                  <a:latin typeface="+mn-lt"/>
                  <a:ea typeface="华康钢笔体W2" panose="03000209000000000000" pitchFamily="65" charset="-122"/>
                </a:endParaRPr>
              </a:p>
              <a:p>
                <a:pPr>
                  <a:buFont typeface="Arial" panose="020B0604020202020204" pitchFamily="34" charset="0"/>
                  <a:buChar char="•"/>
                </a:pPr>
                <a:r>
                  <a:rPr lang="en-US" altLang="zh-CN" dirty="0">
                    <a:latin typeface="Cambria Math" panose="02040503050406030204" pitchFamily="18" charset="0"/>
                    <a:ea typeface="Cambria Math" panose="02040503050406030204" pitchFamily="18" charset="0"/>
                  </a:rPr>
                  <a:t> Reduce</a:t>
                </a:r>
                <a:r>
                  <a:rPr lang="zh-CN" altLang="en-US" dirty="0">
                    <a:latin typeface="Cambria Math" panose="02040503050406030204" pitchFamily="18" charset="0"/>
                    <a:ea typeface="文道楷体" panose="02010600040101010101" pitchFamily="2" charset="-122"/>
                  </a:rPr>
                  <a:t>函数输入：键及其关联值表组成的对</a:t>
                </a:r>
                <a:endParaRPr lang="en-US" altLang="zh-CN" dirty="0">
                  <a:latin typeface="Cambria Math" panose="02040503050406030204" pitchFamily="18" charset="0"/>
                  <a:ea typeface="文道楷体" panose="02010600040101010101" pitchFamily="2" charset="-122"/>
                </a:endParaRPr>
              </a:p>
              <a:p>
                <a:pPr marL="118872" indent="0">
                  <a:buNone/>
                </a:pPr>
                <a:r>
                  <a:rPr lang="en-US" altLang="zh-CN" dirty="0">
                    <a:latin typeface="Cambria Math" panose="02040503050406030204" pitchFamily="18" charset="0"/>
                    <a:ea typeface="文道楷体" panose="02010600040101010101" pitchFamily="2" charset="-122"/>
                  </a:rPr>
                  <a:t>   </a:t>
                </a:r>
                <a:r>
                  <a:rPr lang="en-US" altLang="zh-CN" dirty="0">
                    <a:solidFill>
                      <a:srgbClr val="002060"/>
                    </a:solidFill>
                    <a:latin typeface="Cambria Math" panose="02040503050406030204" pitchFamily="18" charset="0"/>
                    <a:ea typeface="文道楷体" panose="02010600040101010101" pitchFamily="2" charset="-122"/>
                  </a:rPr>
                  <a:t> </a:t>
                </a:r>
                <a14:m>
                  <m:oMath xmlns:m="http://schemas.openxmlformats.org/officeDocument/2006/math">
                    <m:r>
                      <a:rPr lang="en-US" altLang="zh-CN" i="1">
                        <a:solidFill>
                          <a:srgbClr val="002060"/>
                        </a:solidFill>
                        <a:latin typeface="Cambria Math" panose="02040503050406030204" pitchFamily="18" charset="0"/>
                        <a:ea typeface="文道楷体" panose="02010600040101010101" pitchFamily="2" charset="-122"/>
                      </a:rPr>
                      <m:t>(</m:t>
                    </m:r>
                    <m:r>
                      <a:rPr lang="en-US" altLang="zh-CN" i="1">
                        <a:solidFill>
                          <a:srgbClr val="002060"/>
                        </a:solidFill>
                        <a:latin typeface="Cambria Math" panose="02040503050406030204" pitchFamily="18" charset="0"/>
                        <a:ea typeface="文道楷体" panose="02010600040101010101" pitchFamily="2" charset="-122"/>
                      </a:rPr>
                      <m:t>𝑘</m:t>
                    </m:r>
                    <m:r>
                      <a:rPr lang="en-US" altLang="zh-CN" i="1">
                        <a:solidFill>
                          <a:srgbClr val="002060"/>
                        </a:solidFill>
                        <a:latin typeface="Cambria Math" panose="02040503050406030204" pitchFamily="18" charset="0"/>
                        <a:ea typeface="文道楷体" panose="02010600040101010101" pitchFamily="2" charset="-122"/>
                      </a:rPr>
                      <m:t>,[</m:t>
                    </m:r>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𝑣</m:t>
                        </m:r>
                      </m:e>
                      <m:sub>
                        <m:r>
                          <a:rPr lang="en-US" altLang="zh-CN" i="1">
                            <a:solidFill>
                              <a:srgbClr val="002060"/>
                            </a:solidFill>
                            <a:latin typeface="Cambria Math" panose="02040503050406030204" pitchFamily="18" charset="0"/>
                            <a:ea typeface="文道楷体" panose="02010600040101010101" pitchFamily="2" charset="-122"/>
                          </a:rPr>
                          <m:t>1</m:t>
                        </m:r>
                      </m:sub>
                    </m:sSub>
                    <m:r>
                      <a:rPr lang="en-US" altLang="zh-CN" i="1">
                        <a:solidFill>
                          <a:srgbClr val="002060"/>
                        </a:solidFill>
                        <a:latin typeface="Cambria Math" panose="02040503050406030204" pitchFamily="18" charset="0"/>
                        <a:ea typeface="文道楷体" panose="02010600040101010101" pitchFamily="2" charset="-122"/>
                      </a:rPr>
                      <m:t>,</m:t>
                    </m:r>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𝑣</m:t>
                        </m:r>
                      </m:e>
                      <m:sub>
                        <m:r>
                          <a:rPr lang="en-US" altLang="zh-CN" i="1">
                            <a:solidFill>
                              <a:srgbClr val="002060"/>
                            </a:solidFill>
                            <a:latin typeface="Cambria Math" panose="02040503050406030204" pitchFamily="18" charset="0"/>
                            <a:ea typeface="文道楷体" panose="02010600040101010101" pitchFamily="2" charset="-122"/>
                          </a:rPr>
                          <m:t>2</m:t>
                        </m:r>
                      </m:sub>
                    </m:sSub>
                    <m:r>
                      <a:rPr lang="en-US" altLang="zh-CN" i="1">
                        <a:solidFill>
                          <a:srgbClr val="002060"/>
                        </a:solidFill>
                        <a:latin typeface="Cambria Math" panose="02040503050406030204" pitchFamily="18" charset="0"/>
                        <a:ea typeface="文道楷体" panose="02010600040101010101" pitchFamily="2" charset="-122"/>
                      </a:rPr>
                      <m:t>,…,</m:t>
                    </m:r>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𝑣</m:t>
                        </m:r>
                      </m:e>
                      <m:sub>
                        <m:r>
                          <a:rPr lang="en-US" altLang="zh-CN" i="1">
                            <a:solidFill>
                              <a:srgbClr val="002060"/>
                            </a:solidFill>
                            <a:latin typeface="Cambria Math" panose="02040503050406030204" pitchFamily="18" charset="0"/>
                            <a:ea typeface="文道楷体" panose="02010600040101010101" pitchFamily="2" charset="-122"/>
                          </a:rPr>
                          <m:t>𝑛</m:t>
                        </m:r>
                      </m:sub>
                    </m:sSub>
                    <m:r>
                      <a:rPr lang="en-US" altLang="zh-CN" i="1">
                        <a:solidFill>
                          <a:srgbClr val="002060"/>
                        </a:solidFill>
                        <a:latin typeface="Cambria Math" panose="02040503050406030204" pitchFamily="18" charset="0"/>
                        <a:ea typeface="文道楷体" panose="02010600040101010101" pitchFamily="2" charset="-122"/>
                      </a:rPr>
                      <m:t>])</m:t>
                    </m:r>
                  </m:oMath>
                </a14:m>
                <a:endParaRPr lang="en-US" altLang="zh-CN" dirty="0">
                  <a:latin typeface="Cambria Math" panose="02040503050406030204" pitchFamily="18" charset="0"/>
                  <a:ea typeface="文道楷体" panose="02010600040101010101" pitchFamily="2" charset="-122"/>
                </a:endParaRPr>
              </a:p>
              <a:p>
                <a:pPr>
                  <a:buFont typeface="Arial" panose="020B0604020202020204" pitchFamily="34" charset="0"/>
                  <a:buChar char="•"/>
                </a:pPr>
                <a:r>
                  <a:rPr lang="en-US" altLang="zh-CN" dirty="0">
                    <a:latin typeface="Cambria Math" panose="02040503050406030204" pitchFamily="18" charset="0"/>
                    <a:ea typeface="文道楷体" panose="02010600040101010101" pitchFamily="2" charset="-122"/>
                  </a:rPr>
                  <a:t> </a:t>
                </a:r>
                <a:r>
                  <a:rPr lang="en-US" altLang="zh-CN" dirty="0">
                    <a:latin typeface="Cambria Math" panose="02040503050406030204" pitchFamily="18" charset="0"/>
                    <a:ea typeface="Cambria Math" panose="02040503050406030204" pitchFamily="18" charset="0"/>
                  </a:rPr>
                  <a:t>Reduce</a:t>
                </a:r>
                <a:r>
                  <a:rPr lang="zh-CN" altLang="en-US" dirty="0">
                    <a:latin typeface="Cambria Math" panose="02040503050406030204" pitchFamily="18" charset="0"/>
                    <a:ea typeface="文道楷体" panose="02010600040101010101" pitchFamily="2" charset="-122"/>
                  </a:rPr>
                  <a:t>函数输出：输出是零个或多个</a:t>
                </a:r>
                <a:r>
                  <a:rPr lang="zh-CN" altLang="en-US" dirty="0">
                    <a:solidFill>
                      <a:schemeClr val="accent6"/>
                    </a:solidFill>
                    <a:latin typeface="Cambria Math" panose="02040503050406030204" pitchFamily="18" charset="0"/>
                    <a:ea typeface="文道楷体" panose="02010600040101010101" pitchFamily="2" charset="-122"/>
                  </a:rPr>
                  <a:t>键</a:t>
                </a:r>
                <a:r>
                  <a:rPr lang="en-US" altLang="zh-CN" dirty="0">
                    <a:solidFill>
                      <a:schemeClr val="accent6"/>
                    </a:solidFill>
                    <a:latin typeface="Cambria Math" panose="02040503050406030204" pitchFamily="18" charset="0"/>
                    <a:ea typeface="文道楷体" panose="02010600040101010101" pitchFamily="2" charset="-122"/>
                  </a:rPr>
                  <a:t>-</a:t>
                </a:r>
                <a:r>
                  <a:rPr lang="zh-CN" altLang="en-US" dirty="0">
                    <a:solidFill>
                      <a:schemeClr val="accent6"/>
                    </a:solidFill>
                    <a:latin typeface="Cambria Math" panose="02040503050406030204" pitchFamily="18" charset="0"/>
                    <a:ea typeface="文道楷体" panose="02010600040101010101" pitchFamily="2" charset="-122"/>
                  </a:rPr>
                  <a:t>值对构成的序列</a:t>
                </a:r>
                <a:endParaRPr lang="en-US" altLang="zh-CN" dirty="0">
                  <a:solidFill>
                    <a:schemeClr val="accent6"/>
                  </a:solidFill>
                  <a:latin typeface="Cambria Math" panose="02040503050406030204" pitchFamily="18" charset="0"/>
                  <a:ea typeface="文道楷体" panose="02010600040101010101" pitchFamily="2" charset="-122"/>
                </a:endParaRPr>
              </a:p>
              <a:p>
                <a:pPr>
                  <a:buFont typeface="Arial" panose="020B0604020202020204" pitchFamily="34" charset="0"/>
                  <a:buChar char="•"/>
                </a:pPr>
                <a:r>
                  <a:rPr lang="en-US" altLang="zh-CN" dirty="0">
                    <a:solidFill>
                      <a:schemeClr val="accent6"/>
                    </a:solidFill>
                    <a:latin typeface="Cambria Math" panose="02040503050406030204" pitchFamily="18" charset="0"/>
                    <a:ea typeface="文道楷体" panose="02010600040101010101" pitchFamily="2" charset="-122"/>
                  </a:rPr>
                  <a:t> </a:t>
                </a:r>
                <a:r>
                  <a:rPr lang="en-US" altLang="zh-CN" dirty="0">
                    <a:latin typeface="Cambria Math" panose="02040503050406030204" pitchFamily="18" charset="0"/>
                    <a:ea typeface="文道楷体" panose="02010600040101010101" pitchFamily="2" charset="-122"/>
                  </a:rPr>
                  <a:t>Reduce</a:t>
                </a:r>
                <a:r>
                  <a:rPr lang="zh-CN" altLang="en-US" dirty="0">
                    <a:latin typeface="Cambria Math" panose="02040503050406030204" pitchFamily="18" charset="0"/>
                    <a:ea typeface="文道楷体" panose="02010600040101010101" pitchFamily="2" charset="-122"/>
                  </a:rPr>
                  <a:t>函数应用到单个键及其关联值表的过程</a:t>
                </a:r>
                <a:r>
                  <a:rPr lang="zh-CN" altLang="en-US" dirty="0">
                    <a:solidFill>
                      <a:srgbClr val="D60093"/>
                    </a:solidFill>
                    <a:latin typeface="Cambria Math" panose="02040503050406030204" pitchFamily="18" charset="0"/>
                    <a:ea typeface="文道楷体" panose="02010600040101010101" pitchFamily="2" charset="-122"/>
                  </a:rPr>
                  <a:t>称为一个</a:t>
                </a:r>
                <a:r>
                  <a:rPr lang="en-US" altLang="zh-CN" dirty="0">
                    <a:solidFill>
                      <a:srgbClr val="D60093"/>
                    </a:solidFill>
                    <a:latin typeface="Cambria Math" panose="02040503050406030204" pitchFamily="18" charset="0"/>
                    <a:ea typeface="文道楷体" panose="02010600040101010101" pitchFamily="2" charset="-122"/>
                  </a:rPr>
                  <a:t>Reducer</a:t>
                </a:r>
              </a:p>
              <a:p>
                <a:pPr marL="118872" indent="0">
                  <a:buNone/>
                </a:pPr>
                <a:r>
                  <a:rPr lang="zh-CN" altLang="en-US" sz="3000" dirty="0">
                    <a:solidFill>
                      <a:srgbClr val="D60093"/>
                    </a:solidFill>
                    <a:latin typeface="Cambria Math" panose="02040503050406030204" pitchFamily="18" charset="0"/>
                    <a:ea typeface="文道楷体" panose="02010600040101010101" pitchFamily="2" charset="-122"/>
                  </a:rPr>
                  <a:t>例子：</a:t>
                </a:r>
                <a:endParaRPr lang="en-US" altLang="zh-CN" sz="3000" dirty="0">
                  <a:solidFill>
                    <a:srgbClr val="D60093"/>
                  </a:solidFill>
                  <a:latin typeface="Cambria Math" panose="02040503050406030204" pitchFamily="18" charset="0"/>
                  <a:ea typeface="文道楷体" panose="02010600040101010101" pitchFamily="2" charset="-122"/>
                </a:endParaRPr>
              </a:p>
              <a:p>
                <a:pPr marL="118872" indent="0">
                  <a:buNone/>
                </a:pPr>
                <a:r>
                  <a:rPr lang="en-US" altLang="zh-CN" sz="3000" dirty="0">
                    <a:latin typeface="Cambria Math" panose="02040503050406030204" pitchFamily="18" charset="0"/>
                    <a:ea typeface="Cambria Math" panose="02040503050406030204" pitchFamily="18" charset="0"/>
                  </a:rPr>
                  <a:t>   Just do it. It will  </a:t>
                </a:r>
              </a:p>
              <a:p>
                <a:pPr marL="118872" indent="0">
                  <a:buNone/>
                </a:pPr>
                <a:r>
                  <a:rPr lang="en-US" altLang="zh-CN" sz="3000" dirty="0">
                    <a:latin typeface="Cambria Math" panose="02040503050406030204" pitchFamily="18" charset="0"/>
                    <a:ea typeface="Cambria Math" panose="02040503050406030204" pitchFamily="18" charset="0"/>
                  </a:rPr>
                  <a:t>  (just, 1),(do, 1), (it,1), (it, 1), (will,1)——Map</a:t>
                </a:r>
                <a:r>
                  <a:rPr lang="zh-CN" altLang="en-US" sz="3000" dirty="0">
                    <a:latin typeface="Cambria Math" panose="02040503050406030204" pitchFamily="18" charset="0"/>
                    <a:ea typeface="Cambria Math" panose="02040503050406030204" pitchFamily="18" charset="0"/>
                  </a:rPr>
                  <a:t>阶段的输出</a:t>
                </a:r>
                <a:endParaRPr lang="en-US" altLang="zh-CN" sz="3000" dirty="0">
                  <a:latin typeface="Cambria Math" panose="02040503050406030204" pitchFamily="18" charset="0"/>
                  <a:ea typeface="Cambria Math" panose="02040503050406030204" pitchFamily="18" charset="0"/>
                </a:endParaRPr>
              </a:p>
              <a:p>
                <a:pPr marL="118872" indent="0">
                  <a:buNone/>
                </a:pPr>
                <a:r>
                  <a:rPr lang="en-US" altLang="zh-CN" sz="3000" dirty="0">
                    <a:latin typeface="Cambria Math" panose="02040503050406030204" pitchFamily="18" charset="0"/>
                    <a:ea typeface="Cambria Math" panose="02040503050406030204" pitchFamily="18" charset="0"/>
                  </a:rPr>
                  <a:t>  (just, 1),(do, 1), (it,[1,1]), (will,1)——Reduce</a:t>
                </a:r>
                <a:r>
                  <a:rPr lang="zh-CN" altLang="en-US" sz="3000" dirty="0">
                    <a:latin typeface="Cambria Math" panose="02040503050406030204" pitchFamily="18" charset="0"/>
                    <a:ea typeface="Cambria Math" panose="02040503050406030204" pitchFamily="18" charset="0"/>
                  </a:rPr>
                  <a:t>阶段的输入</a:t>
                </a:r>
                <a:endParaRPr lang="en-US" altLang="zh-CN" sz="3000" dirty="0">
                  <a:latin typeface="Cambria Math" panose="02040503050406030204" pitchFamily="18" charset="0"/>
                  <a:ea typeface="Cambria Math" panose="02040503050406030204" pitchFamily="18" charset="0"/>
                </a:endParaRPr>
              </a:p>
              <a:p>
                <a:pPr marL="118872" indent="0">
                  <a:buNone/>
                </a:pPr>
                <a:r>
                  <a:rPr lang="en-US" altLang="zh-CN" sz="3000" dirty="0">
                    <a:latin typeface="Cambria Math" panose="02040503050406030204" pitchFamily="18" charset="0"/>
                    <a:ea typeface="Cambria Math" panose="02040503050406030204" pitchFamily="18" charset="0"/>
                  </a:rPr>
                  <a:t>  (just, 1),(do, 1), (it,2), (will,1)——Reduce</a:t>
                </a:r>
                <a:r>
                  <a:rPr lang="zh-CN" altLang="en-US" sz="3000" dirty="0">
                    <a:latin typeface="Cambria Math" panose="02040503050406030204" pitchFamily="18" charset="0"/>
                    <a:ea typeface="Cambria Math" panose="02040503050406030204" pitchFamily="18" charset="0"/>
                  </a:rPr>
                  <a:t>阶段的输出</a:t>
                </a:r>
                <a:endParaRPr lang="en-US" altLang="zh-CN" sz="3000" dirty="0">
                  <a:latin typeface="Cambria Math" panose="02040503050406030204" pitchFamily="18" charset="0"/>
                  <a:ea typeface="Cambria Math" panose="02040503050406030204" pitchFamily="18" charset="0"/>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0" y="1064823"/>
                <a:ext cx="12115800" cy="5257801"/>
              </a:xfrm>
              <a:blipFill>
                <a:blip r:embed="rId5"/>
                <a:stretch>
                  <a:fillRect l="-855" t="-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9194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53</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2.2.4  </a:t>
            </a:r>
            <a:r>
              <a:rPr lang="zh-CN" altLang="en-US" sz="3600" b="1" dirty="0">
                <a:solidFill>
                  <a:srgbClr val="002060"/>
                </a:solidFill>
                <a:latin typeface="+mn-lt"/>
                <a:ea typeface="华康钢笔体W2" panose="03000209000000000000" pitchFamily="65" charset="-122"/>
              </a:rPr>
              <a:t>组合器</a:t>
            </a:r>
            <a:endParaRPr lang="en-US" altLang="zh-CN" sz="3600" b="1" dirty="0">
              <a:solidFill>
                <a:srgbClr val="002060"/>
              </a:solidFill>
              <a:latin typeface="+mn-lt"/>
              <a:ea typeface="华康钢笔体W2" panose="03000209000000000000" pitchFamily="65" charset="-122"/>
            </a:endParaRPr>
          </a:p>
          <a:p>
            <a:pPr marL="118872" indent="0">
              <a:buNone/>
            </a:pPr>
            <a:r>
              <a:rPr lang="zh-CN" altLang="en-US" sz="3600" dirty="0">
                <a:latin typeface="文道楷体" panose="02010600040101010101" pitchFamily="2" charset="-122"/>
                <a:ea typeface="文道楷体" panose="02010600040101010101" pitchFamily="2" charset="-122"/>
              </a:rPr>
              <a:t> </a:t>
            </a:r>
            <a:r>
              <a:rPr lang="zh-CN" altLang="en-US" sz="3600" dirty="0">
                <a:solidFill>
                  <a:srgbClr val="D60093"/>
                </a:solidFill>
                <a:latin typeface="文道楷体" panose="02010600040101010101" pitchFamily="2" charset="-122"/>
                <a:ea typeface="文道楷体" panose="02010600040101010101" pitchFamily="2" charset="-122"/>
              </a:rPr>
              <a:t> 原理</a:t>
            </a:r>
            <a:r>
              <a:rPr lang="zh-CN" altLang="en-US" sz="3600" dirty="0">
                <a:latin typeface="文道楷体" panose="02010600040101010101" pitchFamily="2" charset="-122"/>
                <a:ea typeface="文道楷体" panose="02010600040101010101" pitchFamily="2" charset="-122"/>
              </a:rPr>
              <a:t>：当</a:t>
            </a:r>
            <a:r>
              <a:rPr lang="en-US" altLang="zh-CN" sz="3600" dirty="0">
                <a:latin typeface="文道楷体" panose="02010600040101010101" pitchFamily="2" charset="-122"/>
                <a:ea typeface="文道楷体" panose="02010600040101010101" pitchFamily="2" charset="-122"/>
              </a:rPr>
              <a:t>Reduce</a:t>
            </a:r>
            <a:r>
              <a:rPr lang="zh-CN" altLang="en-US" sz="3600" dirty="0">
                <a:latin typeface="文道楷体" panose="02010600040101010101" pitchFamily="2" charset="-122"/>
                <a:ea typeface="文道楷体" panose="02010600040101010101" pitchFamily="2" charset="-122"/>
              </a:rPr>
              <a:t>函数满足交换律和结合律时，就可以将</a:t>
            </a:r>
            <a:r>
              <a:rPr lang="en-US" altLang="zh-CN" sz="3600" dirty="0">
                <a:latin typeface="文道楷体" panose="02010600040101010101" pitchFamily="2" charset="-122"/>
                <a:ea typeface="文道楷体" panose="02010600040101010101" pitchFamily="2" charset="-122"/>
              </a:rPr>
              <a:t>Reducer</a:t>
            </a:r>
            <a:r>
              <a:rPr lang="zh-CN" altLang="en-US" sz="3600" dirty="0">
                <a:latin typeface="文道楷体" panose="02010600040101010101" pitchFamily="2" charset="-122"/>
                <a:ea typeface="文道楷体" panose="02010600040101010101" pitchFamily="2" charset="-122"/>
              </a:rPr>
              <a:t>的部分工作放到</a:t>
            </a:r>
            <a:r>
              <a:rPr lang="en-US" altLang="zh-CN" sz="3600" dirty="0">
                <a:latin typeface="文道楷体" panose="02010600040101010101" pitchFamily="2" charset="-122"/>
                <a:ea typeface="文道楷体" panose="02010600040101010101" pitchFamily="2" charset="-122"/>
              </a:rPr>
              <a:t>Map</a:t>
            </a:r>
            <a:r>
              <a:rPr lang="zh-CN" altLang="en-US" sz="3600" dirty="0">
                <a:latin typeface="文道楷体" panose="02010600040101010101" pitchFamily="2" charset="-122"/>
                <a:ea typeface="文道楷体" panose="02010600040101010101" pitchFamily="2" charset="-122"/>
              </a:rPr>
              <a:t>任务中来完成。例如在例</a:t>
            </a:r>
            <a:r>
              <a:rPr lang="en-US" altLang="zh-CN" sz="3600" dirty="0">
                <a:latin typeface="文道楷体" panose="02010600040101010101" pitchFamily="2" charset="-122"/>
                <a:ea typeface="文道楷体" panose="02010600040101010101" pitchFamily="2" charset="-122"/>
              </a:rPr>
              <a:t>2.1</a:t>
            </a:r>
            <a:r>
              <a:rPr lang="zh-CN" altLang="en-US" sz="3600" dirty="0">
                <a:latin typeface="文道楷体" panose="02010600040101010101" pitchFamily="2" charset="-122"/>
                <a:ea typeface="文道楷体" panose="02010600040101010101" pitchFamily="2" charset="-122"/>
              </a:rPr>
              <a:t>产生</a:t>
            </a:r>
            <a:r>
              <a:rPr lang="en-US" altLang="zh-CN" sz="3600" dirty="0">
                <a:latin typeface="文道楷体" panose="02010600040101010101" pitchFamily="2" charset="-122"/>
                <a:ea typeface="文道楷体" panose="02010600040101010101" pitchFamily="2" charset="-122"/>
              </a:rPr>
              <a:t>(w,1)(w,1),…</a:t>
            </a:r>
            <a:r>
              <a:rPr lang="zh-CN" altLang="en-US" sz="3600" dirty="0">
                <a:latin typeface="文道楷体" panose="02010600040101010101" pitchFamily="2" charset="-122"/>
                <a:ea typeface="文道楷体" panose="02010600040101010101" pitchFamily="2" charset="-122"/>
              </a:rPr>
              <a:t>的</a:t>
            </a:r>
            <a:r>
              <a:rPr lang="en-US" altLang="zh-CN" sz="3600" dirty="0">
                <a:latin typeface="文道楷体" panose="02010600040101010101" pitchFamily="2" charset="-122"/>
                <a:ea typeface="文道楷体" panose="02010600040101010101" pitchFamily="2" charset="-122"/>
              </a:rPr>
              <a:t>Map</a:t>
            </a:r>
            <a:r>
              <a:rPr lang="zh-CN" altLang="en-US" sz="3600" dirty="0">
                <a:latin typeface="文道楷体" panose="02010600040101010101" pitchFamily="2" charset="-122"/>
                <a:ea typeface="文道楷体" panose="02010600040101010101" pitchFamily="2" charset="-122"/>
              </a:rPr>
              <a:t>任务当中，可以在这些键</a:t>
            </a:r>
            <a:r>
              <a:rPr lang="en-US" altLang="zh-CN" sz="3600" dirty="0">
                <a:latin typeface="文道楷体" panose="02010600040101010101" pitchFamily="2" charset="-122"/>
                <a:ea typeface="文道楷体" panose="02010600040101010101" pitchFamily="2" charset="-122"/>
              </a:rPr>
              <a:t>-</a:t>
            </a:r>
            <a:r>
              <a:rPr lang="zh-CN" altLang="en-US" sz="3600" dirty="0">
                <a:latin typeface="文道楷体" panose="02010600040101010101" pitchFamily="2" charset="-122"/>
                <a:ea typeface="文道楷体" panose="02010600040101010101" pitchFamily="2" charset="-122"/>
              </a:rPr>
              <a:t>值对进行分组之前应用</a:t>
            </a:r>
            <a:r>
              <a:rPr lang="en-US" altLang="zh-CN" sz="3600" dirty="0">
                <a:latin typeface="文道楷体" panose="02010600040101010101" pitchFamily="2" charset="-122"/>
                <a:ea typeface="文道楷体" panose="02010600040101010101" pitchFamily="2" charset="-122"/>
              </a:rPr>
              <a:t>Reduce</a:t>
            </a:r>
            <a:r>
              <a:rPr lang="zh-CN" altLang="en-US" sz="3600" dirty="0">
                <a:latin typeface="文道楷体" panose="02010600040101010101" pitchFamily="2" charset="-122"/>
                <a:ea typeface="文道楷体" panose="02010600040101010101" pitchFamily="2" charset="-122"/>
              </a:rPr>
              <a:t>函数，即在</a:t>
            </a:r>
            <a:r>
              <a:rPr lang="en-US" altLang="zh-CN" sz="3600" dirty="0">
                <a:latin typeface="文道楷体" panose="02010600040101010101" pitchFamily="2" charset="-122"/>
                <a:ea typeface="文道楷体" panose="02010600040101010101" pitchFamily="2" charset="-122"/>
              </a:rPr>
              <a:t>Map</a:t>
            </a:r>
            <a:r>
              <a:rPr lang="zh-CN" altLang="en-US" sz="3600" dirty="0">
                <a:latin typeface="文道楷体" panose="02010600040101010101" pitchFamily="2" charset="-122"/>
                <a:ea typeface="文道楷体" panose="02010600040101010101" pitchFamily="2" charset="-122"/>
              </a:rPr>
              <a:t>任务当中使用</a:t>
            </a:r>
            <a:r>
              <a:rPr lang="en-US" altLang="zh-CN" sz="3600" dirty="0">
                <a:latin typeface="文道楷体" panose="02010600040101010101" pitchFamily="2" charset="-122"/>
                <a:ea typeface="文道楷体" panose="02010600040101010101" pitchFamily="2" charset="-122"/>
              </a:rPr>
              <a:t>Reduce</a:t>
            </a:r>
            <a:r>
              <a:rPr lang="zh-CN" altLang="en-US" sz="3600" dirty="0">
                <a:latin typeface="文道楷体" panose="02010600040101010101" pitchFamily="2" charset="-122"/>
                <a:ea typeface="文道楷体" panose="02010600040101010101" pitchFamily="2" charset="-122"/>
              </a:rPr>
              <a:t>函数。因此这些键</a:t>
            </a:r>
            <a:r>
              <a:rPr lang="en-US" altLang="zh-CN" sz="3600" dirty="0">
                <a:latin typeface="文道楷体" panose="02010600040101010101" pitchFamily="2" charset="-122"/>
                <a:ea typeface="文道楷体" panose="02010600040101010101" pitchFamily="2" charset="-122"/>
              </a:rPr>
              <a:t>-</a:t>
            </a:r>
            <a:r>
              <a:rPr lang="zh-CN" altLang="en-US" sz="3600" dirty="0">
                <a:latin typeface="文道楷体" panose="02010600040101010101" pitchFamily="2" charset="-122"/>
                <a:ea typeface="文道楷体" panose="02010600040101010101" pitchFamily="2" charset="-122"/>
              </a:rPr>
              <a:t>值对可以替换为一个键</a:t>
            </a:r>
            <a:r>
              <a:rPr lang="en-US" altLang="zh-CN" sz="3600" dirty="0">
                <a:latin typeface="文道楷体" panose="02010600040101010101" pitchFamily="2" charset="-122"/>
                <a:ea typeface="文道楷体" panose="02010600040101010101" pitchFamily="2" charset="-122"/>
              </a:rPr>
              <a:t>-</a:t>
            </a:r>
            <a:r>
              <a:rPr lang="zh-CN" altLang="en-US" sz="3600" dirty="0">
                <a:latin typeface="文道楷体" panose="02010600040101010101" pitchFamily="2" charset="-122"/>
                <a:ea typeface="文道楷体" panose="02010600040101010101" pitchFamily="2" charset="-122"/>
              </a:rPr>
              <a:t>值对</a:t>
            </a:r>
            <a:r>
              <a:rPr lang="en-US" altLang="zh-CN" sz="3600" dirty="0">
                <a:latin typeface="文道楷体" panose="02010600040101010101" pitchFamily="2" charset="-122"/>
                <a:ea typeface="文道楷体" panose="02010600040101010101" pitchFamily="2" charset="-122"/>
              </a:rPr>
              <a:t>(</a:t>
            </a:r>
            <a:r>
              <a:rPr lang="en-US" altLang="zh-CN" sz="3600" dirty="0" err="1">
                <a:latin typeface="文道楷体" panose="02010600040101010101" pitchFamily="2" charset="-122"/>
                <a:ea typeface="文道楷体" panose="02010600040101010101" pitchFamily="2" charset="-122"/>
              </a:rPr>
              <a:t>w,m</a:t>
            </a:r>
            <a:r>
              <a:rPr lang="en-US" altLang="zh-CN" sz="3600" dirty="0">
                <a:latin typeface="文道楷体" panose="02010600040101010101" pitchFamily="2" charset="-122"/>
                <a:ea typeface="文道楷体" panose="02010600040101010101" pitchFamily="2" charset="-122"/>
              </a:rPr>
              <a:t>),</a:t>
            </a:r>
            <a:r>
              <a:rPr lang="zh-CN" altLang="en-US" sz="3600" dirty="0">
                <a:latin typeface="文道楷体" panose="02010600040101010101" pitchFamily="2" charset="-122"/>
                <a:ea typeface="文道楷体" panose="02010600040101010101" pitchFamily="2" charset="-122"/>
              </a:rPr>
              <a:t>其中</a:t>
            </a:r>
            <a:r>
              <a:rPr lang="en-US" altLang="zh-CN" sz="3600" dirty="0">
                <a:latin typeface="文道楷体" panose="02010600040101010101" pitchFamily="2" charset="-122"/>
                <a:ea typeface="文道楷体" panose="02010600040101010101" pitchFamily="2" charset="-122"/>
              </a:rPr>
              <a:t>m</a:t>
            </a:r>
            <a:r>
              <a:rPr lang="zh-CN" altLang="en-US" sz="3600" dirty="0">
                <a:latin typeface="文道楷体" panose="02010600040101010101" pitchFamily="2" charset="-122"/>
                <a:ea typeface="文道楷体" panose="02010600040101010101" pitchFamily="2" charset="-122"/>
              </a:rPr>
              <a:t>是上述所有</a:t>
            </a:r>
            <a:r>
              <a:rPr lang="en-US" altLang="zh-CN" sz="3600" dirty="0">
                <a:latin typeface="文道楷体" panose="02010600040101010101" pitchFamily="2" charset="-122"/>
                <a:ea typeface="文道楷体" panose="02010600040101010101" pitchFamily="2" charset="-122"/>
              </a:rPr>
              <a:t>1</a:t>
            </a:r>
            <a:r>
              <a:rPr lang="zh-CN" altLang="en-US" sz="3600" dirty="0">
                <a:latin typeface="文道楷体" panose="02010600040101010101" pitchFamily="2" charset="-122"/>
                <a:ea typeface="文道楷体" panose="02010600040101010101" pitchFamily="2" charset="-122"/>
              </a:rPr>
              <a:t>之和。</a:t>
            </a:r>
            <a:endParaRPr lang="en-US" altLang="zh-CN" sz="3600" dirty="0">
              <a:latin typeface="文道楷体" panose="02010600040101010101" pitchFamily="2" charset="-122"/>
              <a:ea typeface="文道楷体" panose="02010600040101010101" pitchFamily="2" charset="-122"/>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p:sp>
        <p:nvSpPr>
          <p:cNvPr id="3" name="文本框 2">
            <a:extLst>
              <a:ext uri="{FF2B5EF4-FFF2-40B4-BE49-F238E27FC236}">
                <a16:creationId xmlns:a16="http://schemas.microsoft.com/office/drawing/2014/main" id="{E3C8A0C3-D794-1C8A-D88F-64FB4F329E43}"/>
              </a:ext>
            </a:extLst>
          </p:cNvPr>
          <p:cNvSpPr txBox="1"/>
          <p:nvPr/>
        </p:nvSpPr>
        <p:spPr>
          <a:xfrm>
            <a:off x="1864652" y="5410200"/>
            <a:ext cx="8462695" cy="523220"/>
          </a:xfrm>
          <a:prstGeom prst="rect">
            <a:avLst/>
          </a:prstGeom>
          <a:noFill/>
          <a:ln w="19050">
            <a:solidFill>
              <a:srgbClr val="00B050"/>
            </a:solidFill>
          </a:ln>
        </p:spPr>
        <p:txBody>
          <a:bodyPr wrap="square" rtlCol="0">
            <a:spAutoFit/>
          </a:bodyPr>
          <a:lstStyle/>
          <a:p>
            <a:pPr algn="ctr"/>
            <a:r>
              <a:rPr kumimoji="1" lang="zh-CN" altLang="en-US" sz="2800" dirty="0">
                <a:solidFill>
                  <a:srgbClr val="00B050"/>
                </a:solidFill>
                <a:latin typeface="Arial" pitchFamily="34" charset="0"/>
                <a:cs typeface="Arial" pitchFamily="34" charset="0"/>
              </a:rPr>
              <a:t>例如：将具有相同</a:t>
            </a:r>
            <a:r>
              <a:rPr kumimoji="1" lang="en-US" altLang="zh-CN" sz="2800" dirty="0">
                <a:solidFill>
                  <a:srgbClr val="00B050"/>
                </a:solidFill>
                <a:latin typeface="Arial" pitchFamily="34" charset="0"/>
                <a:cs typeface="Arial" pitchFamily="34" charset="0"/>
              </a:rPr>
              <a:t>Key</a:t>
            </a:r>
            <a:r>
              <a:rPr kumimoji="1" lang="zh-CN" altLang="en-US" sz="2800" dirty="0">
                <a:solidFill>
                  <a:srgbClr val="00B050"/>
                </a:solidFill>
                <a:latin typeface="Arial" pitchFamily="34" charset="0"/>
                <a:cs typeface="Arial" pitchFamily="34" charset="0"/>
              </a:rPr>
              <a:t>值的</a:t>
            </a:r>
            <a:r>
              <a:rPr kumimoji="1" lang="en-US" altLang="zh-CN" sz="2800" dirty="0">
                <a:solidFill>
                  <a:srgbClr val="00B050"/>
                </a:solidFill>
                <a:latin typeface="Arial" pitchFamily="34" charset="0"/>
                <a:cs typeface="Arial" pitchFamily="34" charset="0"/>
              </a:rPr>
              <a:t>Mapper</a:t>
            </a:r>
            <a:r>
              <a:rPr kumimoji="1" lang="zh-CN" altLang="en-US" sz="2800" dirty="0">
                <a:solidFill>
                  <a:srgbClr val="00B050"/>
                </a:solidFill>
                <a:latin typeface="Arial" pitchFamily="34" charset="0"/>
                <a:cs typeface="Arial" pitchFamily="34" charset="0"/>
              </a:rPr>
              <a:t>输出进行先行合并</a:t>
            </a:r>
          </a:p>
        </p:txBody>
      </p:sp>
    </p:spTree>
    <p:extLst>
      <p:ext uri="{BB962C8B-B14F-4D97-AF65-F5344CB8AC3E}">
        <p14:creationId xmlns:p14="http://schemas.microsoft.com/office/powerpoint/2010/main" val="187607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54</a:t>
            </a:fld>
            <a:endParaRPr lang="en-US"/>
          </a:p>
        </p:txBody>
      </p:sp>
      <p:sp>
        <p:nvSpPr>
          <p:cNvPr id="13" name="内容占位符 2"/>
          <p:cNvSpPr>
            <a:spLocks noGrp="1"/>
          </p:cNvSpPr>
          <p:nvPr>
            <p:ph idx="1"/>
          </p:nvPr>
        </p:nvSpPr>
        <p:spPr>
          <a:xfrm>
            <a:off x="381000" y="1063753"/>
            <a:ext cx="11811000" cy="5257801"/>
          </a:xfrm>
        </p:spPr>
        <p:txBody>
          <a:bodyPr>
            <a:normAutofit/>
          </a:bodyPr>
          <a:lstStyle/>
          <a:p>
            <a:pPr marL="118872" indent="0">
              <a:buNone/>
            </a:pPr>
            <a:r>
              <a:rPr lang="zh-CN" altLang="en-US" sz="3600" b="1" dirty="0">
                <a:solidFill>
                  <a:srgbClr val="002060"/>
                </a:solidFill>
                <a:latin typeface="+mn-lt"/>
                <a:ea typeface="华康钢笔体W2" panose="03000209000000000000" pitchFamily="65" charset="-122"/>
              </a:rPr>
              <a:t> 清华大学的王智老师用扑克牌来介绍</a:t>
            </a:r>
            <a:r>
              <a:rPr lang="en-US" altLang="zh-CN" sz="3600" b="1" dirty="0" err="1">
                <a:solidFill>
                  <a:srgbClr val="002060"/>
                </a:solidFill>
                <a:latin typeface="+mn-lt"/>
                <a:ea typeface="华康钢笔体W2" panose="03000209000000000000" pitchFamily="65" charset="-122"/>
              </a:rPr>
              <a:t>mapreduce</a:t>
            </a:r>
            <a:endParaRPr lang="en-US" altLang="zh-CN" sz="3600" b="1" dirty="0">
              <a:solidFill>
                <a:srgbClr val="002060"/>
              </a:solidFill>
              <a:latin typeface="+mn-lt"/>
              <a:ea typeface="华康钢笔体W2" panose="03000209000000000000" pitchFamily="65" charset="-122"/>
            </a:endParaRPr>
          </a:p>
          <a:p>
            <a:pPr marL="118872" indent="0">
              <a:buNone/>
            </a:pPr>
            <a:endParaRPr lang="en-US" altLang="zh-CN" sz="3600" dirty="0">
              <a:latin typeface="Consolas" panose="020B0609020204030204" pitchFamily="49" charset="0"/>
              <a:ea typeface="方正卡通简体" panose="03000509000000000000" pitchFamily="65" charset="-122"/>
            </a:endParaRPr>
          </a:p>
        </p:txBody>
      </p:sp>
      <p:pic>
        <p:nvPicPr>
          <p:cNvPr id="4" name="图片 3"/>
          <p:cNvPicPr>
            <a:picLocks noChangeAspect="1"/>
          </p:cNvPicPr>
          <p:nvPr/>
        </p:nvPicPr>
        <p:blipFill>
          <a:blip r:embed="rId3"/>
          <a:stretch>
            <a:fillRect/>
          </a:stretch>
        </p:blipFill>
        <p:spPr>
          <a:xfrm>
            <a:off x="2590800" y="1748790"/>
            <a:ext cx="6191250" cy="4972050"/>
          </a:xfrm>
          <a:prstGeom prst="rect">
            <a:avLst/>
          </a:prstGeom>
        </p:spPr>
      </p:pic>
    </p:spTree>
    <p:extLst>
      <p:ext uri="{BB962C8B-B14F-4D97-AF65-F5344CB8AC3E}">
        <p14:creationId xmlns:p14="http://schemas.microsoft.com/office/powerpoint/2010/main" val="3713023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55</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2.2.5  </a:t>
            </a:r>
            <a:r>
              <a:rPr lang="en-US" altLang="zh-CN" sz="3600" b="1" dirty="0" err="1">
                <a:solidFill>
                  <a:srgbClr val="002060"/>
                </a:solidFill>
                <a:latin typeface="+mn-lt"/>
                <a:ea typeface="华康钢笔体W2" panose="03000209000000000000" pitchFamily="65" charset="-122"/>
              </a:rPr>
              <a:t>MapReduce</a:t>
            </a:r>
            <a:r>
              <a:rPr lang="zh-CN" altLang="en-US" sz="3600" b="1" dirty="0">
                <a:solidFill>
                  <a:srgbClr val="002060"/>
                </a:solidFill>
                <a:latin typeface="+mn-lt"/>
                <a:ea typeface="华康钢笔体W2" panose="03000209000000000000" pitchFamily="65" charset="-122"/>
              </a:rPr>
              <a:t>执行细节</a:t>
            </a:r>
            <a:endParaRPr lang="en-US" altLang="zh-CN" sz="3600" b="1" dirty="0">
              <a:solidFill>
                <a:srgbClr val="002060"/>
              </a:solidFill>
              <a:latin typeface="+mn-lt"/>
              <a:ea typeface="华康钢笔体W2" panose="03000209000000000000" pitchFamily="65" charset="-122"/>
            </a:endParaRPr>
          </a:p>
          <a:p>
            <a:pPr marL="118872" indent="0">
              <a:buNone/>
            </a:pPr>
            <a:endParaRPr lang="en-US" altLang="zh-CN" sz="3600" dirty="0">
              <a:latin typeface="文道楷体" panose="02010600040101010101" pitchFamily="2" charset="-122"/>
              <a:ea typeface="文道楷体" panose="02010600040101010101" pitchFamily="2" charset="-122"/>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p:pic>
        <p:nvPicPr>
          <p:cNvPr id="4" name="图片 3"/>
          <p:cNvPicPr>
            <a:picLocks noChangeAspect="1"/>
          </p:cNvPicPr>
          <p:nvPr/>
        </p:nvPicPr>
        <p:blipFill>
          <a:blip r:embed="rId3"/>
          <a:stretch>
            <a:fillRect/>
          </a:stretch>
        </p:blipFill>
        <p:spPr>
          <a:xfrm>
            <a:off x="2133600" y="2081403"/>
            <a:ext cx="7262812" cy="4776597"/>
          </a:xfrm>
          <a:prstGeom prst="rect">
            <a:avLst/>
          </a:prstGeom>
        </p:spPr>
      </p:pic>
      <p:sp>
        <p:nvSpPr>
          <p:cNvPr id="6" name="椭圆 5"/>
          <p:cNvSpPr/>
          <p:nvPr/>
        </p:nvSpPr>
        <p:spPr>
          <a:xfrm>
            <a:off x="5231606" y="2971800"/>
            <a:ext cx="1066800" cy="645723"/>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椭圆 7"/>
          <p:cNvSpPr/>
          <p:nvPr/>
        </p:nvSpPr>
        <p:spPr>
          <a:xfrm>
            <a:off x="4698206" y="3729927"/>
            <a:ext cx="2083594" cy="645723"/>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椭圆 8"/>
          <p:cNvSpPr/>
          <p:nvPr/>
        </p:nvSpPr>
        <p:spPr>
          <a:xfrm>
            <a:off x="8053387" y="4114800"/>
            <a:ext cx="1319213" cy="2253961"/>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838303" y="1361331"/>
            <a:ext cx="4232366" cy="461665"/>
          </a:xfrm>
          <a:prstGeom prst="rect">
            <a:avLst/>
          </a:prstGeom>
          <a:solidFill>
            <a:schemeClr val="accent2">
              <a:alpha val="88000"/>
            </a:schemeClr>
          </a:solidFill>
          <a:ln w="63500">
            <a:solidFill>
              <a:schemeClr val="accent6"/>
            </a:solidFill>
          </a:ln>
        </p:spPr>
        <p:txBody>
          <a:bodyPr wrap="square" rtlCol="0">
            <a:spAutoFit/>
          </a:bodyPr>
          <a:lstStyle/>
          <a:p>
            <a:r>
              <a:rPr lang="zh-CN" altLang="en-US" sz="2400" dirty="0">
                <a:latin typeface="Consolas" panose="020B0609020204030204" pitchFamily="49" charset="0"/>
                <a:ea typeface="方正卡通简体" panose="03000509000000000000" pitchFamily="65" charset="-122"/>
                <a:cs typeface="Arial" pitchFamily="34" charset="0"/>
              </a:rPr>
              <a:t>交互概要：进程、任务和文件</a:t>
            </a:r>
          </a:p>
        </p:txBody>
      </p:sp>
      <p:cxnSp>
        <p:nvCxnSpPr>
          <p:cNvPr id="11" name="直接箭头连接符 10"/>
          <p:cNvCxnSpPr>
            <a:stCxn id="10" idx="2"/>
          </p:cNvCxnSpPr>
          <p:nvPr/>
        </p:nvCxnSpPr>
        <p:spPr>
          <a:xfrm flipH="1">
            <a:off x="6248400" y="1822996"/>
            <a:ext cx="3706086" cy="1225004"/>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H="1">
            <a:off x="6781800" y="1935400"/>
            <a:ext cx="3098006" cy="1971796"/>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10" idx="2"/>
          </p:cNvCxnSpPr>
          <p:nvPr/>
        </p:nvCxnSpPr>
        <p:spPr>
          <a:xfrm flipH="1">
            <a:off x="8991600" y="1822996"/>
            <a:ext cx="962886" cy="2368004"/>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1879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33600" y="1807083"/>
            <a:ext cx="7262812" cy="4776597"/>
          </a:xfrm>
          <a:prstGeom prst="rect">
            <a:avLst/>
          </a:prstGeom>
        </p:spPr>
      </p:pic>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56</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2.2.5  </a:t>
            </a:r>
            <a:r>
              <a:rPr lang="en-US" altLang="zh-CN" sz="3600" b="1" dirty="0" err="1">
                <a:solidFill>
                  <a:srgbClr val="002060"/>
                </a:solidFill>
                <a:latin typeface="+mn-lt"/>
                <a:ea typeface="华康钢笔体W2" panose="03000209000000000000" pitchFamily="65" charset="-122"/>
              </a:rPr>
              <a:t>MapReduce</a:t>
            </a:r>
            <a:r>
              <a:rPr lang="zh-CN" altLang="en-US" sz="3600" b="1" dirty="0">
                <a:solidFill>
                  <a:srgbClr val="002060"/>
                </a:solidFill>
                <a:latin typeface="+mn-lt"/>
                <a:ea typeface="华康钢笔体W2" panose="03000209000000000000" pitchFamily="65" charset="-122"/>
              </a:rPr>
              <a:t>执行细节</a:t>
            </a:r>
            <a:endParaRPr lang="en-US" altLang="zh-CN" sz="3600" b="1" dirty="0">
              <a:solidFill>
                <a:srgbClr val="002060"/>
              </a:solidFill>
              <a:latin typeface="+mn-lt"/>
              <a:ea typeface="华康钢笔体W2" panose="03000209000000000000" pitchFamily="65" charset="-122"/>
            </a:endParaRPr>
          </a:p>
          <a:p>
            <a:pPr marL="118872" indent="0">
              <a:buNone/>
            </a:pPr>
            <a:endParaRPr lang="en-US" altLang="zh-CN" sz="3600" dirty="0">
              <a:latin typeface="文道楷体" panose="02010600040101010101" pitchFamily="2" charset="-122"/>
              <a:ea typeface="文道楷体" panose="02010600040101010101" pitchFamily="2" charset="-122"/>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p:sp>
        <p:nvSpPr>
          <p:cNvPr id="8" name="椭圆 7"/>
          <p:cNvSpPr/>
          <p:nvPr/>
        </p:nvSpPr>
        <p:spPr>
          <a:xfrm>
            <a:off x="6781800" y="3886201"/>
            <a:ext cx="1219200" cy="1905000"/>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椭圆 8"/>
          <p:cNvSpPr/>
          <p:nvPr/>
        </p:nvSpPr>
        <p:spPr>
          <a:xfrm>
            <a:off x="3667103" y="3733801"/>
            <a:ext cx="1319213" cy="2630740"/>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838303" y="1361331"/>
            <a:ext cx="4232366" cy="2677656"/>
          </a:xfrm>
          <a:prstGeom prst="rect">
            <a:avLst/>
          </a:prstGeom>
          <a:solidFill>
            <a:schemeClr val="accent2">
              <a:lumMod val="40000"/>
              <a:lumOff val="60000"/>
            </a:schemeClr>
          </a:solidFill>
          <a:ln w="63500">
            <a:solidFill>
              <a:schemeClr val="accent6"/>
            </a:solidFill>
          </a:ln>
        </p:spPr>
        <p:txBody>
          <a:bodyPr wrap="square" rtlCol="0">
            <a:spAutoFit/>
          </a:bodyPr>
          <a:lstStyle/>
          <a:p>
            <a:pPr algn="just"/>
            <a:r>
              <a:rPr lang="zh-CN" altLang="en-US" sz="2400" dirty="0">
                <a:latin typeface="Cambria Math" panose="02040503050406030204" pitchFamily="18" charset="0"/>
                <a:ea typeface="方正卡通简体" panose="03000509000000000000" pitchFamily="65" charset="-122"/>
                <a:cs typeface="Arial" pitchFamily="34" charset="0"/>
              </a:rPr>
              <a:t>每个工作进程要么处理</a:t>
            </a:r>
            <a:r>
              <a:rPr lang="en-US" altLang="zh-CN" sz="2400" dirty="0">
                <a:latin typeface="Cambria Math" panose="02040503050406030204" pitchFamily="18" charset="0"/>
                <a:ea typeface="Cambria Math" panose="02040503050406030204" pitchFamily="18" charset="0"/>
                <a:cs typeface="Arial" pitchFamily="34" charset="0"/>
              </a:rPr>
              <a:t>Map</a:t>
            </a:r>
          </a:p>
          <a:p>
            <a:pPr algn="just"/>
            <a:r>
              <a:rPr lang="zh-CN" altLang="en-US" sz="2400" dirty="0">
                <a:latin typeface="Cambria Math" panose="02040503050406030204" pitchFamily="18" charset="0"/>
                <a:ea typeface="方正卡通简体" panose="03000509000000000000" pitchFamily="65" charset="-122"/>
                <a:cs typeface="Arial" pitchFamily="34" charset="0"/>
              </a:rPr>
              <a:t>任务</a:t>
            </a:r>
            <a:r>
              <a:rPr lang="en-US" altLang="zh-CN" sz="2400" dirty="0">
                <a:latin typeface="Cambria Math" panose="02040503050406030204" pitchFamily="18" charset="0"/>
                <a:ea typeface="Cambria Math" panose="02040503050406030204" pitchFamily="18" charset="0"/>
                <a:cs typeface="Arial" pitchFamily="34" charset="0"/>
              </a:rPr>
              <a:t>(</a:t>
            </a:r>
            <a:r>
              <a:rPr lang="zh-CN" altLang="en-US" sz="2400" dirty="0">
                <a:latin typeface="Cambria Math" panose="02040503050406030204" pitchFamily="18" charset="0"/>
                <a:ea typeface="方正卡通简体" panose="03000509000000000000" pitchFamily="65" charset="-122"/>
                <a:cs typeface="Arial" pitchFamily="34" charset="0"/>
              </a:rPr>
              <a:t>该进程称为</a:t>
            </a:r>
            <a:r>
              <a:rPr lang="en-US" altLang="zh-CN" sz="2400" dirty="0">
                <a:latin typeface="Cambria Math" panose="02040503050406030204" pitchFamily="18" charset="0"/>
                <a:ea typeface="Cambria Math" panose="02040503050406030204" pitchFamily="18" charset="0"/>
                <a:cs typeface="Arial" pitchFamily="34" charset="0"/>
              </a:rPr>
              <a:t>Map worker, Map</a:t>
            </a:r>
            <a:r>
              <a:rPr lang="zh-CN" altLang="en-US" sz="2400" dirty="0">
                <a:latin typeface="Cambria Math" panose="02040503050406030204" pitchFamily="18" charset="0"/>
                <a:ea typeface="方正卡通简体" panose="03000509000000000000" pitchFamily="65" charset="-122"/>
                <a:cs typeface="Arial" pitchFamily="34" charset="0"/>
              </a:rPr>
              <a:t>工作机</a:t>
            </a:r>
            <a:r>
              <a:rPr lang="en-US" altLang="zh-CN" sz="2400" dirty="0">
                <a:latin typeface="Cambria Math" panose="02040503050406030204" pitchFamily="18" charset="0"/>
                <a:ea typeface="Cambria Math" panose="02040503050406030204" pitchFamily="18" charset="0"/>
                <a:cs typeface="Arial" pitchFamily="34" charset="0"/>
              </a:rPr>
              <a:t>)</a:t>
            </a:r>
            <a:r>
              <a:rPr lang="zh-CN" altLang="en-US" sz="2400" dirty="0">
                <a:latin typeface="Cambria Math" panose="02040503050406030204" pitchFamily="18" charset="0"/>
                <a:ea typeface="方正卡通简体" panose="03000509000000000000" pitchFamily="65" charset="-122"/>
                <a:cs typeface="Arial" pitchFamily="34" charset="0"/>
              </a:rPr>
              <a:t>，要么处理</a:t>
            </a:r>
            <a:r>
              <a:rPr lang="en-US" altLang="zh-CN" sz="2400" dirty="0">
                <a:latin typeface="Cambria Math" panose="02040503050406030204" pitchFamily="18" charset="0"/>
                <a:ea typeface="Cambria Math" panose="02040503050406030204" pitchFamily="18" charset="0"/>
                <a:cs typeface="Arial" pitchFamily="34" charset="0"/>
              </a:rPr>
              <a:t>Reduce</a:t>
            </a:r>
            <a:r>
              <a:rPr lang="zh-CN" altLang="en-US" sz="2400" dirty="0">
                <a:latin typeface="Cambria Math" panose="02040503050406030204" pitchFamily="18" charset="0"/>
                <a:ea typeface="方正卡通简体" panose="03000509000000000000" pitchFamily="65" charset="-122"/>
                <a:cs typeface="Arial" pitchFamily="34" charset="0"/>
              </a:rPr>
              <a:t>任务</a:t>
            </a:r>
            <a:r>
              <a:rPr lang="en-US" altLang="zh-CN" sz="2400" dirty="0">
                <a:latin typeface="Cambria Math" panose="02040503050406030204" pitchFamily="18" charset="0"/>
                <a:ea typeface="Cambria Math" panose="02040503050406030204" pitchFamily="18" charset="0"/>
                <a:cs typeface="Arial" pitchFamily="34" charset="0"/>
              </a:rPr>
              <a:t>(</a:t>
            </a:r>
            <a:r>
              <a:rPr lang="zh-CN" altLang="en-US" sz="2400" dirty="0">
                <a:latin typeface="Cambria Math" panose="02040503050406030204" pitchFamily="18" charset="0"/>
                <a:ea typeface="方正卡通简体" panose="03000509000000000000" pitchFamily="65" charset="-122"/>
                <a:cs typeface="Arial" pitchFamily="34" charset="0"/>
              </a:rPr>
              <a:t>该进程称为</a:t>
            </a:r>
            <a:r>
              <a:rPr lang="en-US" altLang="zh-CN" sz="2400" dirty="0">
                <a:latin typeface="Cambria Math" panose="02040503050406030204" pitchFamily="18" charset="0"/>
                <a:ea typeface="Cambria Math" panose="02040503050406030204" pitchFamily="18" charset="0"/>
                <a:cs typeface="Arial" pitchFamily="34" charset="0"/>
              </a:rPr>
              <a:t>Reduce worker,</a:t>
            </a:r>
          </a:p>
          <a:p>
            <a:pPr algn="just"/>
            <a:r>
              <a:rPr lang="en-US" altLang="zh-CN" sz="2400" dirty="0">
                <a:latin typeface="Cambria Math" panose="02040503050406030204" pitchFamily="18" charset="0"/>
                <a:ea typeface="Cambria Math" panose="02040503050406030204" pitchFamily="18" charset="0"/>
                <a:cs typeface="Arial" pitchFamily="34" charset="0"/>
              </a:rPr>
              <a:t>Reduce</a:t>
            </a:r>
            <a:r>
              <a:rPr lang="zh-CN" altLang="en-US" sz="2400" dirty="0">
                <a:latin typeface="Cambria Math" panose="02040503050406030204" pitchFamily="18" charset="0"/>
                <a:ea typeface="方正卡通简体" panose="03000509000000000000" pitchFamily="65" charset="-122"/>
                <a:cs typeface="Arial" pitchFamily="34" charset="0"/>
              </a:rPr>
              <a:t>工作机</a:t>
            </a:r>
            <a:r>
              <a:rPr lang="en-US" altLang="zh-CN" sz="2400" dirty="0">
                <a:latin typeface="Cambria Math" panose="02040503050406030204" pitchFamily="18" charset="0"/>
                <a:ea typeface="Cambria Math" panose="02040503050406030204" pitchFamily="18" charset="0"/>
                <a:cs typeface="Arial" pitchFamily="34" charset="0"/>
              </a:rPr>
              <a:t>)</a:t>
            </a:r>
            <a:r>
              <a:rPr lang="zh-CN" altLang="en-US" sz="2400" dirty="0">
                <a:latin typeface="Cambria Math" panose="02040503050406030204" pitchFamily="18" charset="0"/>
                <a:ea typeface="方正卡通简体" panose="03000509000000000000" pitchFamily="65" charset="-122"/>
                <a:cs typeface="Arial" pitchFamily="34" charset="0"/>
              </a:rPr>
              <a:t>，但是通常不会同时处理两个任务。</a:t>
            </a:r>
          </a:p>
        </p:txBody>
      </p:sp>
      <p:cxnSp>
        <p:nvCxnSpPr>
          <p:cNvPr id="7" name="直接箭头连接符 6"/>
          <p:cNvCxnSpPr>
            <a:stCxn id="9" idx="0"/>
          </p:cNvCxnSpPr>
          <p:nvPr/>
        </p:nvCxnSpPr>
        <p:spPr>
          <a:xfrm flipV="1">
            <a:off x="4326710" y="2667000"/>
            <a:ext cx="3445690" cy="1066801"/>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endCxn id="10" idx="2"/>
          </p:cNvCxnSpPr>
          <p:nvPr/>
        </p:nvCxnSpPr>
        <p:spPr>
          <a:xfrm flipV="1">
            <a:off x="8077200" y="4038987"/>
            <a:ext cx="1877286" cy="914013"/>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4070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133600" y="1807083"/>
            <a:ext cx="7262812" cy="4776597"/>
          </a:xfrm>
          <a:prstGeom prst="rect">
            <a:avLst/>
          </a:prstGeom>
        </p:spPr>
      </p:pic>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57</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2.2.5  </a:t>
            </a:r>
            <a:r>
              <a:rPr lang="en-US" altLang="zh-CN" sz="3600" b="1" dirty="0" err="1">
                <a:solidFill>
                  <a:srgbClr val="002060"/>
                </a:solidFill>
                <a:latin typeface="+mn-lt"/>
                <a:ea typeface="华康钢笔体W2" panose="03000209000000000000" pitchFamily="65" charset="-122"/>
              </a:rPr>
              <a:t>MapReduce</a:t>
            </a:r>
            <a:r>
              <a:rPr lang="zh-CN" altLang="en-US" sz="3600" b="1" dirty="0">
                <a:solidFill>
                  <a:srgbClr val="002060"/>
                </a:solidFill>
                <a:latin typeface="+mn-lt"/>
                <a:ea typeface="华康钢笔体W2" panose="03000209000000000000" pitchFamily="65" charset="-122"/>
              </a:rPr>
              <a:t>执行细节</a:t>
            </a:r>
            <a:endParaRPr lang="en-US" altLang="zh-CN" sz="3600" b="1" dirty="0">
              <a:solidFill>
                <a:srgbClr val="002060"/>
              </a:solidFill>
              <a:latin typeface="+mn-lt"/>
              <a:ea typeface="华康钢笔体W2" panose="03000209000000000000" pitchFamily="65" charset="-122"/>
            </a:endParaRPr>
          </a:p>
          <a:p>
            <a:pPr marL="118872" indent="0">
              <a:buNone/>
            </a:pPr>
            <a:endParaRPr lang="en-US" altLang="zh-CN" sz="3600" dirty="0">
              <a:latin typeface="文道楷体" panose="02010600040101010101" pitchFamily="2" charset="-122"/>
              <a:ea typeface="文道楷体" panose="02010600040101010101" pitchFamily="2" charset="-122"/>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p:sp>
        <p:nvSpPr>
          <p:cNvPr id="9" name="椭圆 8"/>
          <p:cNvSpPr/>
          <p:nvPr/>
        </p:nvSpPr>
        <p:spPr>
          <a:xfrm>
            <a:off x="5129801" y="2322260"/>
            <a:ext cx="1319213" cy="1259140"/>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7838303" y="1361331"/>
            <a:ext cx="4232366" cy="4524315"/>
          </a:xfrm>
          <a:prstGeom prst="rect">
            <a:avLst/>
          </a:prstGeom>
          <a:solidFill>
            <a:schemeClr val="accent1">
              <a:lumMod val="20000"/>
              <a:lumOff val="80000"/>
            </a:schemeClr>
          </a:solidFill>
          <a:ln w="63500">
            <a:solidFill>
              <a:schemeClr val="accent6"/>
            </a:solidFill>
          </a:ln>
        </p:spPr>
        <p:txBody>
          <a:bodyPr wrap="square" rtlCol="0">
            <a:spAutoFit/>
          </a:bodyPr>
          <a:lstStyle/>
          <a:p>
            <a:pPr algn="just"/>
            <a:r>
              <a:rPr lang="zh-CN" altLang="en-US" sz="2400" dirty="0">
                <a:latin typeface="Cambria Math" panose="02040503050406030204" pitchFamily="18" charset="0"/>
                <a:ea typeface="方正卡通简体" panose="03000509000000000000" pitchFamily="65" charset="-122"/>
                <a:cs typeface="Arial" pitchFamily="34" charset="0"/>
              </a:rPr>
              <a:t>主控进程</a:t>
            </a:r>
            <a:r>
              <a:rPr lang="zh-CN" altLang="en-US" sz="2400" dirty="0">
                <a:latin typeface="Cambria Math" panose="02040503050406030204" pitchFamily="18" charset="0"/>
                <a:ea typeface="方正卡通简体" panose="03000509000000000000" pitchFamily="65" charset="-122"/>
                <a:cs typeface="Arial" pitchFamily="34" charset="0"/>
                <a:sym typeface="Wingdings" panose="05000000000000000000" pitchFamily="2" charset="2"/>
              </a:rPr>
              <a:t>：</a:t>
            </a:r>
            <a:endParaRPr lang="en-US" altLang="zh-CN" sz="2400" dirty="0">
              <a:latin typeface="Cambria Math" panose="02040503050406030204" pitchFamily="18" charset="0"/>
              <a:ea typeface="方正卡通简体" panose="03000509000000000000" pitchFamily="65" charset="-122"/>
              <a:cs typeface="Arial" pitchFamily="34" charset="0"/>
              <a:sym typeface="Wingdings" panose="05000000000000000000" pitchFamily="2" charset="2"/>
            </a:endParaRPr>
          </a:p>
          <a:p>
            <a:pPr marL="342900" indent="-342900" algn="just">
              <a:buFont typeface="Arial" panose="020B0604020202020204" pitchFamily="34" charset="0"/>
              <a:buChar char="•"/>
            </a:pPr>
            <a:r>
              <a:rPr lang="zh-CN" altLang="en-US" sz="2400" dirty="0">
                <a:latin typeface="Cambria Math" panose="02040503050406030204" pitchFamily="18" charset="0"/>
                <a:ea typeface="文道楷体" panose="02010600040101010101" pitchFamily="2" charset="-122"/>
                <a:cs typeface="Arial" pitchFamily="34" charset="0"/>
              </a:rPr>
              <a:t>创建一定数目的</a:t>
            </a:r>
            <a:r>
              <a:rPr lang="en-US" altLang="zh-CN" sz="2400" dirty="0">
                <a:latin typeface="Cambria Math" panose="02040503050406030204" pitchFamily="18" charset="0"/>
                <a:ea typeface="Cambria Math" panose="02040503050406030204" pitchFamily="18" charset="0"/>
                <a:cs typeface="Arial" pitchFamily="34" charset="0"/>
              </a:rPr>
              <a:t>Map</a:t>
            </a:r>
            <a:r>
              <a:rPr lang="zh-CN" altLang="en-US" sz="2400" dirty="0">
                <a:latin typeface="Cambria Math" panose="02040503050406030204" pitchFamily="18" charset="0"/>
                <a:ea typeface="文道楷体" panose="02010600040101010101" pitchFamily="2" charset="-122"/>
                <a:cs typeface="Arial" pitchFamily="34" charset="0"/>
              </a:rPr>
              <a:t>任务和</a:t>
            </a:r>
            <a:r>
              <a:rPr lang="en-US" altLang="zh-CN" sz="2400" dirty="0">
                <a:latin typeface="Cambria Math" panose="02040503050406030204" pitchFamily="18" charset="0"/>
                <a:ea typeface="Cambria Math" panose="02040503050406030204" pitchFamily="18" charset="0"/>
                <a:cs typeface="Arial" pitchFamily="34" charset="0"/>
              </a:rPr>
              <a:t>Reduce</a:t>
            </a:r>
            <a:r>
              <a:rPr lang="zh-CN" altLang="en-US" sz="2400" dirty="0">
                <a:latin typeface="Cambria Math" panose="02040503050406030204" pitchFamily="18" charset="0"/>
                <a:ea typeface="文道楷体" panose="02010600040101010101" pitchFamily="2" charset="-122"/>
                <a:cs typeface="Arial" pitchFamily="34" charset="0"/>
              </a:rPr>
              <a:t>任务</a:t>
            </a:r>
            <a:endParaRPr lang="en-US" altLang="zh-CN" sz="2400" dirty="0">
              <a:latin typeface="Cambria Math" panose="02040503050406030204" pitchFamily="18" charset="0"/>
              <a:ea typeface="Cambria Math" panose="02040503050406030204" pitchFamily="18" charset="0"/>
              <a:cs typeface="Arial" pitchFamily="34" charset="0"/>
            </a:endParaRPr>
          </a:p>
          <a:p>
            <a:pPr marL="342900" indent="-342900" algn="just">
              <a:buFont typeface="Arial" panose="020B0604020202020204" pitchFamily="34" charset="0"/>
              <a:buChar char="•"/>
            </a:pPr>
            <a:r>
              <a:rPr lang="zh-CN" altLang="en-US" sz="2400" dirty="0">
                <a:latin typeface="Cambria Math" panose="02040503050406030204" pitchFamily="18" charset="0"/>
                <a:ea typeface="文道楷体" panose="02010600040101010101" pitchFamily="2" charset="-122"/>
                <a:cs typeface="Arial" pitchFamily="34" charset="0"/>
              </a:rPr>
              <a:t>对于输入文件中的每个文件块创建一个</a:t>
            </a:r>
            <a:r>
              <a:rPr lang="en-US" altLang="zh-CN" sz="2400" dirty="0">
                <a:latin typeface="Cambria Math" panose="02040503050406030204" pitchFamily="18" charset="0"/>
                <a:ea typeface="Cambria Math" panose="02040503050406030204" pitchFamily="18" charset="0"/>
                <a:cs typeface="Arial" pitchFamily="34" charset="0"/>
              </a:rPr>
              <a:t>Map</a:t>
            </a:r>
            <a:r>
              <a:rPr lang="zh-CN" altLang="en-US" sz="2400" dirty="0">
                <a:latin typeface="Cambria Math" panose="02040503050406030204" pitchFamily="18" charset="0"/>
                <a:ea typeface="文道楷体" panose="02010600040101010101" pitchFamily="2" charset="-122"/>
                <a:cs typeface="Arial" pitchFamily="34" charset="0"/>
              </a:rPr>
              <a:t>任务</a:t>
            </a:r>
            <a:endParaRPr lang="en-US" altLang="zh-CN" sz="2400" dirty="0">
              <a:latin typeface="Cambria Math" panose="02040503050406030204" pitchFamily="18" charset="0"/>
              <a:ea typeface="Cambria Math" panose="02040503050406030204" pitchFamily="18" charset="0"/>
              <a:cs typeface="Arial" pitchFamily="34" charset="0"/>
            </a:endParaRPr>
          </a:p>
          <a:p>
            <a:pPr marL="342900" indent="-342900" algn="just">
              <a:buFont typeface="Arial" panose="020B0604020202020204" pitchFamily="34" charset="0"/>
              <a:buChar char="•"/>
            </a:pPr>
            <a:r>
              <a:rPr lang="zh-CN" altLang="en-US" sz="2400" dirty="0">
                <a:latin typeface="Cambria Math" panose="02040503050406030204" pitchFamily="18" charset="0"/>
                <a:ea typeface="文道楷体" panose="02010600040101010101" pitchFamily="2" charset="-122"/>
                <a:cs typeface="Arial" pitchFamily="34" charset="0"/>
              </a:rPr>
              <a:t>创建尽可能少的</a:t>
            </a:r>
            <a:r>
              <a:rPr lang="en-US" altLang="zh-CN" sz="2400" dirty="0">
                <a:latin typeface="Cambria Math" panose="02040503050406030204" pitchFamily="18" charset="0"/>
                <a:ea typeface="Cambria Math" panose="02040503050406030204" pitchFamily="18" charset="0"/>
                <a:cs typeface="Arial" pitchFamily="34" charset="0"/>
              </a:rPr>
              <a:t>Reduce</a:t>
            </a:r>
            <a:r>
              <a:rPr lang="zh-CN" altLang="en-US" sz="2400" dirty="0">
                <a:latin typeface="Cambria Math" panose="02040503050406030204" pitchFamily="18" charset="0"/>
                <a:ea typeface="文道楷体" panose="02010600040101010101" pitchFamily="2" charset="-122"/>
                <a:cs typeface="Arial" pitchFamily="34" charset="0"/>
              </a:rPr>
              <a:t>任务</a:t>
            </a:r>
            <a:endParaRPr lang="en-US" altLang="zh-CN" sz="2400" dirty="0">
              <a:latin typeface="Cambria Math" panose="02040503050406030204" pitchFamily="18" charset="0"/>
              <a:ea typeface="Cambria Math" panose="02040503050406030204" pitchFamily="18" charset="0"/>
              <a:cs typeface="Arial" pitchFamily="34" charset="0"/>
            </a:endParaRPr>
          </a:p>
          <a:p>
            <a:pPr marL="342900" indent="-342900" algn="just">
              <a:buFont typeface="Arial" panose="020B0604020202020204" pitchFamily="34" charset="0"/>
              <a:buChar char="•"/>
            </a:pPr>
            <a:r>
              <a:rPr lang="zh-CN" altLang="en-US" sz="2400" dirty="0">
                <a:latin typeface="Cambria Math" panose="02040503050406030204" pitchFamily="18" charset="0"/>
                <a:ea typeface="文道楷体" panose="02010600040101010101" pitchFamily="2" charset="-122"/>
                <a:cs typeface="Arial" pitchFamily="34" charset="0"/>
              </a:rPr>
              <a:t>主控进程记录每个</a:t>
            </a:r>
            <a:r>
              <a:rPr lang="en-US" altLang="zh-CN" sz="2400" dirty="0">
                <a:latin typeface="Cambria Math" panose="02040503050406030204" pitchFamily="18" charset="0"/>
                <a:ea typeface="Cambria Math" panose="02040503050406030204" pitchFamily="18" charset="0"/>
                <a:cs typeface="Arial" pitchFamily="34" charset="0"/>
              </a:rPr>
              <a:t>Map</a:t>
            </a:r>
            <a:r>
              <a:rPr lang="zh-CN" altLang="en-US" sz="2400" dirty="0">
                <a:latin typeface="Cambria Math" panose="02040503050406030204" pitchFamily="18" charset="0"/>
                <a:ea typeface="文道楷体" panose="02010600040101010101" pitchFamily="2" charset="-122"/>
                <a:cs typeface="Arial" pitchFamily="34" charset="0"/>
              </a:rPr>
              <a:t>和</a:t>
            </a:r>
            <a:r>
              <a:rPr lang="en-US" altLang="zh-CN" sz="2400" dirty="0">
                <a:latin typeface="Cambria Math" panose="02040503050406030204" pitchFamily="18" charset="0"/>
                <a:ea typeface="Cambria Math" panose="02040503050406030204" pitchFamily="18" charset="0"/>
                <a:cs typeface="Arial" pitchFamily="34" charset="0"/>
              </a:rPr>
              <a:t>Reduce</a:t>
            </a:r>
            <a:r>
              <a:rPr lang="zh-CN" altLang="en-US" sz="2400" dirty="0">
                <a:latin typeface="Cambria Math" panose="02040503050406030204" pitchFamily="18" charset="0"/>
                <a:ea typeface="文道楷体" panose="02010600040101010101" pitchFamily="2" charset="-122"/>
                <a:cs typeface="Arial" pitchFamily="34" charset="0"/>
              </a:rPr>
              <a:t>任务的运行状态</a:t>
            </a:r>
            <a:endParaRPr lang="en-US" altLang="zh-CN" sz="2400" dirty="0">
              <a:latin typeface="Cambria Math" panose="02040503050406030204" pitchFamily="18" charset="0"/>
              <a:ea typeface="Cambria Math" panose="02040503050406030204" pitchFamily="18" charset="0"/>
              <a:cs typeface="Arial" pitchFamily="34" charset="0"/>
            </a:endParaRPr>
          </a:p>
          <a:p>
            <a:pPr marL="342900" indent="-342900" algn="just">
              <a:buFont typeface="Arial" panose="020B0604020202020204" pitchFamily="34" charset="0"/>
              <a:buChar char="•"/>
            </a:pPr>
            <a:r>
              <a:rPr lang="zh-CN" altLang="en-US" sz="2400" dirty="0">
                <a:latin typeface="Cambria Math" panose="02040503050406030204" pitchFamily="18" charset="0"/>
                <a:ea typeface="文道楷体" panose="02010600040101010101" pitchFamily="2" charset="-122"/>
                <a:cs typeface="Arial" pitchFamily="34" charset="0"/>
              </a:rPr>
              <a:t>一旦运行任务结束，工作进程会向主控进程汇报，而主控进程会给工作进程分配一个新的任务</a:t>
            </a:r>
            <a:r>
              <a:rPr lang="zh-CN" altLang="en-US" sz="2400" dirty="0">
                <a:latin typeface="文道楷体" panose="02010600040101010101" pitchFamily="2" charset="-122"/>
                <a:ea typeface="文道楷体" panose="02010600040101010101" pitchFamily="2" charset="-122"/>
                <a:cs typeface="Arial" pitchFamily="34" charset="0"/>
              </a:rPr>
              <a:t>。</a:t>
            </a:r>
          </a:p>
        </p:txBody>
      </p:sp>
      <p:cxnSp>
        <p:nvCxnSpPr>
          <p:cNvPr id="7" name="直接箭头连接符 6"/>
          <p:cNvCxnSpPr/>
          <p:nvPr/>
        </p:nvCxnSpPr>
        <p:spPr>
          <a:xfrm flipV="1">
            <a:off x="6553200" y="2667001"/>
            <a:ext cx="1250270" cy="152399"/>
          </a:xfrm>
          <a:prstGeom prst="straightConnector1">
            <a:avLst/>
          </a:prstGeom>
          <a:ln w="2540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9776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8588" y="1852803"/>
            <a:ext cx="7262812" cy="4776597"/>
          </a:xfrm>
          <a:prstGeom prst="rect">
            <a:avLst/>
          </a:prstGeom>
        </p:spPr>
      </p:pic>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58</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2.2.5  </a:t>
            </a:r>
            <a:r>
              <a:rPr lang="en-US" altLang="zh-CN" sz="3600" b="1" dirty="0" err="1">
                <a:solidFill>
                  <a:srgbClr val="002060"/>
                </a:solidFill>
                <a:latin typeface="+mn-lt"/>
                <a:ea typeface="华康钢笔体W2" panose="03000209000000000000" pitchFamily="65" charset="-122"/>
              </a:rPr>
              <a:t>MapReduce</a:t>
            </a:r>
            <a:r>
              <a:rPr lang="zh-CN" altLang="en-US" sz="3600" b="1" dirty="0">
                <a:solidFill>
                  <a:srgbClr val="002060"/>
                </a:solidFill>
                <a:latin typeface="+mn-lt"/>
                <a:ea typeface="华康钢笔体W2" panose="03000209000000000000" pitchFamily="65" charset="-122"/>
              </a:rPr>
              <a:t>执行细节</a:t>
            </a:r>
            <a:endParaRPr lang="en-US" altLang="zh-CN" sz="3600" b="1" dirty="0">
              <a:solidFill>
                <a:srgbClr val="002060"/>
              </a:solidFill>
              <a:latin typeface="+mn-lt"/>
              <a:ea typeface="华康钢笔体W2" panose="03000209000000000000" pitchFamily="65" charset="-122"/>
            </a:endParaRPr>
          </a:p>
          <a:p>
            <a:pPr marL="118872" indent="0">
              <a:buNone/>
            </a:pPr>
            <a:endParaRPr lang="en-US" altLang="zh-CN" sz="3600" dirty="0">
              <a:latin typeface="文道楷体" panose="02010600040101010101" pitchFamily="2" charset="-122"/>
              <a:ea typeface="文道楷体" panose="02010600040101010101" pitchFamily="2" charset="-122"/>
            </a:endParaRPr>
          </a:p>
          <a:p>
            <a:pPr marL="118872" indent="0">
              <a:buNone/>
            </a:pPr>
            <a:endParaRPr lang="en-US" altLang="zh-CN" sz="2900" dirty="0">
              <a:latin typeface="Cambria Math" panose="02040503050406030204" pitchFamily="18" charset="0"/>
              <a:ea typeface="Cambria Math" panose="02040503050406030204" pitchFamily="18" charset="0"/>
            </a:endParaRPr>
          </a:p>
          <a:p>
            <a:pPr marL="118872" indent="0">
              <a:buNone/>
            </a:pPr>
            <a:endParaRPr lang="en-US" altLang="zh-CN" dirty="0">
              <a:latin typeface="Cambria Math" panose="02040503050406030204" pitchFamily="18" charset="0"/>
              <a:ea typeface="Cambria Math" panose="02040503050406030204" pitchFamily="18" charset="0"/>
            </a:endParaRPr>
          </a:p>
        </p:txBody>
      </p:sp>
      <p:sp>
        <p:nvSpPr>
          <p:cNvPr id="9" name="椭圆 8"/>
          <p:cNvSpPr/>
          <p:nvPr/>
        </p:nvSpPr>
        <p:spPr>
          <a:xfrm>
            <a:off x="204788" y="4241100"/>
            <a:ext cx="1319213" cy="1672019"/>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7" name="直接箭头连接符 6"/>
          <p:cNvCxnSpPr/>
          <p:nvPr/>
        </p:nvCxnSpPr>
        <p:spPr>
          <a:xfrm>
            <a:off x="1423988" y="5608320"/>
            <a:ext cx="4572000" cy="76200"/>
          </a:xfrm>
          <a:prstGeom prst="straightConnector1">
            <a:avLst/>
          </a:prstGeom>
          <a:ln w="4445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12" name="椭圆 11"/>
          <p:cNvSpPr/>
          <p:nvPr/>
        </p:nvSpPr>
        <p:spPr>
          <a:xfrm>
            <a:off x="6072187" y="3739443"/>
            <a:ext cx="1319213" cy="2478477"/>
          </a:xfrm>
          <a:prstGeom prst="ellipse">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7838303" y="1361331"/>
            <a:ext cx="4232366" cy="3785652"/>
          </a:xfrm>
          <a:prstGeom prst="rect">
            <a:avLst/>
          </a:prstGeom>
          <a:solidFill>
            <a:schemeClr val="accent1">
              <a:lumMod val="20000"/>
              <a:lumOff val="80000"/>
            </a:schemeClr>
          </a:solidFill>
          <a:ln w="63500">
            <a:solidFill>
              <a:schemeClr val="accent6"/>
            </a:solidFill>
            <a:round/>
          </a:ln>
        </p:spPr>
        <p:txBody>
          <a:bodyPr wrap="square" rtlCol="0">
            <a:spAutoFit/>
          </a:bodyPr>
          <a:lstStyle/>
          <a:p>
            <a:pPr algn="just"/>
            <a:r>
              <a:rPr lang="en-US" altLang="zh-CN" sz="2400" dirty="0">
                <a:latin typeface="文道楷体" panose="02010600040101010101" pitchFamily="2" charset="-122"/>
                <a:ea typeface="文道楷体" panose="02010600040101010101" pitchFamily="2" charset="-122"/>
                <a:cs typeface="Arial" pitchFamily="34" charset="0"/>
              </a:rPr>
              <a:t>1 </a:t>
            </a:r>
            <a:r>
              <a:rPr lang="zh-CN" altLang="en-US" sz="2400" dirty="0">
                <a:latin typeface="文道楷体" panose="02010600040101010101" pitchFamily="2" charset="-122"/>
                <a:ea typeface="文道楷体" panose="02010600040101010101" pitchFamily="2" charset="-122"/>
                <a:cs typeface="Arial" pitchFamily="34" charset="0"/>
              </a:rPr>
              <a:t> 每个</a:t>
            </a:r>
            <a:r>
              <a:rPr lang="en-US" altLang="zh-CN" sz="2400" dirty="0">
                <a:latin typeface="文道楷体" panose="02010600040101010101" pitchFamily="2" charset="-122"/>
                <a:ea typeface="文道楷体" panose="02010600040101010101" pitchFamily="2" charset="-122"/>
                <a:cs typeface="Arial" pitchFamily="34" charset="0"/>
              </a:rPr>
              <a:t>Map</a:t>
            </a:r>
            <a:r>
              <a:rPr lang="zh-CN" altLang="en-US" sz="2400" dirty="0">
                <a:latin typeface="文道楷体" panose="02010600040101010101" pitchFamily="2" charset="-122"/>
                <a:ea typeface="文道楷体" panose="02010600040101010101" pitchFamily="2" charset="-122"/>
                <a:cs typeface="Arial" pitchFamily="34" charset="0"/>
              </a:rPr>
              <a:t>任务可能分配到输入文件的</a:t>
            </a:r>
            <a:r>
              <a:rPr lang="zh-CN" altLang="en-US" sz="2400" dirty="0">
                <a:solidFill>
                  <a:srgbClr val="D60093"/>
                </a:solidFill>
                <a:latin typeface="文道楷体" panose="02010600040101010101" pitchFamily="2" charset="-122"/>
                <a:ea typeface="文道楷体" panose="02010600040101010101" pitchFamily="2" charset="-122"/>
                <a:cs typeface="Arial" pitchFamily="34" charset="0"/>
              </a:rPr>
              <a:t>一个或者多个文件块</a:t>
            </a:r>
            <a:r>
              <a:rPr lang="zh-CN" altLang="en-US" sz="2400" dirty="0">
                <a:latin typeface="文道楷体" panose="02010600040101010101" pitchFamily="2" charset="-122"/>
                <a:ea typeface="文道楷体" panose="02010600040101010101" pitchFamily="2" charset="-122"/>
                <a:cs typeface="Arial" pitchFamily="34" charset="0"/>
              </a:rPr>
              <a:t>，然后按照用户撰写的代码来执行；</a:t>
            </a:r>
            <a:endParaRPr lang="en-US" altLang="zh-CN" sz="2400" dirty="0">
              <a:latin typeface="文道楷体" panose="02010600040101010101" pitchFamily="2" charset="-122"/>
              <a:ea typeface="文道楷体" panose="02010600040101010101" pitchFamily="2" charset="-122"/>
              <a:cs typeface="Arial" pitchFamily="34" charset="0"/>
            </a:endParaRPr>
          </a:p>
          <a:p>
            <a:pPr algn="just"/>
            <a:r>
              <a:rPr lang="en-US" altLang="zh-CN" sz="2400" dirty="0">
                <a:latin typeface="文道楷体" panose="02010600040101010101" pitchFamily="2" charset="-122"/>
                <a:ea typeface="文道楷体" panose="02010600040101010101" pitchFamily="2" charset="-122"/>
                <a:cs typeface="Arial" pitchFamily="34" charset="0"/>
              </a:rPr>
              <a:t>2 Map</a:t>
            </a:r>
            <a:r>
              <a:rPr lang="zh-CN" altLang="en-US" sz="2400" dirty="0">
                <a:latin typeface="文道楷体" panose="02010600040101010101" pitchFamily="2" charset="-122"/>
                <a:ea typeface="文道楷体" panose="02010600040101010101" pitchFamily="2" charset="-122"/>
                <a:cs typeface="Arial" pitchFamily="34" charset="0"/>
              </a:rPr>
              <a:t>任务会给每个</a:t>
            </a:r>
            <a:r>
              <a:rPr lang="en-US" altLang="zh-CN" sz="2400" dirty="0">
                <a:latin typeface="文道楷体" panose="02010600040101010101" pitchFamily="2" charset="-122"/>
                <a:ea typeface="文道楷体" panose="02010600040101010101" pitchFamily="2" charset="-122"/>
                <a:cs typeface="Arial" pitchFamily="34" charset="0"/>
              </a:rPr>
              <a:t>Reduce</a:t>
            </a:r>
            <a:r>
              <a:rPr lang="zh-CN" altLang="en-US" sz="2400" dirty="0">
                <a:latin typeface="文道楷体" panose="02010600040101010101" pitchFamily="2" charset="-122"/>
                <a:ea typeface="文道楷体" panose="02010600040101010101" pitchFamily="2" charset="-122"/>
                <a:cs typeface="Arial" pitchFamily="34" charset="0"/>
              </a:rPr>
              <a:t>任务</a:t>
            </a:r>
            <a:r>
              <a:rPr lang="zh-CN" altLang="en-US" sz="2400" dirty="0">
                <a:solidFill>
                  <a:srgbClr val="D60093"/>
                </a:solidFill>
                <a:latin typeface="文道楷体" panose="02010600040101010101" pitchFamily="2" charset="-122"/>
                <a:ea typeface="文道楷体" panose="02010600040101010101" pitchFamily="2" charset="-122"/>
                <a:cs typeface="Arial" pitchFamily="34" charset="0"/>
              </a:rPr>
              <a:t>创建一个文件</a:t>
            </a:r>
            <a:r>
              <a:rPr lang="zh-CN" altLang="en-US" sz="2400" dirty="0">
                <a:latin typeface="文道楷体" panose="02010600040101010101" pitchFamily="2" charset="-122"/>
                <a:ea typeface="文道楷体" panose="02010600040101010101" pitchFamily="2" charset="-122"/>
                <a:cs typeface="Arial" pitchFamily="34" charset="0"/>
              </a:rPr>
              <a:t>；</a:t>
            </a:r>
            <a:endParaRPr lang="en-US" altLang="zh-CN" sz="2400" dirty="0">
              <a:latin typeface="文道楷体" panose="02010600040101010101" pitchFamily="2" charset="-122"/>
              <a:ea typeface="文道楷体" panose="02010600040101010101" pitchFamily="2" charset="-122"/>
              <a:cs typeface="Arial" pitchFamily="34" charset="0"/>
            </a:endParaRPr>
          </a:p>
          <a:p>
            <a:pPr algn="just"/>
            <a:r>
              <a:rPr lang="en-US" altLang="zh-CN" sz="2400" dirty="0">
                <a:latin typeface="文道楷体" panose="02010600040101010101" pitchFamily="2" charset="-122"/>
                <a:ea typeface="文道楷体" panose="02010600040101010101" pitchFamily="2" charset="-122"/>
                <a:cs typeface="Arial" pitchFamily="34" charset="0"/>
              </a:rPr>
              <a:t>3 Reduce</a:t>
            </a:r>
            <a:r>
              <a:rPr lang="zh-CN" altLang="en-US" sz="2400" dirty="0">
                <a:latin typeface="文道楷体" panose="02010600040101010101" pitchFamily="2" charset="-122"/>
                <a:ea typeface="文道楷体" panose="02010600040101010101" pitchFamily="2" charset="-122"/>
                <a:cs typeface="Arial" pitchFamily="34" charset="0"/>
              </a:rPr>
              <a:t>任务执行由用户编写的代码，</a:t>
            </a:r>
            <a:r>
              <a:rPr lang="zh-CN" altLang="en-US" sz="2400" dirty="0">
                <a:solidFill>
                  <a:srgbClr val="D60093"/>
                </a:solidFill>
                <a:latin typeface="文道楷体" panose="02010600040101010101" pitchFamily="2" charset="-122"/>
                <a:ea typeface="文道楷体" panose="02010600040101010101" pitchFamily="2" charset="-122"/>
                <a:cs typeface="Arial" pitchFamily="34" charset="0"/>
              </a:rPr>
              <a:t>其最终结果会输出到一个文件</a:t>
            </a:r>
            <a:r>
              <a:rPr lang="zh-CN" altLang="en-US" sz="2400" dirty="0">
                <a:latin typeface="文道楷体" panose="02010600040101010101" pitchFamily="2" charset="-122"/>
                <a:ea typeface="文道楷体" panose="02010600040101010101" pitchFamily="2" charset="-122"/>
                <a:cs typeface="Arial" pitchFamily="34" charset="0"/>
              </a:rPr>
              <a:t>中，而该文件是其整个分布式文件系统的一部分。</a:t>
            </a:r>
          </a:p>
        </p:txBody>
      </p:sp>
      <p:cxnSp>
        <p:nvCxnSpPr>
          <p:cNvPr id="8" name="直接箭头连接符 7"/>
          <p:cNvCxnSpPr/>
          <p:nvPr/>
        </p:nvCxnSpPr>
        <p:spPr>
          <a:xfrm flipV="1">
            <a:off x="6858000" y="3276600"/>
            <a:ext cx="914400" cy="462843"/>
          </a:xfrm>
          <a:prstGeom prst="straightConnector1">
            <a:avLst/>
          </a:prstGeom>
          <a:ln w="41275">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5726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en-US" altLang="zh-CN" dirty="0" err="1"/>
              <a:t>MapReduce</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59</a:t>
            </a:fld>
            <a:endParaRPr lang="en-US"/>
          </a:p>
        </p:txBody>
      </p:sp>
      <p:sp>
        <p:nvSpPr>
          <p:cNvPr id="13" name="内容占位符 2"/>
          <p:cNvSpPr>
            <a:spLocks noGrp="1"/>
          </p:cNvSpPr>
          <p:nvPr>
            <p:ph idx="1"/>
          </p:nvPr>
        </p:nvSpPr>
        <p:spPr>
          <a:xfrm>
            <a:off x="0" y="1064823"/>
            <a:ext cx="12115800" cy="5257801"/>
          </a:xfrm>
        </p:spPr>
        <p:txBody>
          <a:bodyPr>
            <a:normAutofit/>
          </a:bodyPr>
          <a:lstStyle/>
          <a:p>
            <a:pPr marL="118872" indent="0">
              <a:buNone/>
            </a:pPr>
            <a:r>
              <a:rPr lang="en-US" altLang="zh-CN" sz="3600" b="1" dirty="0">
                <a:solidFill>
                  <a:srgbClr val="002060"/>
                </a:solidFill>
                <a:latin typeface="+mn-lt"/>
                <a:ea typeface="华康钢笔体W2" panose="03000209000000000000" pitchFamily="65" charset="-122"/>
              </a:rPr>
              <a:t>2.2.6</a:t>
            </a:r>
            <a:r>
              <a:rPr lang="zh-CN" altLang="en-US" sz="3600" b="1" dirty="0">
                <a:solidFill>
                  <a:srgbClr val="002060"/>
                </a:solidFill>
                <a:latin typeface="+mn-lt"/>
                <a:ea typeface="华康钢笔体W2" panose="03000209000000000000" pitchFamily="65" charset="-122"/>
              </a:rPr>
              <a:t>节点失效的处理</a:t>
            </a:r>
            <a:endParaRPr lang="en-US" altLang="zh-CN" sz="2900" dirty="0">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dirty="0">
                <a:latin typeface="Cambria Math" panose="02040503050406030204" pitchFamily="18" charset="0"/>
                <a:ea typeface="文道楷体" panose="02010600040101010101" pitchFamily="2" charset="-122"/>
              </a:rPr>
              <a:t>最坏情况：</a:t>
            </a:r>
            <a:r>
              <a:rPr lang="zh-CN" altLang="en-US" dirty="0">
                <a:solidFill>
                  <a:srgbClr val="D60093"/>
                </a:solidFill>
                <a:latin typeface="Cambria Math" panose="02040503050406030204" pitchFamily="18" charset="0"/>
                <a:ea typeface="文道楷体" panose="02010600040101010101" pitchFamily="2" charset="-122"/>
              </a:rPr>
              <a:t>主控进程</a:t>
            </a:r>
            <a:r>
              <a:rPr lang="zh-CN" altLang="en-US" dirty="0">
                <a:latin typeface="Cambria Math" panose="02040503050406030204" pitchFamily="18" charset="0"/>
                <a:ea typeface="文道楷体" panose="02010600040101010101" pitchFamily="2" charset="-122"/>
              </a:rPr>
              <a:t>的计算节点</a:t>
            </a:r>
            <a:r>
              <a:rPr lang="zh-CN" altLang="en-US" dirty="0">
                <a:solidFill>
                  <a:srgbClr val="D60093"/>
                </a:solidFill>
                <a:latin typeface="Cambria Math" panose="02040503050406030204" pitchFamily="18" charset="0"/>
                <a:ea typeface="文道楷体" panose="02010600040101010101" pitchFamily="2" charset="-122"/>
              </a:rPr>
              <a:t>崩溃</a:t>
            </a:r>
            <a:endParaRPr lang="en-US" altLang="zh-CN" dirty="0">
              <a:solidFill>
                <a:srgbClr val="D60093"/>
              </a:solidFill>
              <a:latin typeface="Cambria Math" panose="02040503050406030204" pitchFamily="18" charset="0"/>
              <a:ea typeface="Cambria Math" panose="02040503050406030204" pitchFamily="18" charset="0"/>
            </a:endParaRPr>
          </a:p>
          <a:p>
            <a:pPr marL="118872" indent="0">
              <a:buNone/>
            </a:pPr>
            <a:r>
              <a:rPr lang="zh-CN" altLang="en-US" dirty="0">
                <a:latin typeface="Cambria Math" panose="02040503050406030204" pitchFamily="18" charset="0"/>
                <a:ea typeface="文道楷体" panose="02010600040101010101" pitchFamily="2" charset="-122"/>
              </a:rPr>
              <a:t>     </a:t>
            </a:r>
            <a:r>
              <a:rPr lang="zh-CN" altLang="en-US" dirty="0">
                <a:solidFill>
                  <a:srgbClr val="D60093"/>
                </a:solidFill>
                <a:latin typeface="Cambria Math" panose="02040503050406030204" pitchFamily="18" charset="0"/>
                <a:ea typeface="文道楷体" panose="02010600040101010101" pitchFamily="2" charset="-122"/>
              </a:rPr>
              <a:t>终止</a:t>
            </a:r>
            <a:r>
              <a:rPr lang="zh-CN" altLang="en-US" dirty="0">
                <a:latin typeface="Cambria Math" panose="02040503050406030204" pitchFamily="18" charset="0"/>
                <a:ea typeface="文道楷体" panose="02010600040101010101" pitchFamily="2" charset="-122"/>
              </a:rPr>
              <a:t>所有</a:t>
            </a:r>
            <a:r>
              <a:rPr lang="en-US" altLang="zh-CN" dirty="0" err="1">
                <a:latin typeface="Cambria Math" panose="02040503050406030204" pitchFamily="18" charset="0"/>
                <a:ea typeface="Cambria Math" panose="02040503050406030204" pitchFamily="18" charset="0"/>
              </a:rPr>
              <a:t>MapReduce</a:t>
            </a:r>
            <a:r>
              <a:rPr lang="zh-CN" altLang="en-US" dirty="0">
                <a:latin typeface="Cambria Math" panose="02040503050406030204" pitchFamily="18" charset="0"/>
                <a:ea typeface="文道楷体" panose="02010600040101010101" pitchFamily="2" charset="-122"/>
              </a:rPr>
              <a:t>任务</a:t>
            </a:r>
            <a:endParaRPr lang="en-US" altLang="zh-CN" dirty="0">
              <a:latin typeface="Cambria Math" panose="02040503050406030204" pitchFamily="18" charset="0"/>
              <a:ea typeface="Cambria Math" panose="02040503050406030204" pitchFamily="18" charset="0"/>
            </a:endParaRPr>
          </a:p>
          <a:p>
            <a:pPr>
              <a:buFont typeface="Wingdings" panose="05000000000000000000" pitchFamily="2" charset="2"/>
              <a:buChar char="p"/>
            </a:pPr>
            <a:r>
              <a:rPr lang="zh-CN" altLang="en-US" dirty="0">
                <a:solidFill>
                  <a:srgbClr val="D60093"/>
                </a:solidFill>
                <a:latin typeface="Cambria Math" panose="02040503050406030204" pitchFamily="18" charset="0"/>
                <a:ea typeface="文道楷体" panose="02010600040101010101" pitchFamily="2" charset="-122"/>
              </a:rPr>
              <a:t>其他节点</a:t>
            </a:r>
            <a:r>
              <a:rPr lang="zh-CN" altLang="en-US" dirty="0">
                <a:latin typeface="Cambria Math" panose="02040503050406030204" pitchFamily="18" charset="0"/>
                <a:ea typeface="文道楷体" panose="02010600040101010101" pitchFamily="2" charset="-122"/>
              </a:rPr>
              <a:t>失效</a:t>
            </a:r>
            <a:endParaRPr lang="en-US" altLang="zh-CN" dirty="0">
              <a:latin typeface="Cambria Math" panose="02040503050406030204" pitchFamily="18" charset="0"/>
              <a:ea typeface="文道楷体" panose="02010600040101010101" pitchFamily="2" charset="-122"/>
            </a:endParaRPr>
          </a:p>
          <a:p>
            <a:pPr marL="118872" indent="0">
              <a:buNone/>
            </a:pPr>
            <a:r>
              <a:rPr lang="zh-CN" altLang="en-US" dirty="0">
                <a:latin typeface="Cambria Math" panose="02040503050406030204" pitchFamily="18" charset="0"/>
                <a:ea typeface="文道楷体" panose="02010600040101010101" pitchFamily="2" charset="-122"/>
              </a:rPr>
              <a:t>     通过</a:t>
            </a:r>
            <a:r>
              <a:rPr lang="zh-CN" altLang="en-US" dirty="0">
                <a:solidFill>
                  <a:srgbClr val="D60093"/>
                </a:solidFill>
                <a:latin typeface="Cambria Math" panose="02040503050406030204" pitchFamily="18" charset="0"/>
                <a:ea typeface="文道楷体" panose="02010600040101010101" pitchFamily="2" charset="-122"/>
              </a:rPr>
              <a:t>主控进程来管理</a:t>
            </a:r>
            <a:endParaRPr lang="en-US" altLang="zh-CN" dirty="0">
              <a:solidFill>
                <a:srgbClr val="D60093"/>
              </a:solidFill>
              <a:latin typeface="Cambria Math" panose="02040503050406030204" pitchFamily="18" charset="0"/>
              <a:ea typeface="文道楷体" panose="02010600040101010101" pitchFamily="2" charset="-122"/>
            </a:endParaRPr>
          </a:p>
          <a:p>
            <a:pPr>
              <a:buFont typeface="Wingdings" panose="05000000000000000000" pitchFamily="2" charset="2"/>
              <a:buChar char="p"/>
            </a:pPr>
            <a:r>
              <a:rPr lang="zh-CN" altLang="en-US" dirty="0">
                <a:latin typeface="Cambria Math" panose="02040503050406030204" pitchFamily="18" charset="0"/>
                <a:ea typeface="文道楷体" panose="02010600040101010101" pitchFamily="2" charset="-122"/>
              </a:rPr>
              <a:t>主控进程</a:t>
            </a:r>
            <a:r>
              <a:rPr lang="zh-CN" altLang="en-US" dirty="0">
                <a:solidFill>
                  <a:srgbClr val="D60093"/>
                </a:solidFill>
                <a:latin typeface="Cambria Math" panose="02040503050406030204" pitchFamily="18" charset="0"/>
                <a:ea typeface="文道楷体" panose="02010600040101010101" pitchFamily="2" charset="-122"/>
              </a:rPr>
              <a:t>定期检查工作进程</a:t>
            </a:r>
            <a:endParaRPr lang="en-US" altLang="zh-CN" dirty="0">
              <a:solidFill>
                <a:srgbClr val="D60093"/>
              </a:solidFill>
              <a:latin typeface="Cambria Math" panose="02040503050406030204" pitchFamily="18" charset="0"/>
              <a:ea typeface="文道楷体" panose="02010600040101010101" pitchFamily="2" charset="-122"/>
            </a:endParaRPr>
          </a:p>
          <a:p>
            <a:pPr marL="118872" indent="0">
              <a:buNone/>
            </a:pPr>
            <a:r>
              <a:rPr lang="zh-CN" altLang="en-US" dirty="0">
                <a:latin typeface="Cambria Math" panose="02040503050406030204" pitchFamily="18" charset="0"/>
                <a:ea typeface="文道楷体" panose="02010600040101010101" pitchFamily="2" charset="-122"/>
              </a:rPr>
              <a:t>    </a:t>
            </a:r>
            <a:r>
              <a:rPr lang="zh-CN" altLang="en-US" dirty="0">
                <a:solidFill>
                  <a:srgbClr val="D60093"/>
                </a:solidFill>
                <a:latin typeface="Cambria Math" panose="02040503050406030204" pitchFamily="18" charset="0"/>
                <a:ea typeface="文道楷体" panose="02010600040101010101" pitchFamily="2" charset="-122"/>
              </a:rPr>
              <a:t>发现</a:t>
            </a:r>
            <a:r>
              <a:rPr lang="zh-CN" altLang="en-US" dirty="0">
                <a:latin typeface="Cambria Math" panose="02040503050406030204" pitchFamily="18" charset="0"/>
                <a:ea typeface="文道楷体" panose="02010600040101010101" pitchFamily="2" charset="-122"/>
              </a:rPr>
              <a:t>节点的</a:t>
            </a:r>
            <a:r>
              <a:rPr lang="zh-CN" altLang="en-US" dirty="0">
                <a:solidFill>
                  <a:srgbClr val="D60093"/>
                </a:solidFill>
                <a:latin typeface="Cambria Math" panose="02040503050406030204" pitchFamily="18" charset="0"/>
                <a:ea typeface="文道楷体" panose="02010600040101010101" pitchFamily="2" charset="-122"/>
              </a:rPr>
              <a:t>崩溃</a:t>
            </a:r>
            <a:r>
              <a:rPr lang="zh-CN" altLang="en-US" dirty="0">
                <a:latin typeface="Cambria Math" panose="02040503050406030204" pitchFamily="18" charset="0"/>
                <a:ea typeface="文道楷体" panose="02010600040101010101" pitchFamily="2" charset="-122"/>
              </a:rPr>
              <a:t>情况。</a:t>
            </a:r>
            <a:r>
              <a:rPr lang="zh-CN" altLang="en-US" dirty="0">
                <a:solidFill>
                  <a:srgbClr val="D60093"/>
                </a:solidFill>
                <a:latin typeface="Cambria Math" panose="02040503050406030204" pitchFamily="18" charset="0"/>
                <a:ea typeface="文道楷体" panose="02010600040101010101" pitchFamily="2" charset="-122"/>
              </a:rPr>
              <a:t>重启相</a:t>
            </a:r>
            <a:r>
              <a:rPr lang="zh-CN" altLang="en-US" dirty="0">
                <a:latin typeface="Cambria Math" panose="02040503050406030204" pitchFamily="18" charset="0"/>
                <a:ea typeface="文道楷体" panose="02010600040101010101" pitchFamily="2" charset="-122"/>
              </a:rPr>
              <a:t>应的</a:t>
            </a:r>
            <a:r>
              <a:rPr lang="en-US" altLang="zh-CN" dirty="0">
                <a:latin typeface="Cambria Math" panose="02040503050406030204" pitchFamily="18" charset="0"/>
                <a:ea typeface="文道楷体" panose="02010600040101010101" pitchFamily="2" charset="-122"/>
              </a:rPr>
              <a:t>Map</a:t>
            </a:r>
            <a:r>
              <a:rPr lang="zh-CN" altLang="en-US" dirty="0">
                <a:latin typeface="Cambria Math" panose="02040503050406030204" pitchFamily="18" charset="0"/>
                <a:ea typeface="文道楷体" panose="02010600040101010101" pitchFamily="2" charset="-122"/>
              </a:rPr>
              <a:t>任务</a:t>
            </a:r>
            <a:endParaRPr lang="en-US" altLang="zh-CN" dirty="0">
              <a:latin typeface="Cambria Math" panose="02040503050406030204" pitchFamily="18" charset="0"/>
              <a:ea typeface="文道楷体" panose="02010600040101010101" pitchFamily="2" charset="-122"/>
            </a:endParaRPr>
          </a:p>
          <a:p>
            <a:pPr>
              <a:buFont typeface="Wingdings" panose="05000000000000000000" pitchFamily="2" charset="2"/>
              <a:buChar char="p"/>
            </a:pPr>
            <a:r>
              <a:rPr lang="en-US" altLang="zh-CN" dirty="0">
                <a:latin typeface="Cambria Math" panose="02040503050406030204" pitchFamily="18" charset="0"/>
                <a:ea typeface="文道楷体" panose="02010600040101010101" pitchFamily="2" charset="-122"/>
              </a:rPr>
              <a:t> Reduce</a:t>
            </a:r>
            <a:r>
              <a:rPr lang="zh-CN" altLang="en-US" dirty="0">
                <a:latin typeface="Cambria Math" panose="02040503050406030204" pitchFamily="18" charset="0"/>
                <a:ea typeface="文道楷体" panose="02010600040101010101" pitchFamily="2" charset="-122"/>
              </a:rPr>
              <a:t>任务的计算节点失效</a:t>
            </a:r>
            <a:endParaRPr lang="en-US" altLang="zh-CN" dirty="0">
              <a:latin typeface="Cambria Math" panose="02040503050406030204" pitchFamily="18" charset="0"/>
              <a:ea typeface="文道楷体" panose="02010600040101010101" pitchFamily="2" charset="-122"/>
            </a:endParaRPr>
          </a:p>
          <a:p>
            <a:pPr marL="118872" indent="0">
              <a:buNone/>
            </a:pPr>
            <a:r>
              <a:rPr lang="zh-CN" altLang="en-US" dirty="0">
                <a:latin typeface="Cambria Math" panose="02040503050406030204" pitchFamily="18" charset="0"/>
                <a:ea typeface="文道楷体" panose="02010600040101010101" pitchFamily="2" charset="-122"/>
              </a:rPr>
              <a:t>    运行的</a:t>
            </a:r>
            <a:r>
              <a:rPr lang="en-US" altLang="zh-CN" dirty="0">
                <a:latin typeface="Cambria Math" panose="02040503050406030204" pitchFamily="18" charset="0"/>
                <a:ea typeface="文道楷体" panose="02010600040101010101" pitchFamily="2" charset="-122"/>
              </a:rPr>
              <a:t>Reduce</a:t>
            </a:r>
            <a:r>
              <a:rPr lang="zh-CN" altLang="en-US" dirty="0">
                <a:latin typeface="Cambria Math" panose="02040503050406030204" pitchFamily="18" charset="0"/>
                <a:ea typeface="文道楷体" panose="02010600040101010101" pitchFamily="2" charset="-122"/>
              </a:rPr>
              <a:t>任务的状态置为“空闲”，并安排给另外的工作节点按计划日程重新运行。</a:t>
            </a:r>
            <a:endParaRPr lang="en-US" altLang="zh-CN" dirty="0">
              <a:latin typeface="Cambria Math" panose="02040503050406030204" pitchFamily="18" charset="0"/>
              <a:ea typeface="文道楷体" panose="02010600040101010101" pitchFamily="2" charset="-122"/>
            </a:endParaRPr>
          </a:p>
          <a:p>
            <a:pPr>
              <a:buFont typeface="Wingdings" panose="05000000000000000000" pitchFamily="2" charset="2"/>
              <a:buChar char="p"/>
            </a:pPr>
            <a:endParaRPr lang="en-US" altLang="zh-CN" dirty="0">
              <a:latin typeface="Cambria Math" panose="02040503050406030204" pitchFamily="18" charset="0"/>
              <a:ea typeface="文道楷体" panose="02010600040101010101" pitchFamily="2" charset="-122"/>
            </a:endParaRPr>
          </a:p>
        </p:txBody>
      </p:sp>
    </p:spTree>
    <p:extLst>
      <p:ext uri="{BB962C8B-B14F-4D97-AF65-F5344CB8AC3E}">
        <p14:creationId xmlns:p14="http://schemas.microsoft.com/office/powerpoint/2010/main" val="350164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5" name="TextBox 1"/>
          <p:cNvSpPr txBox="1"/>
          <p:nvPr/>
        </p:nvSpPr>
        <p:spPr>
          <a:xfrm>
            <a:off x="457200" y="1447800"/>
            <a:ext cx="11535209" cy="4477591"/>
          </a:xfrm>
          <a:prstGeom prst="rect">
            <a:avLst/>
          </a:prstGeom>
          <a:noFill/>
        </p:spPr>
        <p:txBody>
          <a:bodyPr wrap="none" lIns="0" tIns="0" rIns="0" bIns="40087" rtlCol="0">
            <a:spAutoFit/>
          </a:bodyPr>
          <a:lstStyle/>
          <a:p>
            <a:pPr>
              <a:lnSpc>
                <a:spcPts val="3330"/>
              </a:lnSpc>
            </a:pPr>
            <a:r>
              <a:rPr lang="en-US" altLang="zh-CN" sz="3000" dirty="0">
                <a:solidFill>
                  <a:srgbClr val="000000"/>
                </a:solidFill>
                <a:latin typeface="华文细黑" pitchFamily="18" charset="0"/>
                <a:cs typeface="华文细黑" pitchFamily="18" charset="0"/>
              </a:rPr>
              <a:t>何为大？—数据度量</a:t>
            </a:r>
          </a:p>
          <a:p>
            <a:pPr>
              <a:lnSpc>
                <a:spcPts val="875"/>
              </a:lnSpc>
            </a:pPr>
            <a:endParaRPr lang="en-US" altLang="zh-CN" sz="3000" dirty="0"/>
          </a:p>
          <a:p>
            <a:pPr>
              <a:lnSpc>
                <a:spcPts val="875"/>
              </a:lnSpc>
            </a:pPr>
            <a:endParaRPr lang="en-US" altLang="zh-CN" sz="3000" dirty="0"/>
          </a:p>
          <a:p>
            <a:pPr>
              <a:lnSpc>
                <a:spcPts val="875"/>
              </a:lnSpc>
            </a:pPr>
            <a:endParaRPr lang="en-US" altLang="zh-CN" sz="3000" dirty="0"/>
          </a:p>
          <a:p>
            <a:pPr>
              <a:lnSpc>
                <a:spcPts val="875"/>
              </a:lnSpc>
            </a:pPr>
            <a:endParaRPr lang="en-US" altLang="zh-CN" sz="3000" dirty="0"/>
          </a:p>
          <a:p>
            <a:pPr>
              <a:lnSpc>
                <a:spcPts val="2545"/>
              </a:lnSpc>
            </a:pPr>
            <a:r>
              <a:rPr lang="en-US" altLang="zh-CN" sz="3000" dirty="0">
                <a:solidFill>
                  <a:srgbClr val="000000"/>
                </a:solidFill>
                <a:latin typeface="华文细黑" pitchFamily="18" charset="0"/>
                <a:cs typeface="华文细黑" pitchFamily="18" charset="0"/>
              </a:rPr>
              <a:t>1Byte</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8</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Bit</a:t>
            </a:r>
          </a:p>
          <a:p>
            <a:pPr>
              <a:lnSpc>
                <a:spcPts val="3070"/>
              </a:lnSpc>
            </a:pPr>
            <a:r>
              <a:rPr lang="en-US" altLang="zh-CN" sz="3000" dirty="0">
                <a:solidFill>
                  <a:srgbClr val="000000"/>
                </a:solidFill>
                <a:latin typeface="华文细黑" pitchFamily="18" charset="0"/>
                <a:cs typeface="华文细黑" pitchFamily="18" charset="0"/>
              </a:rPr>
              <a:t>1KB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070"/>
              </a:lnSpc>
            </a:pPr>
            <a:r>
              <a:rPr lang="en-US" altLang="zh-CN" sz="3000" dirty="0">
                <a:solidFill>
                  <a:srgbClr val="000000"/>
                </a:solidFill>
                <a:latin typeface="华文细黑" pitchFamily="18" charset="0"/>
                <a:cs typeface="华文细黑" pitchFamily="18" charset="0"/>
              </a:rPr>
              <a:t>1MB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KB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1,048,576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155"/>
              </a:lnSpc>
            </a:pPr>
            <a:r>
              <a:rPr lang="en-US" altLang="zh-CN" sz="3000" dirty="0">
                <a:solidFill>
                  <a:srgbClr val="000000"/>
                </a:solidFill>
                <a:latin typeface="华文细黑" pitchFamily="18" charset="0"/>
                <a:cs typeface="华文细黑" pitchFamily="18" charset="0"/>
              </a:rPr>
              <a:t>1GB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MB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1,048,576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KB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1,073,741,824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155"/>
              </a:lnSpc>
            </a:pPr>
            <a:r>
              <a:rPr lang="en-US" altLang="zh-CN" sz="3000" dirty="0">
                <a:solidFill>
                  <a:srgbClr val="000000"/>
                </a:solidFill>
                <a:latin typeface="华文细黑" pitchFamily="18" charset="0"/>
                <a:cs typeface="华文细黑" pitchFamily="18" charset="0"/>
              </a:rPr>
              <a:t>1TB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GB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1,048,576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MB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1,099,511,627,776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070"/>
              </a:lnSpc>
            </a:pPr>
            <a:r>
              <a:rPr lang="en-US" altLang="zh-CN" sz="3000" dirty="0">
                <a:solidFill>
                  <a:srgbClr val="000000"/>
                </a:solidFill>
                <a:latin typeface="华文细黑" pitchFamily="18" charset="0"/>
                <a:cs typeface="华文细黑" pitchFamily="18" charset="0"/>
              </a:rPr>
              <a:t>1PB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TB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1,048,576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GB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=1,125,899,906,842,624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155"/>
              </a:lnSpc>
            </a:pPr>
            <a:r>
              <a:rPr lang="en-US" altLang="zh-CN" sz="3000" dirty="0">
                <a:solidFill>
                  <a:srgbClr val="000000"/>
                </a:solidFill>
                <a:latin typeface="华文细黑" pitchFamily="18" charset="0"/>
                <a:cs typeface="华文细黑" pitchFamily="18" charset="0"/>
              </a:rPr>
              <a:t>1EB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PB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1,048,576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TB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1,152,921,504,606,846,976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070"/>
              </a:lnSpc>
            </a:pPr>
            <a:r>
              <a:rPr lang="en-US" altLang="zh-CN" sz="3000" dirty="0">
                <a:solidFill>
                  <a:srgbClr val="000000"/>
                </a:solidFill>
                <a:latin typeface="华文细黑" pitchFamily="18" charset="0"/>
                <a:cs typeface="华文细黑" pitchFamily="18" charset="0"/>
              </a:rPr>
              <a:t>1ZB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EB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1,180,591,620,717,411,303,424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a:p>
            <a:pPr>
              <a:lnSpc>
                <a:spcPts val="3155"/>
              </a:lnSpc>
            </a:pPr>
            <a:r>
              <a:rPr lang="en-US" altLang="zh-CN" sz="3000" dirty="0">
                <a:solidFill>
                  <a:srgbClr val="000000"/>
                </a:solidFill>
                <a:latin typeface="华文细黑" pitchFamily="18" charset="0"/>
                <a:cs typeface="华文细黑" pitchFamily="18" charset="0"/>
              </a:rPr>
              <a:t>1YB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1,024</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ZB</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1,208,925,819,614,629,174,706,176</a:t>
            </a:r>
            <a:r>
              <a:rPr lang="en-US" altLang="zh-CN" sz="3000" dirty="0">
                <a:latin typeface="Times New Roman" pitchFamily="18" charset="0"/>
                <a:cs typeface="Times New Roman" pitchFamily="18" charset="0"/>
              </a:rPr>
              <a:t> </a:t>
            </a:r>
            <a:r>
              <a:rPr lang="en-US" altLang="zh-CN" sz="3000" dirty="0">
                <a:solidFill>
                  <a:srgbClr val="000000"/>
                </a:solidFill>
                <a:latin typeface="华文细黑" pitchFamily="18" charset="0"/>
                <a:cs typeface="华文细黑" pitchFamily="18" charset="0"/>
              </a:rPr>
              <a:t>Bytes</a:t>
            </a:r>
          </a:p>
        </p:txBody>
      </p:sp>
    </p:spTree>
    <p:extLst>
      <p:ext uri="{BB962C8B-B14F-4D97-AF65-F5344CB8AC3E}">
        <p14:creationId xmlns:p14="http://schemas.microsoft.com/office/powerpoint/2010/main" val="189082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Cambria Math" panose="02040503050406030204" pitchFamily="18" charset="0"/>
                <a:ea typeface="Cambria Math" panose="02040503050406030204" pitchFamily="18" charset="0"/>
              </a:rPr>
              <a:t>2.3  </a:t>
            </a:r>
            <a:r>
              <a:rPr lang="zh-CN" altLang="en-US" dirty="0">
                <a:latin typeface="Cambria Math" panose="02040503050406030204" pitchFamily="18" charset="0"/>
                <a:ea typeface="方正卡通简体" panose="03000509000000000000" pitchFamily="65" charset="-122"/>
              </a:rPr>
              <a:t>使用</a:t>
            </a:r>
            <a:r>
              <a:rPr lang="en-US" altLang="zh-CN" dirty="0" err="1">
                <a:latin typeface="Cambria Math" panose="02040503050406030204" pitchFamily="18" charset="0"/>
                <a:ea typeface="Cambria Math" panose="02040503050406030204" pitchFamily="18" charset="0"/>
              </a:rPr>
              <a:t>MapReduce</a:t>
            </a:r>
            <a:r>
              <a:rPr lang="zh-CN" altLang="en-US" dirty="0">
                <a:latin typeface="Cambria Math" panose="02040503050406030204" pitchFamily="18" charset="0"/>
                <a:ea typeface="方正卡通简体" panose="03000509000000000000" pitchFamily="65" charset="-122"/>
              </a:rPr>
              <a:t>算法</a:t>
            </a:r>
            <a:r>
              <a:rPr lang="en-US" altLang="zh-CN"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p:txBody>
      </p:sp>
      <p:sp>
        <p:nvSpPr>
          <p:cNvPr id="5" name="灯片编号占位符 4"/>
          <p:cNvSpPr>
            <a:spLocks noGrp="1"/>
          </p:cNvSpPr>
          <p:nvPr>
            <p:ph type="sldNum" sz="quarter" idx="12"/>
          </p:nvPr>
        </p:nvSpPr>
        <p:spPr/>
        <p:txBody>
          <a:bodyPr/>
          <a:lstStyle/>
          <a:p>
            <a:fld id="{19B12225-5612-419B-A8D5-4B8EEE4C217E}" type="slidenum">
              <a:rPr lang="en-US" smtClean="0"/>
              <a:pPr/>
              <a:t>60</a:t>
            </a:fld>
            <a:endParaRPr lang="en-US"/>
          </a:p>
        </p:txBody>
      </p:sp>
      <p:sp>
        <p:nvSpPr>
          <p:cNvPr id="13" name="内容占位符 2"/>
          <p:cNvSpPr>
            <a:spLocks noGrp="1"/>
          </p:cNvSpPr>
          <p:nvPr>
            <p:ph idx="1"/>
          </p:nvPr>
        </p:nvSpPr>
        <p:spPr>
          <a:xfrm>
            <a:off x="0" y="1064823"/>
            <a:ext cx="12115800" cy="5257801"/>
          </a:xfrm>
        </p:spPr>
        <p:txBody>
          <a:bodyPr>
            <a:normAutofit/>
          </a:bodyPr>
          <a:lstStyle/>
          <a:p>
            <a:pPr>
              <a:buFont typeface="Wingdings" panose="05000000000000000000" pitchFamily="2" charset="2"/>
              <a:buChar char="p"/>
            </a:pPr>
            <a:r>
              <a:rPr lang="en-US" altLang="zh-CN" dirty="0">
                <a:latin typeface="Cambria Math" panose="02040503050406030204" pitchFamily="18" charset="0"/>
                <a:ea typeface="文道楷体" panose="02010600040101010101" pitchFamily="2" charset="-122"/>
              </a:rPr>
              <a:t> </a:t>
            </a:r>
            <a:r>
              <a:rPr lang="zh-CN" altLang="en-US" dirty="0">
                <a:latin typeface="Cambria Math" panose="02040503050406030204" pitchFamily="18" charset="0"/>
                <a:ea typeface="文道楷体" panose="02010600040101010101" pitchFamily="2" charset="-122"/>
              </a:rPr>
              <a:t>什么样的计算问题可以由</a:t>
            </a:r>
            <a:r>
              <a:rPr lang="en-US" altLang="zh-CN" dirty="0" err="1">
                <a:latin typeface="Cambria Math" panose="02040503050406030204" pitchFamily="18" charset="0"/>
                <a:ea typeface="文道楷体" panose="02010600040101010101" pitchFamily="2" charset="-122"/>
              </a:rPr>
              <a:t>MapReduce</a:t>
            </a:r>
            <a:r>
              <a:rPr lang="zh-CN" altLang="en-US" dirty="0">
                <a:latin typeface="Cambria Math" panose="02040503050406030204" pitchFamily="18" charset="0"/>
                <a:ea typeface="文道楷体" panose="02010600040101010101" pitchFamily="2" charset="-122"/>
              </a:rPr>
              <a:t>解决？</a:t>
            </a:r>
            <a:endParaRPr lang="en-US" altLang="zh-CN" dirty="0">
              <a:latin typeface="Cambria Math" panose="02040503050406030204" pitchFamily="18" charset="0"/>
              <a:ea typeface="文道楷体" panose="02010600040101010101" pitchFamily="2" charset="-122"/>
            </a:endParaRPr>
          </a:p>
          <a:p>
            <a:pPr marL="118872" indent="0">
              <a:buNone/>
            </a:pPr>
            <a:r>
              <a:rPr lang="en-US" altLang="zh-CN" dirty="0">
                <a:latin typeface="Cambria Math" panose="02040503050406030204" pitchFamily="18" charset="0"/>
                <a:ea typeface="文道楷体" panose="02010600040101010101" pitchFamily="2" charset="-122"/>
              </a:rPr>
              <a:t>     </a:t>
            </a:r>
            <a:r>
              <a:rPr lang="zh-CN" altLang="en-US" dirty="0">
                <a:solidFill>
                  <a:schemeClr val="accent6">
                    <a:lumMod val="75000"/>
                  </a:schemeClr>
                </a:solidFill>
                <a:latin typeface="方正卡通简体" panose="03000509000000000000" pitchFamily="65" charset="-122"/>
                <a:ea typeface="方正卡通简体" panose="03000509000000000000" pitchFamily="65" charset="-122"/>
              </a:rPr>
              <a:t>大规模的矩阵乘法</a:t>
            </a:r>
            <a:endParaRPr lang="en-US" altLang="zh-CN" dirty="0">
              <a:solidFill>
                <a:schemeClr val="accent6">
                  <a:lumMod val="75000"/>
                </a:schemeClr>
              </a:solidFill>
              <a:latin typeface="方正卡通简体" panose="03000509000000000000" pitchFamily="65" charset="-122"/>
              <a:ea typeface="方正卡通简体" panose="03000509000000000000" pitchFamily="65" charset="-122"/>
            </a:endParaRPr>
          </a:p>
          <a:p>
            <a:pPr marL="118872" indent="0">
              <a:buNone/>
            </a:pPr>
            <a:endParaRPr lang="en-US" altLang="zh-CN" dirty="0">
              <a:latin typeface="Cambria Math" panose="02040503050406030204" pitchFamily="18" charset="0"/>
              <a:ea typeface="文道楷体" panose="02010600040101010101" pitchFamily="2" charset="-122"/>
            </a:endParaRPr>
          </a:p>
          <a:p>
            <a:pPr marL="118872" indent="0">
              <a:buNone/>
            </a:pPr>
            <a:endParaRPr lang="en-US" altLang="zh-CN" dirty="0">
              <a:latin typeface="Cambria Math" panose="02040503050406030204" pitchFamily="18" charset="0"/>
              <a:ea typeface="文道楷体" panose="02010600040101010101" pitchFamily="2" charset="-122"/>
            </a:endParaRPr>
          </a:p>
        </p:txBody>
      </p:sp>
      <p:pic>
        <p:nvPicPr>
          <p:cNvPr id="4" name="图片 3"/>
          <p:cNvPicPr>
            <a:picLocks noChangeAspect="1"/>
          </p:cNvPicPr>
          <p:nvPr/>
        </p:nvPicPr>
        <p:blipFill>
          <a:blip r:embed="rId3"/>
          <a:stretch>
            <a:fillRect/>
          </a:stretch>
        </p:blipFill>
        <p:spPr>
          <a:xfrm>
            <a:off x="6486525" y="2057400"/>
            <a:ext cx="5629275" cy="4042622"/>
          </a:xfrm>
          <a:prstGeom prst="rect">
            <a:avLst/>
          </a:prstGeom>
        </p:spPr>
      </p:pic>
      <p:pic>
        <p:nvPicPr>
          <p:cNvPr id="6" name="图片 5"/>
          <p:cNvPicPr>
            <a:picLocks noChangeAspect="1"/>
          </p:cNvPicPr>
          <p:nvPr/>
        </p:nvPicPr>
        <p:blipFill>
          <a:blip r:embed="rId4"/>
          <a:stretch>
            <a:fillRect/>
          </a:stretch>
        </p:blipFill>
        <p:spPr>
          <a:xfrm>
            <a:off x="457200" y="2411836"/>
            <a:ext cx="5030524" cy="3333750"/>
          </a:xfrm>
          <a:prstGeom prst="rect">
            <a:avLst/>
          </a:prstGeom>
        </p:spPr>
      </p:pic>
    </p:spTree>
    <p:extLst>
      <p:ext uri="{BB962C8B-B14F-4D97-AF65-F5344CB8AC3E}">
        <p14:creationId xmlns:p14="http://schemas.microsoft.com/office/powerpoint/2010/main" val="4146123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61</a:t>
            </a:fld>
            <a:endParaRPr lang="en-US"/>
          </a:p>
        </p:txBody>
      </p:sp>
      <p:sp>
        <p:nvSpPr>
          <p:cNvPr id="13" name="内容占位符 2"/>
          <p:cNvSpPr>
            <a:spLocks noGrp="1"/>
          </p:cNvSpPr>
          <p:nvPr>
            <p:ph idx="1"/>
          </p:nvPr>
        </p:nvSpPr>
        <p:spPr>
          <a:xfrm>
            <a:off x="1676400" y="1371601"/>
            <a:ext cx="9144000" cy="5519923"/>
          </a:xfrm>
        </p:spPr>
        <p:txBody>
          <a:bodyPr>
            <a:normAutofit/>
          </a:bodyPr>
          <a:lstStyle/>
          <a:p>
            <a:pPr marL="118866" indent="0">
              <a:buNone/>
            </a:pPr>
            <a:r>
              <a:rPr lang="zh-CN" altLang="en-US" sz="4000" dirty="0">
                <a:ea typeface="方正卡通简体" panose="03000509000000000000" pitchFamily="65" charset="-122"/>
              </a:rPr>
              <a:t>主要介绍</a:t>
            </a:r>
            <a:r>
              <a:rPr lang="en-US" altLang="zh-CN" sz="4000" dirty="0">
                <a:solidFill>
                  <a:srgbClr val="FF0000"/>
                </a:solidFill>
                <a:ea typeface="方正卡通简体" panose="03000509000000000000" pitchFamily="65" charset="-122"/>
              </a:rPr>
              <a:t>4</a:t>
            </a:r>
            <a:r>
              <a:rPr lang="zh-CN" altLang="en-US" sz="4000" dirty="0">
                <a:solidFill>
                  <a:srgbClr val="FF0000"/>
                </a:solidFill>
                <a:ea typeface="方正卡通简体" panose="03000509000000000000" pitchFamily="65" charset="-122"/>
              </a:rPr>
              <a:t>个</a:t>
            </a:r>
            <a:r>
              <a:rPr lang="en-US" altLang="zh-CN" sz="4000" dirty="0" err="1">
                <a:ea typeface="方正卡通简体" panose="03000509000000000000" pitchFamily="65" charset="-122"/>
              </a:rPr>
              <a:t>MapReduce</a:t>
            </a:r>
            <a:r>
              <a:rPr lang="zh-CN" altLang="en-US" sz="4000" dirty="0">
                <a:ea typeface="方正卡通简体" panose="03000509000000000000" pitchFamily="65" charset="-122"/>
              </a:rPr>
              <a:t>的应用</a:t>
            </a:r>
            <a:endParaRPr lang="en-US" altLang="zh-CN" sz="4000" dirty="0">
              <a:ea typeface="方正卡通简体" panose="03000509000000000000" pitchFamily="65" charset="-122"/>
            </a:endParaRPr>
          </a:p>
          <a:p>
            <a:pPr>
              <a:buFont typeface="Wingdings" panose="05000000000000000000" pitchFamily="2" charset="2"/>
              <a:buChar char="p"/>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a:p>
            <a:pPr>
              <a:buFont typeface="Wingdings" panose="05000000000000000000" pitchFamily="2" charset="2"/>
              <a:buChar char="p"/>
            </a:pPr>
            <a:r>
              <a:rPr lang="zh-CN" altLang="en-US" sz="4000" dirty="0">
                <a:ea typeface="方正卡通简体" panose="03000509000000000000" pitchFamily="65" charset="-122"/>
              </a:rPr>
              <a:t>关系代数计算</a:t>
            </a:r>
            <a:endParaRPr lang="en-US" altLang="zh-CN" sz="4000" dirty="0">
              <a:ea typeface="Fira Code" panose="020B0809050000020004" pitchFamily="49" charset="0"/>
            </a:endParaRPr>
          </a:p>
          <a:p>
            <a:pPr>
              <a:buFont typeface="Wingdings" panose="05000000000000000000" pitchFamily="2" charset="2"/>
              <a:buChar char="p"/>
            </a:pPr>
            <a:r>
              <a:rPr lang="zh-CN" altLang="en-US" sz="4000" dirty="0">
                <a:ea typeface="方正卡通简体" panose="03000509000000000000" pitchFamily="65" charset="-122"/>
              </a:rPr>
              <a:t>基于</a:t>
            </a:r>
            <a:r>
              <a:rPr lang="en-US" altLang="zh-CN" sz="4000" dirty="0">
                <a:ea typeface="Fira Code" panose="020B0809050000020004" pitchFamily="49" charset="0"/>
              </a:rPr>
              <a:t>MapReduce</a:t>
            </a:r>
            <a:r>
              <a:rPr lang="zh-CN" altLang="en-US" sz="4000" dirty="0">
                <a:ea typeface="方正卡通简体" panose="03000509000000000000" pitchFamily="65" charset="-122"/>
              </a:rPr>
              <a:t>的矩阵</a:t>
            </a:r>
            <a:r>
              <a:rPr lang="en-US" altLang="zh-CN" sz="4000" dirty="0">
                <a:ea typeface="Fira Code" panose="020B0809050000020004" pitchFamily="49" charset="0"/>
              </a:rPr>
              <a:t>-</a:t>
            </a:r>
            <a:r>
              <a:rPr lang="zh-CN" altLang="en-US" sz="4000" dirty="0">
                <a:ea typeface="方正卡通简体" panose="03000509000000000000" pitchFamily="65" charset="-122"/>
              </a:rPr>
              <a:t>向量乘法</a:t>
            </a:r>
            <a:endParaRPr lang="en-US" altLang="zh-CN" sz="4000" dirty="0">
              <a:ea typeface="Fira Code" panose="020B0809050000020004" pitchFamily="49" charset="0"/>
            </a:endParaRPr>
          </a:p>
          <a:p>
            <a:pPr>
              <a:buFont typeface="Wingdings" panose="05000000000000000000" pitchFamily="2" charset="2"/>
              <a:buChar char="p"/>
            </a:pPr>
            <a:r>
              <a:rPr lang="zh-CN" altLang="en-US" sz="4000" dirty="0">
                <a:ea typeface="方正卡通简体" panose="03000509000000000000" pitchFamily="65" charset="-122"/>
              </a:rPr>
              <a:t>基于</a:t>
            </a:r>
            <a:r>
              <a:rPr lang="en-US" altLang="zh-CN" sz="4000" dirty="0">
                <a:ea typeface="Fira Code" panose="020B0809050000020004" pitchFamily="49" charset="0"/>
              </a:rPr>
              <a:t>MapReduce</a:t>
            </a:r>
            <a:r>
              <a:rPr lang="zh-CN" altLang="en-US" sz="4000" dirty="0">
                <a:ea typeface="方正卡通简体" panose="03000509000000000000" pitchFamily="65" charset="-122"/>
              </a:rPr>
              <a:t>的矩阵</a:t>
            </a:r>
            <a:r>
              <a:rPr lang="en-US" altLang="zh-CN" sz="4000" dirty="0">
                <a:ea typeface="Fira Code" panose="020B0809050000020004" pitchFamily="49" charset="0"/>
              </a:rPr>
              <a:t>-</a:t>
            </a:r>
            <a:r>
              <a:rPr lang="zh-CN" altLang="en-US" sz="4000" dirty="0">
                <a:ea typeface="方正卡通简体" panose="03000509000000000000" pitchFamily="65" charset="-122"/>
              </a:rPr>
              <a:t>矩阵乘法</a:t>
            </a:r>
            <a:endParaRPr lang="en-US" altLang="zh-CN" sz="4000" dirty="0">
              <a:ea typeface="Fira Code" panose="020B0809050000020004" pitchFamily="49" charset="0"/>
            </a:endParaRPr>
          </a:p>
          <a:p>
            <a:pPr marL="118866" indent="0">
              <a:buNone/>
            </a:pPr>
            <a:r>
              <a:rPr lang="en-US" altLang="zh-CN" sz="4000" dirty="0">
                <a:solidFill>
                  <a:srgbClr val="FF0000"/>
                </a:solidFill>
              </a:rPr>
              <a:t> </a:t>
            </a:r>
            <a:endParaRPr lang="en-US" sz="4000" dirty="0">
              <a:solidFill>
                <a:srgbClr val="FF0000"/>
              </a:solidFill>
            </a:endParaRPr>
          </a:p>
        </p:txBody>
      </p:sp>
    </p:spTree>
    <p:extLst>
      <p:ext uri="{BB962C8B-B14F-4D97-AF65-F5344CB8AC3E}">
        <p14:creationId xmlns:p14="http://schemas.microsoft.com/office/powerpoint/2010/main" val="4213051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62</a:t>
            </a:fld>
            <a:endParaRPr lang="en-US"/>
          </a:p>
        </p:txBody>
      </p:sp>
      <p:sp>
        <p:nvSpPr>
          <p:cNvPr id="13" name="内容占位符 2"/>
          <p:cNvSpPr>
            <a:spLocks noGrp="1"/>
          </p:cNvSpPr>
          <p:nvPr>
            <p:ph idx="1"/>
          </p:nvPr>
        </p:nvSpPr>
        <p:spPr>
          <a:xfrm>
            <a:off x="1600200" y="1063758"/>
            <a:ext cx="8915400"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graphicFrame>
        <p:nvGraphicFramePr>
          <p:cNvPr id="6" name="Group 75"/>
          <p:cNvGraphicFramePr>
            <a:graphicFrameLocks noGrp="1"/>
          </p:cNvGraphicFramePr>
          <p:nvPr/>
        </p:nvGraphicFramePr>
        <p:xfrm>
          <a:off x="1769706" y="1771720"/>
          <a:ext cx="8554616" cy="2407872"/>
        </p:xfrm>
        <a:graphic>
          <a:graphicData uri="http://schemas.openxmlformats.org/drawingml/2006/table">
            <a:tbl>
              <a:tblPr/>
              <a:tblGrid>
                <a:gridCol w="1630724">
                  <a:extLst>
                    <a:ext uri="{9D8B030D-6E8A-4147-A177-3AD203B41FA5}">
                      <a16:colId xmlns:a16="http://schemas.microsoft.com/office/drawing/2014/main" val="20000"/>
                    </a:ext>
                  </a:extLst>
                </a:gridCol>
                <a:gridCol w="6923892">
                  <a:extLst>
                    <a:ext uri="{9D8B030D-6E8A-4147-A177-3AD203B41FA5}">
                      <a16:colId xmlns:a16="http://schemas.microsoft.com/office/drawing/2014/main" val="20001"/>
                    </a:ext>
                  </a:extLst>
                </a:gridCol>
              </a:tblGrid>
              <a:tr h="48780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程序</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WordCount</a:t>
                      </a:r>
                      <a:endParaRPr kumimoji="0" lang="en-US" altLang="zh-CN"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80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输入</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一个包含大量单词的文本文件</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9127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输出</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文件中每个单词及其出现次数（频数），并按照单词字母顺序排序，每个单词和其频数占一行，单词和频数之间有间隔</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74"/>
          <p:cNvGraphicFramePr>
            <a:graphicFrameLocks noGrp="1"/>
          </p:cNvGraphicFramePr>
          <p:nvPr/>
        </p:nvGraphicFramePr>
        <p:xfrm>
          <a:off x="1600200" y="4404392"/>
          <a:ext cx="8686800" cy="2316448"/>
        </p:xfrm>
        <a:graphic>
          <a:graphicData uri="http://schemas.openxmlformats.org/drawingml/2006/table">
            <a:tbl>
              <a:tblPr/>
              <a:tblGrid>
                <a:gridCol w="4761240">
                  <a:extLst>
                    <a:ext uri="{9D8B030D-6E8A-4147-A177-3AD203B41FA5}">
                      <a16:colId xmlns:a16="http://schemas.microsoft.com/office/drawing/2014/main" val="20000"/>
                    </a:ext>
                  </a:extLst>
                </a:gridCol>
                <a:gridCol w="3925560">
                  <a:extLst>
                    <a:ext uri="{9D8B030D-6E8A-4147-A177-3AD203B41FA5}">
                      <a16:colId xmlns:a16="http://schemas.microsoft.com/office/drawing/2014/main" val="20001"/>
                    </a:ext>
                  </a:extLst>
                </a:gridCol>
              </a:tblGrid>
              <a:tr h="51814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Fira Code" panose="020B0809050000020004" pitchFamily="49" charset="0"/>
                          <a:ea typeface="方正卡通简体" panose="03000509000000000000" pitchFamily="65" charset="-122"/>
                          <a:cs typeface="Times New Roman" pitchFamily="18" charset="0"/>
                        </a:rPr>
                        <a:t>输入</a:t>
                      </a:r>
                      <a:endParaRPr kumimoji="0" lang="zh-CN" altLang="en-US" sz="2800" b="0" i="0" u="none" strike="noStrike" cap="none" normalizeH="0" baseline="0" dirty="0">
                        <a:ln>
                          <a:noFill/>
                        </a:ln>
                        <a:solidFill>
                          <a:schemeClr val="tx1"/>
                        </a:solidFill>
                        <a:effectLst/>
                        <a:latin typeface="Fira Code" panose="020B08090500000200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Fira Code" panose="020B0809050000020004" pitchFamily="49" charset="0"/>
                          <a:ea typeface="方正卡通简体" panose="03000509000000000000" pitchFamily="65" charset="-122"/>
                          <a:cs typeface="Times New Roman" pitchFamily="18" charset="0"/>
                        </a:rPr>
                        <a:t>输出</a:t>
                      </a:r>
                      <a:endParaRPr kumimoji="0" lang="zh-CN" altLang="en-US" sz="2800" b="0" i="0" u="none" strike="noStrike" cap="none" normalizeH="0" baseline="0">
                        <a:ln>
                          <a:noFill/>
                        </a:ln>
                        <a:solidFill>
                          <a:schemeClr val="tx1"/>
                        </a:solidFill>
                        <a:effectLst/>
                        <a:latin typeface="Fira Code" panose="020B08090500000200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9830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Hadoop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MapReduce</a:t>
                      </a:r>
                      <a:endPar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Hadoop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MapReduce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World 1</a:t>
                      </a:r>
                      <a:endParaRPr kumimoji="0" lang="en-US" altLang="zh-CN" sz="28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84708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63</a:t>
            </a:fld>
            <a:endParaRPr lang="en-US"/>
          </a:p>
        </p:txBody>
      </p:sp>
      <p:sp>
        <p:nvSpPr>
          <p:cNvPr id="13" name="内容占位符 2"/>
          <p:cNvSpPr>
            <a:spLocks noGrp="1"/>
          </p:cNvSpPr>
          <p:nvPr>
            <p:ph idx="1"/>
          </p:nvPr>
        </p:nvSpPr>
        <p:spPr>
          <a:xfrm>
            <a:off x="1676401" y="990601"/>
            <a:ext cx="8935213"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graphicFrame>
        <p:nvGraphicFramePr>
          <p:cNvPr id="6" name="Group 75"/>
          <p:cNvGraphicFramePr>
            <a:graphicFrameLocks noGrp="1"/>
          </p:cNvGraphicFramePr>
          <p:nvPr/>
        </p:nvGraphicFramePr>
        <p:xfrm>
          <a:off x="1752600" y="1743537"/>
          <a:ext cx="8763000" cy="2407872"/>
        </p:xfrm>
        <a:graphic>
          <a:graphicData uri="http://schemas.openxmlformats.org/drawingml/2006/table">
            <a:tbl>
              <a:tblPr/>
              <a:tblGrid>
                <a:gridCol w="1670447">
                  <a:extLst>
                    <a:ext uri="{9D8B030D-6E8A-4147-A177-3AD203B41FA5}">
                      <a16:colId xmlns:a16="http://schemas.microsoft.com/office/drawing/2014/main" val="20000"/>
                    </a:ext>
                  </a:extLst>
                </a:gridCol>
                <a:gridCol w="7092553">
                  <a:extLst>
                    <a:ext uri="{9D8B030D-6E8A-4147-A177-3AD203B41FA5}">
                      <a16:colId xmlns:a16="http://schemas.microsoft.com/office/drawing/2014/main" val="20001"/>
                    </a:ext>
                  </a:extLst>
                </a:gridCol>
              </a:tblGrid>
              <a:tr h="4522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程序</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err="1">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WordCount</a:t>
                      </a:r>
                      <a:endParaRPr kumimoji="0" lang="en-US" altLang="zh-CN"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2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输入</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一个包含大量单词的文本文件</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726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输出</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cs typeface="Times New Roman" pitchFamily="18" charset="0"/>
                        </a:rPr>
                        <a:t>文件中每个单词及其出现次数（频数），并按照单词字母顺序排序，每个单词和其频数占一行，单词和频数之间有间隔</a:t>
                      </a:r>
                      <a:endParaRPr kumimoji="0" lang="zh-CN" altLang="en-US" sz="2800" b="0" i="0" u="none" strike="noStrike" cap="none" normalizeH="0" baseline="0" dirty="0">
                        <a:ln>
                          <a:noFill/>
                        </a:ln>
                        <a:solidFill>
                          <a:schemeClr val="tx1"/>
                        </a:solidFill>
                        <a:effectLst/>
                        <a:latin typeface="Consolas" panose="020B06090202040302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74"/>
          <p:cNvGraphicFramePr>
            <a:graphicFrameLocks noGrp="1"/>
          </p:cNvGraphicFramePr>
          <p:nvPr/>
        </p:nvGraphicFramePr>
        <p:xfrm>
          <a:off x="1752600" y="4343266"/>
          <a:ext cx="3810000" cy="2332692"/>
        </p:xfrm>
        <a:graphic>
          <a:graphicData uri="http://schemas.openxmlformats.org/drawingml/2006/table">
            <a:tbl>
              <a:tblPr/>
              <a:tblGrid>
                <a:gridCol w="1592239">
                  <a:extLst>
                    <a:ext uri="{9D8B030D-6E8A-4147-A177-3AD203B41FA5}">
                      <a16:colId xmlns:a16="http://schemas.microsoft.com/office/drawing/2014/main" val="20000"/>
                    </a:ext>
                  </a:extLst>
                </a:gridCol>
                <a:gridCol w="2217761">
                  <a:extLst>
                    <a:ext uri="{9D8B030D-6E8A-4147-A177-3AD203B41FA5}">
                      <a16:colId xmlns:a16="http://schemas.microsoft.com/office/drawing/2014/main" val="20001"/>
                    </a:ext>
                  </a:extLst>
                </a:gridCol>
              </a:tblGrid>
              <a:tr h="41246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Fira Code" panose="020B0809050000020004" pitchFamily="49" charset="0"/>
                          <a:ea typeface="方正卡通简体" panose="03000509000000000000" pitchFamily="65" charset="-122"/>
                          <a:cs typeface="Times New Roman" pitchFamily="18" charset="0"/>
                        </a:rPr>
                        <a:t>输入</a:t>
                      </a:r>
                      <a:endParaRPr kumimoji="0" lang="zh-CN" altLang="en-US" sz="2000" b="0" i="0" u="none" strike="noStrike" cap="none" normalizeH="0" baseline="0" dirty="0">
                        <a:ln>
                          <a:noFill/>
                        </a:ln>
                        <a:solidFill>
                          <a:schemeClr val="tx1"/>
                        </a:solidFill>
                        <a:effectLst/>
                        <a:latin typeface="Fira Code" panose="020B08090500000200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Fira Code" panose="020B0809050000020004" pitchFamily="49" charset="0"/>
                          <a:ea typeface="方正卡通简体" panose="03000509000000000000" pitchFamily="65" charset="-122"/>
                          <a:cs typeface="Times New Roman" pitchFamily="18" charset="0"/>
                        </a:rPr>
                        <a:t>输出</a:t>
                      </a:r>
                      <a:endParaRPr kumimoji="0" lang="zh-CN" altLang="en-US" sz="2000" b="0" i="0" u="none" strike="noStrike" cap="none" normalizeH="0" baseline="0">
                        <a:ln>
                          <a:noFill/>
                        </a:ln>
                        <a:solidFill>
                          <a:schemeClr val="tx1"/>
                        </a:solidFill>
                        <a:effectLst/>
                        <a:latin typeface="Fira Code" panose="020B0809050000020004" pitchFamily="49" charset="0"/>
                        <a:ea typeface="方正卡通简体" panose="03000509000000000000" pitchFamily="65"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15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Hadoop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MapReduce</a:t>
                      </a:r>
                      <a:endPar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Hadoop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Hello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MapReduce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Times New Roman" pitchFamily="18" charset="0"/>
                        </a:rPr>
                        <a:t>World 1</a:t>
                      </a:r>
                      <a:endParaRPr kumimoji="0" lang="en-US" altLang="zh-CN"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5559553" y="4507826"/>
            <a:ext cx="5052061" cy="1908215"/>
          </a:xfrm>
          <a:prstGeom prst="rect">
            <a:avLst/>
          </a:prstGeom>
          <a:noFill/>
        </p:spPr>
        <p:txBody>
          <a:bodyPr wrap="square" rtlCol="0">
            <a:spAutoFit/>
          </a:bodyPr>
          <a:lstStyle/>
          <a:p>
            <a:pPr marL="342882" indent="-342882">
              <a:buFont typeface="Wingdings" panose="05000000000000000000" pitchFamily="2" charset="2"/>
              <a:buChar char="n"/>
            </a:pPr>
            <a:r>
              <a:rPr lang="zh-CN" altLang="en-US" sz="2400" dirty="0">
                <a:solidFill>
                  <a:schemeClr val="accent6">
                    <a:lumMod val="75000"/>
                  </a:schemeClr>
                </a:solidFill>
              </a:rPr>
              <a:t>检查</a:t>
            </a:r>
            <a:r>
              <a:rPr lang="en-US" altLang="zh-CN" sz="2400" dirty="0" err="1">
                <a:solidFill>
                  <a:schemeClr val="accent6">
                    <a:lumMod val="75000"/>
                  </a:schemeClr>
                </a:solidFill>
              </a:rPr>
              <a:t>WordCount</a:t>
            </a:r>
            <a:r>
              <a:rPr lang="zh-CN" altLang="en-US" sz="2400" dirty="0">
                <a:solidFill>
                  <a:schemeClr val="accent6">
                    <a:lumMod val="75000"/>
                  </a:schemeClr>
                </a:solidFill>
              </a:rPr>
              <a:t>程序任务是否可以采用</a:t>
            </a:r>
            <a:r>
              <a:rPr lang="en-US" altLang="zh-CN" sz="2400" dirty="0">
                <a:solidFill>
                  <a:schemeClr val="accent6">
                    <a:lumMod val="75000"/>
                  </a:schemeClr>
                </a:solidFill>
              </a:rPr>
              <a:t>MapReduce</a:t>
            </a:r>
            <a:r>
              <a:rPr lang="zh-CN" altLang="en-US" sz="2400" dirty="0">
                <a:solidFill>
                  <a:schemeClr val="accent6">
                    <a:lumMod val="75000"/>
                  </a:schemeClr>
                </a:solidFill>
              </a:rPr>
              <a:t>来实现</a:t>
            </a:r>
          </a:p>
          <a:p>
            <a:pPr marL="342882" indent="-342882">
              <a:buFont typeface="Wingdings" panose="05000000000000000000" pitchFamily="2" charset="2"/>
              <a:buChar char="n"/>
            </a:pPr>
            <a:r>
              <a:rPr lang="zh-CN" altLang="en-US" sz="2400" dirty="0">
                <a:solidFill>
                  <a:schemeClr val="accent6">
                    <a:lumMod val="75000"/>
                  </a:schemeClr>
                </a:solidFill>
              </a:rPr>
              <a:t>确定</a:t>
            </a:r>
            <a:r>
              <a:rPr lang="en-US" altLang="zh-CN" sz="2400" dirty="0">
                <a:solidFill>
                  <a:schemeClr val="accent6">
                    <a:lumMod val="75000"/>
                  </a:schemeClr>
                </a:solidFill>
              </a:rPr>
              <a:t>MapReduce</a:t>
            </a:r>
            <a:r>
              <a:rPr lang="zh-CN" altLang="en-US" sz="2400" dirty="0">
                <a:solidFill>
                  <a:schemeClr val="accent6">
                    <a:lumMod val="75000"/>
                  </a:schemeClr>
                </a:solidFill>
              </a:rPr>
              <a:t>程序的设计思路</a:t>
            </a:r>
          </a:p>
          <a:p>
            <a:pPr marL="342882" indent="-342882">
              <a:buFont typeface="Wingdings" panose="05000000000000000000" pitchFamily="2" charset="2"/>
              <a:buChar char="n"/>
            </a:pPr>
            <a:r>
              <a:rPr lang="zh-CN" altLang="en-US" sz="2400" dirty="0">
                <a:solidFill>
                  <a:schemeClr val="accent6">
                    <a:lumMod val="75000"/>
                  </a:schemeClr>
                </a:solidFill>
              </a:rPr>
              <a:t>确定</a:t>
            </a:r>
            <a:r>
              <a:rPr lang="en-US" altLang="zh-CN" sz="2400" dirty="0">
                <a:solidFill>
                  <a:schemeClr val="accent6">
                    <a:lumMod val="75000"/>
                  </a:schemeClr>
                </a:solidFill>
              </a:rPr>
              <a:t>MapReduce</a:t>
            </a:r>
            <a:r>
              <a:rPr lang="zh-CN" altLang="en-US" sz="2400" dirty="0">
                <a:solidFill>
                  <a:schemeClr val="accent6">
                    <a:lumMod val="75000"/>
                  </a:schemeClr>
                </a:solidFill>
              </a:rPr>
              <a:t>程序的执行过程</a:t>
            </a:r>
          </a:p>
          <a:p>
            <a:endParaRPr lang="zh-CN" altLang="en-US" dirty="0"/>
          </a:p>
        </p:txBody>
      </p:sp>
    </p:spTree>
    <p:extLst>
      <p:ext uri="{BB962C8B-B14F-4D97-AF65-F5344CB8AC3E}">
        <p14:creationId xmlns:p14="http://schemas.microsoft.com/office/powerpoint/2010/main" val="80601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64</a:t>
            </a:fld>
            <a:endParaRPr lang="en-US"/>
          </a:p>
        </p:txBody>
      </p:sp>
      <p:sp>
        <p:nvSpPr>
          <p:cNvPr id="13" name="内容占位符 2"/>
          <p:cNvSpPr>
            <a:spLocks noGrp="1"/>
          </p:cNvSpPr>
          <p:nvPr>
            <p:ph idx="1"/>
          </p:nvPr>
        </p:nvSpPr>
        <p:spPr>
          <a:xfrm>
            <a:off x="1600200" y="1063753"/>
            <a:ext cx="8991600"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2209800"/>
            <a:ext cx="3923019" cy="349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663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65</a:t>
            </a:fld>
            <a:endParaRPr lang="en-US"/>
          </a:p>
        </p:txBody>
      </p:sp>
      <p:sp>
        <p:nvSpPr>
          <p:cNvPr id="13" name="内容占位符 2"/>
          <p:cNvSpPr>
            <a:spLocks noGrp="1"/>
          </p:cNvSpPr>
          <p:nvPr>
            <p:ph idx="1"/>
          </p:nvPr>
        </p:nvSpPr>
        <p:spPr>
          <a:xfrm>
            <a:off x="1533145" y="1063753"/>
            <a:ext cx="8929117"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344" y="2453772"/>
            <a:ext cx="3572256" cy="318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0608" y="2046639"/>
            <a:ext cx="5943600" cy="363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p:cNvSpPr>
            <a:spLocks noChangeArrowheads="1"/>
          </p:cNvSpPr>
          <p:nvPr/>
        </p:nvSpPr>
        <p:spPr bwMode="auto">
          <a:xfrm>
            <a:off x="5165829" y="1220462"/>
            <a:ext cx="48109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accent6">
                    <a:lumMod val="75000"/>
                  </a:schemeClr>
                </a:solidFill>
              </a:rPr>
              <a:t>用户没有定义组合器时的</a:t>
            </a:r>
            <a:r>
              <a:rPr lang="en-US" altLang="zh-CN" dirty="0">
                <a:solidFill>
                  <a:schemeClr val="accent6">
                    <a:lumMod val="75000"/>
                  </a:schemeClr>
                </a:solidFill>
              </a:rPr>
              <a:t>Reduce</a:t>
            </a:r>
            <a:r>
              <a:rPr lang="zh-CN" altLang="en-US" dirty="0">
                <a:solidFill>
                  <a:schemeClr val="accent6">
                    <a:lumMod val="75000"/>
                  </a:schemeClr>
                </a:solidFill>
              </a:rPr>
              <a:t>过程示意图 </a:t>
            </a:r>
          </a:p>
        </p:txBody>
      </p:sp>
    </p:spTree>
    <p:extLst>
      <p:ext uri="{BB962C8B-B14F-4D97-AF65-F5344CB8AC3E}">
        <p14:creationId xmlns:p14="http://schemas.microsoft.com/office/powerpoint/2010/main" val="2939106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66</a:t>
            </a:fld>
            <a:endParaRPr lang="en-US"/>
          </a:p>
        </p:txBody>
      </p:sp>
      <p:sp>
        <p:nvSpPr>
          <p:cNvPr id="13" name="内容占位符 2"/>
          <p:cNvSpPr>
            <a:spLocks noGrp="1"/>
          </p:cNvSpPr>
          <p:nvPr>
            <p:ph idx="1"/>
          </p:nvPr>
        </p:nvSpPr>
        <p:spPr>
          <a:xfrm>
            <a:off x="1527049" y="1240713"/>
            <a:ext cx="8935213"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307756"/>
            <a:ext cx="4074936" cy="363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p:cNvSpPr>
            <a:spLocks noChangeArrowheads="1"/>
          </p:cNvSpPr>
          <p:nvPr/>
        </p:nvSpPr>
        <p:spPr bwMode="auto">
          <a:xfrm>
            <a:off x="5942806" y="1311868"/>
            <a:ext cx="4392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accent6">
                    <a:lumMod val="75000"/>
                  </a:schemeClr>
                </a:solidFill>
                <a:latin typeface="Monaco" panose="020B0509030404040204" pitchFamily="49" charset="0"/>
                <a:ea typeface="方正卡通简体" panose="03000509000000000000" pitchFamily="65" charset="-122"/>
              </a:rPr>
              <a:t>用户定义组合器时的</a:t>
            </a:r>
            <a:r>
              <a:rPr lang="en-US" altLang="zh-CN" dirty="0">
                <a:solidFill>
                  <a:schemeClr val="accent6">
                    <a:lumMod val="75000"/>
                  </a:schemeClr>
                </a:solidFill>
                <a:latin typeface="Monaco" panose="020B0509030404040204" pitchFamily="49" charset="0"/>
                <a:ea typeface="方正卡通简体" panose="03000509000000000000" pitchFamily="65" charset="-122"/>
              </a:rPr>
              <a:t>Reduce</a:t>
            </a:r>
            <a:r>
              <a:rPr lang="zh-CN" altLang="en-US" dirty="0">
                <a:solidFill>
                  <a:schemeClr val="accent6">
                    <a:lumMod val="75000"/>
                  </a:schemeClr>
                </a:solidFill>
                <a:latin typeface="Monaco" panose="020B0509030404040204" pitchFamily="49" charset="0"/>
                <a:ea typeface="方正卡通简体" panose="03000509000000000000" pitchFamily="65" charset="-122"/>
              </a:rPr>
              <a:t>过程示意图 </a:t>
            </a:r>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6205" y="1663762"/>
            <a:ext cx="5576402" cy="430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89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67</a:t>
            </a:fld>
            <a:endParaRPr lang="en-US"/>
          </a:p>
        </p:txBody>
      </p:sp>
      <p:sp>
        <p:nvSpPr>
          <p:cNvPr id="13" name="内容占位符 2"/>
          <p:cNvSpPr>
            <a:spLocks noGrp="1"/>
          </p:cNvSpPr>
          <p:nvPr>
            <p:ph idx="1"/>
          </p:nvPr>
        </p:nvSpPr>
        <p:spPr>
          <a:xfrm>
            <a:off x="1828800" y="990604"/>
            <a:ext cx="8633462" cy="5257801"/>
          </a:xfrm>
        </p:spPr>
        <p:txBody>
          <a:bodyPr>
            <a:normAutofit/>
          </a:bodyPr>
          <a:lstStyle/>
          <a:p>
            <a:pPr marL="118866" indent="0">
              <a:buNone/>
            </a:pPr>
            <a:r>
              <a:rPr lang="zh-CN" altLang="en-US" sz="4000" dirty="0">
                <a:latin typeface="方正卡通简体" panose="03000509000000000000" pitchFamily="65" charset="-122"/>
                <a:ea typeface="方正卡通简体" panose="03000509000000000000" pitchFamily="65" charset="-122"/>
              </a:rPr>
              <a:t>字数统计</a:t>
            </a:r>
            <a:endParaRPr lang="en-US" altLang="zh-CN" sz="4000" dirty="0">
              <a:latin typeface="方正卡通简体" panose="03000509000000000000" pitchFamily="65" charset="-122"/>
              <a:ea typeface="方正卡通简体" panose="03000509000000000000" pitchFamily="65" charset="-122"/>
            </a:endParaRPr>
          </a:p>
        </p:txBody>
      </p:sp>
      <p:sp>
        <p:nvSpPr>
          <p:cNvPr id="10" name="Rectangle 5"/>
          <p:cNvSpPr>
            <a:spLocks noChangeArrowheads="1"/>
          </p:cNvSpPr>
          <p:nvPr/>
        </p:nvSpPr>
        <p:spPr bwMode="auto">
          <a:xfrm>
            <a:off x="6665772" y="5206233"/>
            <a:ext cx="30163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accent6">
                    <a:lumMod val="75000"/>
                  </a:schemeClr>
                </a:solidFill>
                <a:latin typeface="Monaco" panose="020B0509030404040204" pitchFamily="49" charset="0"/>
                <a:ea typeface="方正卡通简体" panose="03000509000000000000" pitchFamily="65" charset="-122"/>
              </a:rPr>
              <a:t>用户定义</a:t>
            </a:r>
            <a:r>
              <a:rPr lang="en-US" altLang="zh-CN" dirty="0">
                <a:solidFill>
                  <a:schemeClr val="accent6">
                    <a:lumMod val="75000"/>
                  </a:schemeClr>
                </a:solidFill>
                <a:latin typeface="Monaco" panose="020B0509030404040204" pitchFamily="49" charset="0"/>
                <a:ea typeface="方正卡通简体" panose="03000509000000000000" pitchFamily="65" charset="-122"/>
              </a:rPr>
              <a:t>Combiner</a:t>
            </a:r>
            <a:r>
              <a:rPr lang="zh-CN" altLang="en-US" dirty="0">
                <a:solidFill>
                  <a:schemeClr val="accent6">
                    <a:lumMod val="75000"/>
                  </a:schemeClr>
                </a:solidFill>
                <a:latin typeface="Monaco" panose="020B0509030404040204" pitchFamily="49" charset="0"/>
                <a:ea typeface="方正卡通简体" panose="03000509000000000000" pitchFamily="65" charset="-122"/>
              </a:rPr>
              <a:t>时的</a:t>
            </a:r>
            <a:r>
              <a:rPr lang="en-US" altLang="zh-CN" dirty="0">
                <a:solidFill>
                  <a:schemeClr val="accent6">
                    <a:lumMod val="75000"/>
                  </a:schemeClr>
                </a:solidFill>
                <a:latin typeface="Monaco" panose="020B0509030404040204" pitchFamily="49" charset="0"/>
                <a:ea typeface="方正卡通简体" panose="03000509000000000000" pitchFamily="65" charset="-122"/>
              </a:rPr>
              <a:t>Reduce</a:t>
            </a:r>
            <a:r>
              <a:rPr lang="zh-CN" altLang="en-US" dirty="0">
                <a:solidFill>
                  <a:schemeClr val="accent6">
                    <a:lumMod val="75000"/>
                  </a:schemeClr>
                </a:solidFill>
                <a:latin typeface="Monaco" panose="020B0509030404040204" pitchFamily="49" charset="0"/>
                <a:ea typeface="方正卡通简体" panose="03000509000000000000" pitchFamily="65" charset="-122"/>
              </a:rPr>
              <a:t>过程示意图 </a:t>
            </a: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1492" y="2209800"/>
            <a:ext cx="4469605" cy="273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
          <p:cNvSpPr>
            <a:spLocks noChangeArrowheads="1"/>
          </p:cNvSpPr>
          <p:nvPr/>
        </p:nvSpPr>
        <p:spPr bwMode="auto">
          <a:xfrm>
            <a:off x="1947493" y="5105401"/>
            <a:ext cx="3657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accent6">
                    <a:lumMod val="75000"/>
                  </a:schemeClr>
                </a:solidFill>
              </a:rPr>
              <a:t>用户没有定义</a:t>
            </a:r>
            <a:r>
              <a:rPr lang="en-US" altLang="zh-CN" dirty="0">
                <a:solidFill>
                  <a:schemeClr val="accent6">
                    <a:lumMod val="75000"/>
                  </a:schemeClr>
                </a:solidFill>
              </a:rPr>
              <a:t>Combiner</a:t>
            </a:r>
            <a:r>
              <a:rPr lang="zh-CN" altLang="en-US" dirty="0">
                <a:solidFill>
                  <a:schemeClr val="accent6">
                    <a:lumMod val="75000"/>
                  </a:schemeClr>
                </a:solidFill>
              </a:rPr>
              <a:t>时的</a:t>
            </a:r>
            <a:r>
              <a:rPr lang="en-US" altLang="zh-CN" dirty="0">
                <a:solidFill>
                  <a:schemeClr val="accent6">
                    <a:lumMod val="75000"/>
                  </a:schemeClr>
                </a:solidFill>
              </a:rPr>
              <a:t>Reduce</a:t>
            </a:r>
            <a:r>
              <a:rPr lang="zh-CN" altLang="en-US" dirty="0">
                <a:solidFill>
                  <a:schemeClr val="accent6">
                    <a:lumMod val="75000"/>
                  </a:schemeClr>
                </a:solidFill>
              </a:rPr>
              <a:t>过程示意图 </a:t>
            </a:r>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7600" y="1578397"/>
            <a:ext cx="4332663" cy="33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280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68</a:t>
            </a:fld>
            <a:endParaRPr lang="en-US"/>
          </a:p>
        </p:txBody>
      </p:sp>
      <p:sp>
        <p:nvSpPr>
          <p:cNvPr id="13" name="内容占位符 2"/>
          <p:cNvSpPr>
            <a:spLocks noGrp="1"/>
          </p:cNvSpPr>
          <p:nvPr>
            <p:ph idx="1"/>
          </p:nvPr>
        </p:nvSpPr>
        <p:spPr>
          <a:xfrm>
            <a:off x="1600200" y="1063757"/>
            <a:ext cx="8610600" cy="5718047"/>
          </a:xfrm>
        </p:spPr>
        <p:txBody>
          <a:bodyPr>
            <a:normAutofit fontScale="55000" lnSpcReduction="20000"/>
          </a:bodyPr>
          <a:lstStyle/>
          <a:p>
            <a:pPr marL="118866" indent="0">
              <a:buNone/>
            </a:pPr>
            <a:r>
              <a:rPr lang="en-US" altLang="zh-CN" sz="6500" dirty="0">
                <a:ea typeface="方正卡通简体" panose="03000509000000000000" pitchFamily="65" charset="-122"/>
              </a:rPr>
              <a:t>2.3.3  </a:t>
            </a:r>
            <a:r>
              <a:rPr lang="zh-CN" altLang="en-US" sz="6500" dirty="0">
                <a:ea typeface="方正卡通简体" panose="03000509000000000000" pitchFamily="65" charset="-122"/>
              </a:rPr>
              <a:t>关系运算</a:t>
            </a:r>
            <a:r>
              <a:rPr lang="en-US" altLang="zh-CN" sz="6500" dirty="0">
                <a:ea typeface="方正卡通简体" panose="03000509000000000000" pitchFamily="65" charset="-122"/>
              </a:rPr>
              <a:t> </a:t>
            </a:r>
          </a:p>
          <a:p>
            <a:pPr marL="118866" indent="0">
              <a:buNone/>
            </a:pPr>
            <a:endParaRPr lang="en-US" altLang="zh-CN" sz="4000" b="1" dirty="0">
              <a:latin typeface="方正卡通简体" panose="03000509000000000000" pitchFamily="65" charset="-122"/>
              <a:ea typeface="方正卡通简体" panose="03000509000000000000" pitchFamily="65" charset="-122"/>
            </a:endParaRPr>
          </a:p>
          <a:p>
            <a:pPr marL="118866" indent="0">
              <a:buNone/>
            </a:pPr>
            <a:r>
              <a:rPr lang="zh-CN" altLang="en-US" sz="4000" b="1" dirty="0">
                <a:latin typeface="方正卡通简体" panose="03000509000000000000" pitchFamily="65" charset="-122"/>
                <a:ea typeface="方正卡通简体" panose="03000509000000000000" pitchFamily="65" charset="-122"/>
              </a:rPr>
              <a:t>用二维表来表示实体及其相互联系</a:t>
            </a:r>
            <a:endParaRPr lang="en-US" altLang="zh-CN" sz="4000" b="1" dirty="0">
              <a:latin typeface="方正卡通简体" panose="03000509000000000000" pitchFamily="65" charset="-122"/>
              <a:ea typeface="方正卡通简体" panose="03000509000000000000" pitchFamily="65" charset="-122"/>
            </a:endParaRPr>
          </a:p>
          <a:p>
            <a:pPr marL="118866" indent="0">
              <a:buNone/>
            </a:pPr>
            <a:endParaRPr lang="en-US" altLang="zh-CN" sz="4000" b="1" dirty="0">
              <a:latin typeface="方正卡通简体" panose="03000509000000000000" pitchFamily="65" charset="-122"/>
              <a:ea typeface="方正卡通简体" panose="03000509000000000000" pitchFamily="65" charset="-122"/>
            </a:endParaRPr>
          </a:p>
          <a:p>
            <a:pPr marL="118866" indent="0">
              <a:buNone/>
            </a:pPr>
            <a:endParaRPr lang="en-US" altLang="zh-CN" sz="4000" b="1" dirty="0">
              <a:latin typeface="方正卡通简体" panose="03000509000000000000" pitchFamily="65" charset="-122"/>
              <a:ea typeface="方正卡通简体" panose="03000509000000000000" pitchFamily="65" charset="-122"/>
            </a:endParaRPr>
          </a:p>
          <a:p>
            <a:pPr marL="118866" indent="0">
              <a:buNone/>
            </a:pPr>
            <a:endParaRPr lang="en-US" altLang="zh-CN" sz="4000" b="1" dirty="0">
              <a:latin typeface="方正卡通简体" panose="03000509000000000000" pitchFamily="65" charset="-122"/>
              <a:ea typeface="方正卡通简体" panose="03000509000000000000" pitchFamily="65" charset="-122"/>
            </a:endParaRPr>
          </a:p>
          <a:p>
            <a:pPr>
              <a:lnSpc>
                <a:spcPct val="150000"/>
              </a:lnSpc>
            </a:pPr>
            <a:endParaRPr lang="en-US" altLang="zh-CN" b="1" dirty="0"/>
          </a:p>
          <a:p>
            <a:pPr>
              <a:lnSpc>
                <a:spcPct val="150000"/>
              </a:lnSpc>
            </a:pPr>
            <a:endParaRPr lang="en-US" altLang="zh-CN" b="1" dirty="0"/>
          </a:p>
          <a:p>
            <a:pPr marL="118866" indent="0">
              <a:lnSpc>
                <a:spcPct val="150000"/>
              </a:lnSpc>
              <a:buNone/>
            </a:pPr>
            <a:endParaRPr lang="en-US" altLang="zh-CN" b="1" dirty="0"/>
          </a:p>
          <a:p>
            <a:pPr marL="118866" indent="0">
              <a:lnSpc>
                <a:spcPct val="150000"/>
              </a:lnSpc>
              <a:buNone/>
            </a:pPr>
            <a:endParaRPr lang="en-US" altLang="zh-CN" b="1" dirty="0"/>
          </a:p>
          <a:p>
            <a:pPr marL="118866" indent="0">
              <a:lnSpc>
                <a:spcPct val="150000"/>
              </a:lnSpc>
              <a:buNone/>
            </a:pPr>
            <a:endParaRPr lang="en-US" altLang="zh-CN" b="1" dirty="0"/>
          </a:p>
          <a:p>
            <a:pPr>
              <a:lnSpc>
                <a:spcPct val="150000"/>
              </a:lnSpc>
            </a:pPr>
            <a:r>
              <a:rPr lang="zh-CN" altLang="en-US" sz="3400" b="1" dirty="0"/>
              <a:t>关系操作</a:t>
            </a:r>
          </a:p>
          <a:p>
            <a:pPr lvl="1">
              <a:lnSpc>
                <a:spcPct val="150000"/>
              </a:lnSpc>
            </a:pPr>
            <a:r>
              <a:rPr lang="zh-CN" altLang="en-US" sz="3400" b="1" dirty="0"/>
              <a:t>关系操作是集合操作，操作的对象及结果都是集合，是一次一集合（</a:t>
            </a:r>
            <a:r>
              <a:rPr lang="en-US" altLang="zh-CN" sz="3400" b="1" dirty="0"/>
              <a:t>Set-at-a-time</a:t>
            </a:r>
            <a:r>
              <a:rPr lang="zh-CN" altLang="en-US" sz="3400" b="1" dirty="0"/>
              <a:t>）的方式。</a:t>
            </a:r>
            <a:endParaRPr lang="en-US" altLang="zh-CN" sz="3400" b="1" dirty="0"/>
          </a:p>
          <a:p>
            <a:pPr lvl="1">
              <a:lnSpc>
                <a:spcPct val="150000"/>
              </a:lnSpc>
            </a:pPr>
            <a:r>
              <a:rPr lang="zh-CN" altLang="en-US" sz="3400" b="1" dirty="0"/>
              <a:t>关系通常表示成</a:t>
            </a:r>
            <a:r>
              <a:rPr lang="en-US" altLang="zh-CN" sz="3400" b="1" dirty="0"/>
              <a:t>R(A1</a:t>
            </a:r>
            <a:r>
              <a:rPr lang="zh-CN" altLang="en-US" sz="3400" b="1" dirty="0"/>
              <a:t>，</a:t>
            </a:r>
            <a:r>
              <a:rPr lang="en-US" altLang="zh-CN" sz="3400" b="1" dirty="0"/>
              <a:t>A2</a:t>
            </a:r>
            <a:r>
              <a:rPr lang="zh-CN" altLang="en-US" sz="3400" b="1" dirty="0"/>
              <a:t>，</a:t>
            </a:r>
            <a:r>
              <a:rPr lang="en-US" altLang="zh-CN" sz="3400" b="1" dirty="0"/>
              <a:t>…</a:t>
            </a:r>
            <a:r>
              <a:rPr lang="zh-CN" altLang="en-US" sz="3400" b="1" dirty="0"/>
              <a:t>，</a:t>
            </a:r>
            <a:r>
              <a:rPr lang="en-US" altLang="zh-CN" sz="3400" b="1" dirty="0"/>
              <a:t>An)</a:t>
            </a:r>
            <a:r>
              <a:rPr lang="zh-CN" altLang="en-US" sz="3400" b="1" dirty="0"/>
              <a:t>，其中</a:t>
            </a:r>
            <a:r>
              <a:rPr lang="en-US" altLang="zh-CN" sz="3400" b="1" dirty="0"/>
              <a:t>R</a:t>
            </a:r>
            <a:r>
              <a:rPr lang="zh-CN" altLang="en-US" sz="3400" b="1" dirty="0"/>
              <a:t>表示关系名称，</a:t>
            </a:r>
            <a:r>
              <a:rPr lang="en-US" altLang="zh-CN" sz="3400" b="1" dirty="0"/>
              <a:t>An</a:t>
            </a:r>
            <a:r>
              <a:rPr lang="zh-CN" altLang="en-US" sz="3400" b="1" dirty="0"/>
              <a:t>表示第</a:t>
            </a:r>
            <a:r>
              <a:rPr lang="en-US" altLang="zh-CN" sz="3400" b="1" dirty="0"/>
              <a:t>n</a:t>
            </a:r>
            <a:r>
              <a:rPr lang="zh-CN" altLang="en-US" sz="3400" b="1" dirty="0"/>
              <a:t>个属性</a:t>
            </a:r>
            <a:endParaRPr lang="en-US" sz="4000" dirty="0">
              <a:solidFill>
                <a:srgbClr val="FF0000"/>
              </a:solidFill>
            </a:endParaRPr>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sp>
        <p:nvSpPr>
          <p:cNvPr id="11" name="Text Box 7"/>
          <p:cNvSpPr txBox="1">
            <a:spLocks noChangeArrowheads="1"/>
          </p:cNvSpPr>
          <p:nvPr/>
        </p:nvSpPr>
        <p:spPr bwMode="auto">
          <a:xfrm>
            <a:off x="6629400" y="1748139"/>
            <a:ext cx="83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Font typeface="Arial" panose="020B0604020202020204" pitchFamily="34" charset="0"/>
              <a:buNone/>
            </a:pPr>
            <a:r>
              <a:rPr lang="zh-CN" altLang="en-US" sz="2400" b="1" dirty="0">
                <a:solidFill>
                  <a:srgbClr val="006633"/>
                </a:solidFill>
                <a:latin typeface="Times New Roman" panose="02020603050405020304" pitchFamily="18" charset="0"/>
                <a:ea typeface="楷体_GB2312" pitchFamily="1" charset="-122"/>
              </a:rPr>
              <a:t>属性</a:t>
            </a:r>
            <a:endParaRPr lang="zh-CN" altLang="en-US" sz="2400" dirty="0">
              <a:solidFill>
                <a:srgbClr val="006633"/>
              </a:solidFill>
              <a:latin typeface="Times New Roman" panose="02020603050405020304" pitchFamily="18" charset="0"/>
              <a:ea typeface="宋体" panose="02010600030101010101" pitchFamily="2" charset="-122"/>
            </a:endParaRPr>
          </a:p>
        </p:txBody>
      </p:sp>
      <p:sp>
        <p:nvSpPr>
          <p:cNvPr id="12" name="Text Box 8"/>
          <p:cNvSpPr txBox="1">
            <a:spLocks noChangeArrowheads="1"/>
          </p:cNvSpPr>
          <p:nvPr/>
        </p:nvSpPr>
        <p:spPr bwMode="auto">
          <a:xfrm>
            <a:off x="1377696" y="2895601"/>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spcBef>
                <a:spcPct val="50000"/>
              </a:spcBef>
              <a:spcAft>
                <a:spcPct val="0"/>
              </a:spcAft>
              <a:buFont typeface="Arial" panose="020B0604020202020204" pitchFamily="34" charset="0"/>
              <a:buNone/>
            </a:pPr>
            <a:r>
              <a:rPr lang="zh-CN" altLang="en-US" sz="2400" b="1" dirty="0">
                <a:solidFill>
                  <a:srgbClr val="006633"/>
                </a:solidFill>
                <a:latin typeface="Times New Roman" panose="02020603050405020304" pitchFamily="18" charset="0"/>
                <a:ea typeface="楷体_GB2312" pitchFamily="1" charset="-122"/>
              </a:rPr>
              <a:t>元组</a:t>
            </a:r>
            <a:endParaRPr lang="zh-CN" altLang="en-US" sz="2400" dirty="0">
              <a:solidFill>
                <a:srgbClr val="006633"/>
              </a:solidFill>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248632" y="2286000"/>
            <a:ext cx="7694737" cy="2252662"/>
          </a:xfrm>
          <a:prstGeom prst="rect">
            <a:avLst/>
          </a:prstGeom>
        </p:spPr>
      </p:pic>
      <p:sp>
        <p:nvSpPr>
          <p:cNvPr id="8" name="矩形 7"/>
          <p:cNvSpPr/>
          <p:nvPr/>
        </p:nvSpPr>
        <p:spPr>
          <a:xfrm>
            <a:off x="2209800" y="2895601"/>
            <a:ext cx="7733568" cy="461665"/>
          </a:xfrm>
          <a:prstGeom prst="rect">
            <a:avLst/>
          </a:prstGeom>
          <a:noFill/>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57958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69</a:t>
            </a:fld>
            <a:endParaRPr lang="en-US"/>
          </a:p>
        </p:txBody>
      </p:sp>
      <p:sp>
        <p:nvSpPr>
          <p:cNvPr id="13" name="内容占位符 2"/>
          <p:cNvSpPr>
            <a:spLocks noGrp="1"/>
          </p:cNvSpPr>
          <p:nvPr>
            <p:ph idx="1"/>
          </p:nvPr>
        </p:nvSpPr>
        <p:spPr>
          <a:xfrm>
            <a:off x="1333500" y="1176532"/>
            <a:ext cx="95250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关系的基本数据操作包括四种：</a:t>
            </a:r>
          </a:p>
          <a:p>
            <a:pPr lvl="2">
              <a:lnSpc>
                <a:spcPct val="120000"/>
              </a:lnSpc>
            </a:pPr>
            <a:r>
              <a:rPr lang="zh-CN" altLang="en-US" sz="2800" b="1" dirty="0"/>
              <a:t>数据查询 </a:t>
            </a:r>
          </a:p>
          <a:p>
            <a:pPr lvl="2">
              <a:lnSpc>
                <a:spcPct val="120000"/>
              </a:lnSpc>
            </a:pPr>
            <a:r>
              <a:rPr lang="zh-CN" altLang="en-US" sz="2800" b="1" dirty="0"/>
              <a:t>数据插入</a:t>
            </a:r>
          </a:p>
          <a:p>
            <a:pPr lvl="2">
              <a:lnSpc>
                <a:spcPct val="120000"/>
              </a:lnSpc>
            </a:pPr>
            <a:r>
              <a:rPr lang="zh-CN" altLang="en-US" sz="2800" b="1" dirty="0"/>
              <a:t>数据删除</a:t>
            </a:r>
          </a:p>
          <a:p>
            <a:pPr lvl="2">
              <a:lnSpc>
                <a:spcPct val="120000"/>
              </a:lnSpc>
            </a:pPr>
            <a:r>
              <a:rPr lang="zh-CN" altLang="en-US" sz="2800" b="1" dirty="0"/>
              <a:t>数据修改</a:t>
            </a:r>
          </a:p>
          <a:p>
            <a:pPr lvl="1">
              <a:lnSpc>
                <a:spcPct val="120000"/>
              </a:lnSpc>
            </a:pPr>
            <a:r>
              <a:rPr lang="zh-CN" altLang="en-US" b="1" dirty="0"/>
              <a:t>如用关系代数来表示关系的操作，可以有</a:t>
            </a:r>
            <a:r>
              <a:rPr lang="zh-CN" altLang="en-US" b="1" dirty="0">
                <a:solidFill>
                  <a:srgbClr val="FF0000"/>
                </a:solidFill>
              </a:rPr>
              <a:t>选择、投影、并、交、差、自然连接、分组和聚合</a:t>
            </a:r>
            <a:r>
              <a:rPr lang="zh-CN" altLang="en-US" b="1" dirty="0"/>
              <a:t>等。</a:t>
            </a:r>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9485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5" name="TextBox 1"/>
          <p:cNvSpPr txBox="1"/>
          <p:nvPr/>
        </p:nvSpPr>
        <p:spPr>
          <a:xfrm>
            <a:off x="457200" y="1447800"/>
            <a:ext cx="11430000" cy="5571352"/>
          </a:xfrm>
          <a:prstGeom prst="rect">
            <a:avLst/>
          </a:prstGeom>
          <a:noFill/>
        </p:spPr>
        <p:txBody>
          <a:bodyPr wrap="square" lIns="0" tIns="0" rIns="0" bIns="40087" rtlCol="0">
            <a:spAutoFit/>
          </a:bodyPr>
          <a:lstStyle/>
          <a:p>
            <a:pPr>
              <a:lnSpc>
                <a:spcPts val="3330"/>
              </a:lnSpc>
            </a:pPr>
            <a:r>
              <a:rPr lang="zh-CN" altLang="en-US" sz="3400" dirty="0">
                <a:solidFill>
                  <a:srgbClr val="000000"/>
                </a:solidFill>
                <a:latin typeface="华文细黑" pitchFamily="18" charset="0"/>
                <a:cs typeface="华文细黑" pitchFamily="18" charset="0"/>
              </a:rPr>
              <a:t>从</a:t>
            </a:r>
            <a:r>
              <a:rPr lang="en-US" altLang="zh-CN" sz="3400" dirty="0">
                <a:solidFill>
                  <a:srgbClr val="000000"/>
                </a:solidFill>
                <a:latin typeface="华文细黑" pitchFamily="18" charset="0"/>
                <a:cs typeface="华文细黑" pitchFamily="18" charset="0"/>
              </a:rPr>
              <a:t>google</a:t>
            </a:r>
            <a:r>
              <a:rPr lang="zh-CN" altLang="en-US" sz="3400" dirty="0">
                <a:solidFill>
                  <a:srgbClr val="000000"/>
                </a:solidFill>
                <a:latin typeface="华文细黑" pitchFamily="18" charset="0"/>
                <a:cs typeface="华文细黑" pitchFamily="18" charset="0"/>
              </a:rPr>
              <a:t>的故事讲起 </a:t>
            </a:r>
            <a:r>
              <a:rPr lang="en-US" altLang="zh-CN" sz="3600" b="1" dirty="0">
                <a:solidFill>
                  <a:schemeClr val="accent6"/>
                </a:solidFill>
              </a:rPr>
              <a:t>Google</a:t>
            </a:r>
            <a:r>
              <a:rPr lang="zh-CN" altLang="zh-CN" sz="3600" b="1" dirty="0">
                <a:solidFill>
                  <a:schemeClr val="accent6"/>
                </a:solidFill>
              </a:rPr>
              <a:t>的低成本之道</a:t>
            </a:r>
            <a:endParaRPr lang="en-US" altLang="zh-CN" sz="3400" dirty="0">
              <a:solidFill>
                <a:schemeClr val="accent6"/>
              </a:solidFill>
            </a:endParaRPr>
          </a:p>
          <a:p>
            <a:pPr>
              <a:lnSpc>
                <a:spcPts val="875"/>
              </a:lnSpc>
            </a:pPr>
            <a:endParaRPr lang="en-US" altLang="zh-CN" sz="3000" dirty="0"/>
          </a:p>
          <a:p>
            <a:pPr>
              <a:lnSpc>
                <a:spcPts val="875"/>
              </a:lnSpc>
            </a:pPr>
            <a:endParaRPr lang="en-US" altLang="zh-CN" sz="3000" dirty="0"/>
          </a:p>
          <a:p>
            <a:pPr>
              <a:lnSpc>
                <a:spcPts val="875"/>
              </a:lnSpc>
            </a:pPr>
            <a:endParaRPr lang="en-US" altLang="zh-CN" sz="3000" dirty="0"/>
          </a:p>
          <a:p>
            <a:pPr>
              <a:lnSpc>
                <a:spcPct val="150000"/>
              </a:lnSpc>
              <a:buFont typeface="Wingdings" panose="05000000000000000000" pitchFamily="2" charset="2"/>
              <a:buChar char="n"/>
            </a:pPr>
            <a:r>
              <a:rPr lang="zh-CN" altLang="zh-CN" sz="3200" dirty="0"/>
              <a:t>不使用超级计算机，不使用存储</a:t>
            </a:r>
            <a:endParaRPr lang="en-US" altLang="zh-CN" sz="3200" dirty="0"/>
          </a:p>
          <a:p>
            <a:pPr>
              <a:lnSpc>
                <a:spcPct val="150000"/>
              </a:lnSpc>
            </a:pPr>
            <a:r>
              <a:rPr lang="en-US" altLang="zh-CN" sz="3200" dirty="0">
                <a:solidFill>
                  <a:schemeClr val="accent6"/>
                </a:solidFill>
              </a:rPr>
              <a:t>      </a:t>
            </a:r>
            <a:r>
              <a:rPr lang="zh-CN" altLang="zh-CN" sz="3200" dirty="0">
                <a:solidFill>
                  <a:schemeClr val="accent6"/>
                </a:solidFill>
              </a:rPr>
              <a:t>淘宝的去</a:t>
            </a:r>
            <a:r>
              <a:rPr lang="en-US" altLang="zh-CN" sz="3200" dirty="0" err="1">
                <a:solidFill>
                  <a:schemeClr val="accent6"/>
                </a:solidFill>
              </a:rPr>
              <a:t>i</a:t>
            </a:r>
            <a:r>
              <a:rPr lang="zh-CN" altLang="zh-CN" sz="3200" dirty="0">
                <a:solidFill>
                  <a:schemeClr val="accent6"/>
                </a:solidFill>
              </a:rPr>
              <a:t>，去</a:t>
            </a:r>
            <a:r>
              <a:rPr lang="en-US" altLang="zh-CN" sz="3200" dirty="0">
                <a:solidFill>
                  <a:schemeClr val="accent6"/>
                </a:solidFill>
              </a:rPr>
              <a:t>e</a:t>
            </a:r>
            <a:r>
              <a:rPr lang="zh-CN" altLang="zh-CN" sz="3200" dirty="0">
                <a:solidFill>
                  <a:schemeClr val="accent6"/>
                </a:solidFill>
              </a:rPr>
              <a:t>，去</a:t>
            </a:r>
            <a:r>
              <a:rPr lang="en-US" altLang="zh-CN" sz="3200" dirty="0">
                <a:solidFill>
                  <a:schemeClr val="accent6"/>
                </a:solidFill>
              </a:rPr>
              <a:t>o</a:t>
            </a:r>
            <a:r>
              <a:rPr lang="zh-CN" altLang="zh-CN" sz="3200" dirty="0">
                <a:solidFill>
                  <a:schemeClr val="accent6"/>
                </a:solidFill>
              </a:rPr>
              <a:t>之路</a:t>
            </a:r>
            <a:r>
              <a:rPr lang="en-US" altLang="zh-CN" sz="3200" dirty="0">
                <a:solidFill>
                  <a:schemeClr val="accent6"/>
                </a:solidFill>
              </a:rPr>
              <a:t> </a:t>
            </a:r>
            <a:r>
              <a:rPr lang="zh-CN" altLang="zh-CN" sz="3200" dirty="0">
                <a:solidFill>
                  <a:schemeClr val="accent6"/>
                </a:solidFill>
              </a:rPr>
              <a:t> </a:t>
            </a:r>
          </a:p>
          <a:p>
            <a:pPr>
              <a:lnSpc>
                <a:spcPct val="150000"/>
              </a:lnSpc>
              <a:buFont typeface="Wingdings" panose="05000000000000000000" pitchFamily="2" charset="2"/>
              <a:buChar char="n"/>
            </a:pPr>
            <a:r>
              <a:rPr lang="zh-CN" altLang="zh-CN" sz="3200" dirty="0"/>
              <a:t>大量使用普通的</a:t>
            </a:r>
            <a:r>
              <a:rPr lang="en-US" altLang="zh-CN" sz="3200" dirty="0"/>
              <a:t>pc</a:t>
            </a:r>
            <a:r>
              <a:rPr lang="zh-CN" altLang="zh-CN" sz="3200" dirty="0"/>
              <a:t>服务器（去掉机箱，外设），提供有冗余的集群服务 </a:t>
            </a:r>
          </a:p>
          <a:p>
            <a:pPr>
              <a:lnSpc>
                <a:spcPct val="150000"/>
              </a:lnSpc>
              <a:buFont typeface="Wingdings" panose="05000000000000000000" pitchFamily="2" charset="2"/>
              <a:buChar char="n"/>
            </a:pPr>
            <a:r>
              <a:rPr lang="zh-CN" altLang="zh-CN" sz="3200" dirty="0"/>
              <a:t>全世界多个数据中心，有些附带发电厂</a:t>
            </a:r>
            <a:endParaRPr lang="en-US" altLang="zh-CN" sz="3200" dirty="0"/>
          </a:p>
          <a:p>
            <a:pPr>
              <a:lnSpc>
                <a:spcPct val="150000"/>
              </a:lnSpc>
              <a:buFont typeface="Wingdings" panose="05000000000000000000" pitchFamily="2" charset="2"/>
              <a:buChar char="n"/>
            </a:pPr>
            <a:r>
              <a:rPr lang="zh-CN" altLang="zh-CN" sz="3200" dirty="0"/>
              <a:t>运营商向</a:t>
            </a:r>
            <a:r>
              <a:rPr lang="en-US" altLang="zh-CN" sz="3200" dirty="0"/>
              <a:t>Google</a:t>
            </a:r>
            <a:r>
              <a:rPr lang="zh-CN" altLang="zh-CN" sz="3200" dirty="0"/>
              <a:t>倒付费</a:t>
            </a:r>
          </a:p>
          <a:p>
            <a:pPr>
              <a:lnSpc>
                <a:spcPts val="2545"/>
              </a:lnSpc>
            </a:pPr>
            <a:endParaRPr lang="en-US" altLang="zh-CN" sz="3000" dirty="0">
              <a:solidFill>
                <a:srgbClr val="000000"/>
              </a:solidFill>
              <a:latin typeface="华文细黑" pitchFamily="18" charset="0"/>
              <a:cs typeface="华文细黑" pitchFamily="18" charset="0"/>
            </a:endParaRPr>
          </a:p>
        </p:txBody>
      </p:sp>
      <p:pic>
        <p:nvPicPr>
          <p:cNvPr id="3" name="图片 2"/>
          <p:cNvPicPr>
            <a:picLocks noChangeAspect="1"/>
          </p:cNvPicPr>
          <p:nvPr/>
        </p:nvPicPr>
        <p:blipFill>
          <a:blip r:embed="rId3"/>
          <a:stretch>
            <a:fillRect/>
          </a:stretch>
        </p:blipFill>
        <p:spPr>
          <a:xfrm>
            <a:off x="8991915" y="1295400"/>
            <a:ext cx="2801665" cy="2295290"/>
          </a:xfrm>
          <a:prstGeom prst="rect">
            <a:avLst/>
          </a:prstGeom>
        </p:spPr>
      </p:pic>
      <p:pic>
        <p:nvPicPr>
          <p:cNvPr id="4" name="图片 3"/>
          <p:cNvPicPr>
            <a:picLocks noChangeAspect="1"/>
          </p:cNvPicPr>
          <p:nvPr/>
        </p:nvPicPr>
        <p:blipFill>
          <a:blip r:embed="rId4"/>
          <a:stretch>
            <a:fillRect/>
          </a:stretch>
        </p:blipFill>
        <p:spPr>
          <a:xfrm>
            <a:off x="8932504" y="4495800"/>
            <a:ext cx="2954696" cy="2125363"/>
          </a:xfrm>
          <a:prstGeom prst="rect">
            <a:avLst/>
          </a:prstGeom>
        </p:spPr>
      </p:pic>
      <p:sp>
        <p:nvSpPr>
          <p:cNvPr id="6" name="文本框 5">
            <a:extLst>
              <a:ext uri="{FF2B5EF4-FFF2-40B4-BE49-F238E27FC236}">
                <a16:creationId xmlns:a16="http://schemas.microsoft.com/office/drawing/2014/main" id="{134933FA-DB96-7774-4EEB-CE7DB555E860}"/>
              </a:ext>
            </a:extLst>
          </p:cNvPr>
          <p:cNvSpPr txBox="1"/>
          <p:nvPr/>
        </p:nvSpPr>
        <p:spPr>
          <a:xfrm>
            <a:off x="6400800" y="2631807"/>
            <a:ext cx="2801665" cy="1200329"/>
          </a:xfrm>
          <a:prstGeom prst="rect">
            <a:avLst/>
          </a:prstGeom>
          <a:solidFill>
            <a:schemeClr val="accent1">
              <a:lumMod val="20000"/>
              <a:lumOff val="80000"/>
            </a:schemeClr>
          </a:solidFill>
        </p:spPr>
        <p:txBody>
          <a:bodyPr wrap="square" rtlCol="0">
            <a:spAutoFit/>
          </a:bodyPr>
          <a:lstStyle/>
          <a:p>
            <a:r>
              <a:rPr kumimoji="1" lang="en-US" altLang="zh-CN" sz="2400" b="1" dirty="0" err="1">
                <a:solidFill>
                  <a:srgbClr val="FF0000"/>
                </a:solidFill>
                <a:latin typeface="Arial" pitchFamily="34" charset="0"/>
                <a:cs typeface="Arial" pitchFamily="34" charset="0"/>
              </a:rPr>
              <a:t>i</a:t>
            </a:r>
            <a:r>
              <a:rPr kumimoji="1" lang="zh-CN" altLang="en-US" sz="2400" dirty="0">
                <a:latin typeface="Arial" pitchFamily="34" charset="0"/>
                <a:cs typeface="Arial" pitchFamily="34" charset="0"/>
              </a:rPr>
              <a:t>：</a:t>
            </a:r>
            <a:r>
              <a:rPr kumimoji="1" lang="en-US" altLang="zh-CN" sz="2400" dirty="0">
                <a:latin typeface="Arial" pitchFamily="34" charset="0"/>
                <a:cs typeface="Arial" pitchFamily="34" charset="0"/>
              </a:rPr>
              <a:t>IBM</a:t>
            </a:r>
            <a:r>
              <a:rPr kumimoji="1" lang="zh-CN" altLang="en-US" sz="2400" dirty="0">
                <a:latin typeface="Arial" pitchFamily="34" charset="0"/>
                <a:cs typeface="Arial" pitchFamily="34" charset="0"/>
              </a:rPr>
              <a:t>小型机算计</a:t>
            </a:r>
            <a:endParaRPr kumimoji="1" lang="en-US" altLang="zh-CN" sz="2400" dirty="0">
              <a:latin typeface="Arial" pitchFamily="34" charset="0"/>
              <a:cs typeface="Arial" pitchFamily="34" charset="0"/>
            </a:endParaRPr>
          </a:p>
          <a:p>
            <a:r>
              <a:rPr kumimoji="1" lang="en-US" altLang="zh-CN" sz="2400" b="1" dirty="0">
                <a:solidFill>
                  <a:srgbClr val="FF0000"/>
                </a:solidFill>
                <a:latin typeface="Arial" pitchFamily="34" charset="0"/>
                <a:cs typeface="Arial" pitchFamily="34" charset="0"/>
              </a:rPr>
              <a:t>e</a:t>
            </a:r>
            <a:r>
              <a:rPr kumimoji="1" lang="zh-CN" altLang="en-US" sz="2400" dirty="0">
                <a:latin typeface="Arial" pitchFamily="34" charset="0"/>
                <a:cs typeface="Arial" pitchFamily="34" charset="0"/>
              </a:rPr>
              <a:t>：</a:t>
            </a:r>
            <a:r>
              <a:rPr kumimoji="1" lang="en-US" altLang="zh-CN" sz="2400" dirty="0">
                <a:latin typeface="Arial" pitchFamily="34" charset="0"/>
                <a:cs typeface="Arial" pitchFamily="34" charset="0"/>
              </a:rPr>
              <a:t>EMC</a:t>
            </a:r>
            <a:r>
              <a:rPr kumimoji="1" lang="zh-CN" altLang="en-US" sz="2400" dirty="0">
                <a:latin typeface="Arial" pitchFamily="34" charset="0"/>
                <a:cs typeface="Arial" pitchFamily="34" charset="0"/>
              </a:rPr>
              <a:t>存储设备</a:t>
            </a:r>
            <a:endParaRPr kumimoji="1" lang="en-US" altLang="zh-CN" sz="2400" dirty="0">
              <a:latin typeface="Arial" pitchFamily="34" charset="0"/>
              <a:cs typeface="Arial" pitchFamily="34" charset="0"/>
            </a:endParaRPr>
          </a:p>
          <a:p>
            <a:r>
              <a:rPr kumimoji="1" lang="en-US" altLang="zh-CN" sz="2400" b="1" dirty="0">
                <a:solidFill>
                  <a:srgbClr val="FF0000"/>
                </a:solidFill>
                <a:latin typeface="Arial" pitchFamily="34" charset="0"/>
                <a:cs typeface="Arial" pitchFamily="34" charset="0"/>
              </a:rPr>
              <a:t>o</a:t>
            </a:r>
            <a:r>
              <a:rPr kumimoji="1" lang="zh-CN" altLang="en-US" sz="2400" dirty="0">
                <a:latin typeface="Arial" pitchFamily="34" charset="0"/>
                <a:cs typeface="Arial" pitchFamily="34" charset="0"/>
              </a:rPr>
              <a:t>：</a:t>
            </a:r>
            <a:r>
              <a:rPr kumimoji="1" lang="en-US" altLang="zh-CN" sz="2400" dirty="0">
                <a:latin typeface="Arial" pitchFamily="34" charset="0"/>
                <a:cs typeface="Arial" pitchFamily="34" charset="0"/>
              </a:rPr>
              <a:t>Oracle</a:t>
            </a:r>
            <a:r>
              <a:rPr kumimoji="1" lang="zh-CN" altLang="en-US" sz="2400" dirty="0">
                <a:latin typeface="Arial" pitchFamily="34" charset="0"/>
                <a:cs typeface="Arial" pitchFamily="34" charset="0"/>
              </a:rPr>
              <a:t>数据库</a:t>
            </a:r>
          </a:p>
        </p:txBody>
      </p:sp>
    </p:spTree>
    <p:extLst>
      <p:ext uri="{BB962C8B-B14F-4D97-AF65-F5344CB8AC3E}">
        <p14:creationId xmlns:p14="http://schemas.microsoft.com/office/powerpoint/2010/main" val="12295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70</a:t>
            </a:fld>
            <a:endParaRPr lang="en-US"/>
          </a:p>
        </p:txBody>
      </p:sp>
      <p:sp>
        <p:nvSpPr>
          <p:cNvPr id="13" name="内容占位符 2"/>
          <p:cNvSpPr>
            <a:spLocks noGrp="1"/>
          </p:cNvSpPr>
          <p:nvPr>
            <p:ph idx="1"/>
          </p:nvPr>
        </p:nvSpPr>
        <p:spPr>
          <a:xfrm>
            <a:off x="1499616" y="1063756"/>
            <a:ext cx="11658600" cy="5718047"/>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pic>
        <p:nvPicPr>
          <p:cNvPr id="6" name="Picture 3"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3" y="1752602"/>
            <a:ext cx="5976939" cy="2563813"/>
          </a:xfrm>
          <a:prstGeom prst="rect">
            <a:avLst/>
          </a:prstGeom>
          <a:noFill/>
          <a:ln>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图片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3" y="4494214"/>
            <a:ext cx="5976939"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318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71</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333500" y="1176532"/>
                <a:ext cx="88011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选择</a:t>
                </a:r>
                <a:endParaRPr lang="en-US" altLang="zh-CN" b="1" dirty="0"/>
              </a:p>
              <a:p>
                <a:pPr marL="457178" lvl="1" indent="0">
                  <a:lnSpc>
                    <a:spcPct val="120000"/>
                  </a:lnSpc>
                  <a:buNone/>
                </a:pPr>
                <a:r>
                  <a:rPr lang="zh-CN" altLang="en-US" b="1" dirty="0"/>
                  <a:t>对关系</a:t>
                </a:r>
                <a:r>
                  <a:rPr lang="en-US" altLang="zh-CN" b="1" dirty="0"/>
                  <a:t>R</a:t>
                </a:r>
                <a:r>
                  <a:rPr lang="zh-CN" altLang="en-US" b="1" dirty="0"/>
                  <a:t>的每一个元组应用条件</a:t>
                </a:r>
                <a:r>
                  <a:rPr lang="en-US" altLang="zh-CN" b="1" dirty="0"/>
                  <a:t>C</a:t>
                </a:r>
                <a:r>
                  <a:rPr lang="zh-CN" altLang="en-US" b="1" dirty="0"/>
                  <a:t>，得到仅满足条件</a:t>
                </a:r>
                <a:r>
                  <a:rPr lang="en-US" altLang="zh-CN" b="1" dirty="0"/>
                  <a:t>C</a:t>
                </a:r>
                <a:r>
                  <a:rPr lang="zh-CN" altLang="en-US" b="1" dirty="0"/>
                  <a:t>的元组，该选择运算的结果记为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1" i="1" smtClean="0">
                        <a:latin typeface="Cambria Math" panose="02040503050406030204" pitchFamily="18" charset="0"/>
                      </a:rPr>
                      <m:t>)</m:t>
                    </m:r>
                  </m:oMath>
                </a14:m>
                <a:endParaRPr lang="en-US" altLang="zh-CN" b="1" dirty="0"/>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333500" y="1176532"/>
                <a:ext cx="8801100" cy="5519924"/>
              </a:xfrm>
              <a:blipFill>
                <a:blip r:embed="rId3"/>
                <a:stretch>
                  <a:fillRect l="-277" t="-1766"/>
                </a:stretch>
              </a:blipFill>
            </p:spPr>
            <p:txBody>
              <a:bodyPr/>
              <a:lstStyle/>
              <a:p>
                <a:r>
                  <a:rPr lang="zh-CN" altLang="en-US">
                    <a:noFill/>
                  </a:rPr>
                  <a:t> </a:t>
                </a:r>
              </a:p>
            </p:txBody>
          </p:sp>
        </mc:Fallback>
      </mc:AlternateContent>
      <p:sp>
        <p:nvSpPr>
          <p:cNvPr id="4" name="文本框 3"/>
          <p:cNvSpPr txBox="1"/>
          <p:nvPr/>
        </p:nvSpPr>
        <p:spPr>
          <a:xfrm>
            <a:off x="9601205" y="4419600"/>
            <a:ext cx="45719" cy="369332"/>
          </a:xfrm>
          <a:prstGeom prst="rect">
            <a:avLst/>
          </a:prstGeom>
          <a:noFill/>
        </p:spPr>
        <p:txBody>
          <a:bodyPr wrap="square" rtlCol="0">
            <a:spAutoFit/>
          </a:bodyPr>
          <a:lstStyle/>
          <a:p>
            <a:endParaRPr lang="zh-CN" altLang="en-US" dirty="0"/>
          </a:p>
        </p:txBody>
      </p:sp>
      <p:graphicFrame>
        <p:nvGraphicFramePr>
          <p:cNvPr id="6" name="Group 17"/>
          <p:cNvGraphicFramePr>
            <a:graphicFrameLocks noGrp="1"/>
          </p:cNvGraphicFramePr>
          <p:nvPr/>
        </p:nvGraphicFramePr>
        <p:xfrm>
          <a:off x="2057400" y="4191001"/>
          <a:ext cx="24384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3" name="文本框 2"/>
          <p:cNvSpPr txBox="1"/>
          <p:nvPr/>
        </p:nvSpPr>
        <p:spPr>
          <a:xfrm>
            <a:off x="3352800" y="3810000"/>
            <a:ext cx="457200" cy="400110"/>
          </a:xfrm>
          <a:prstGeom prst="rect">
            <a:avLst/>
          </a:prstGeom>
          <a:noFill/>
        </p:spPr>
        <p:txBody>
          <a:bodyPr wrap="square" rtlCol="0">
            <a:spAutoFit/>
          </a:bodyPr>
          <a:lstStyle/>
          <a:p>
            <a:r>
              <a:rPr lang="en-US" altLang="zh-CN" sz="2000" b="1" dirty="0"/>
              <a:t>R</a:t>
            </a:r>
            <a:endParaRPr lang="zh-CN" altLang="en-US" sz="2000" b="1" dirty="0"/>
          </a:p>
        </p:txBody>
      </p:sp>
      <p:sp>
        <p:nvSpPr>
          <p:cNvPr id="7" name="文本框 6"/>
          <p:cNvSpPr txBox="1"/>
          <p:nvPr/>
        </p:nvSpPr>
        <p:spPr>
          <a:xfrm>
            <a:off x="5105400" y="4191001"/>
            <a:ext cx="1881186" cy="646331"/>
          </a:xfrm>
          <a:prstGeom prst="rect">
            <a:avLst/>
          </a:prstGeom>
          <a:noFill/>
        </p:spPr>
        <p:txBody>
          <a:bodyPr wrap="square" rtlCol="0">
            <a:spAutoFit/>
          </a:bodyPr>
          <a:lstStyle/>
          <a:p>
            <a:r>
              <a:rPr lang="zh-CN" altLang="en-US" b="1" dirty="0"/>
              <a:t>条件</a:t>
            </a:r>
            <a:r>
              <a:rPr lang="en-US" altLang="zh-CN" b="1" dirty="0"/>
              <a:t>C</a:t>
            </a:r>
            <a:r>
              <a:rPr lang="zh-CN" altLang="en-US" b="1" dirty="0"/>
              <a:t>：属性</a:t>
            </a:r>
            <a:r>
              <a:rPr lang="en-US" altLang="zh-CN" b="1" dirty="0"/>
              <a:t>B</a:t>
            </a:r>
            <a:r>
              <a:rPr lang="zh-CN" altLang="en-US" b="1" dirty="0"/>
              <a:t>的属性值为</a:t>
            </a:r>
            <a:r>
              <a:rPr lang="en-US" altLang="zh-CN" b="1" dirty="0">
                <a:latin typeface="Arial" panose="020B0604020202020204" pitchFamily="34" charset="0"/>
                <a:cs typeface="Arial" panose="020B0604020202020204" pitchFamily="34" charset="0"/>
              </a:rPr>
              <a:t>b2</a:t>
            </a:r>
            <a:endParaRPr lang="zh-CN" altLang="en-US" dirty="0">
              <a:latin typeface="Arial" panose="020B0604020202020204" pitchFamily="34" charset="0"/>
              <a:cs typeface="Arial" panose="020B0604020202020204" pitchFamily="34" charset="0"/>
            </a:endParaRPr>
          </a:p>
        </p:txBody>
      </p:sp>
      <p:graphicFrame>
        <p:nvGraphicFramePr>
          <p:cNvPr id="11" name="Group 17"/>
          <p:cNvGraphicFramePr>
            <a:graphicFrameLocks noGrp="1"/>
          </p:cNvGraphicFramePr>
          <p:nvPr/>
        </p:nvGraphicFramePr>
        <p:xfrm>
          <a:off x="7391400" y="4251868"/>
          <a:ext cx="2438400" cy="119662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5099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79822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cxnSp>
        <p:nvCxnSpPr>
          <p:cNvPr id="12" name="直接箭头连接符 11"/>
          <p:cNvCxnSpPr/>
          <p:nvPr/>
        </p:nvCxnSpPr>
        <p:spPr>
          <a:xfrm>
            <a:off x="4700587" y="5105400"/>
            <a:ext cx="25079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7848600" y="3775793"/>
                <a:ext cx="1259704" cy="424732"/>
              </a:xfrm>
              <a:prstGeom prst="rect">
                <a:avLst/>
              </a:prstGeom>
            </p:spPr>
            <p:txBody>
              <a:bodyPr wrap="none">
                <a:spAutoFit/>
              </a:bodyPr>
              <a:lstStyle/>
              <a:p>
                <a:pPr marL="457178" lvl="1">
                  <a:lnSpc>
                    <a:spcPct val="12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1" i="1">
                          <a:latin typeface="Cambria Math" panose="02040503050406030204" pitchFamily="18" charset="0"/>
                        </a:rPr>
                        <m:t>)</m:t>
                      </m:r>
                    </m:oMath>
                  </m:oMathPara>
                </a14:m>
                <a:endParaRPr lang="en-US" altLang="zh-CN" b="1" dirty="0"/>
              </a:p>
            </p:txBody>
          </p:sp>
        </mc:Choice>
        <mc:Fallback xmlns="">
          <p:sp>
            <p:nvSpPr>
              <p:cNvPr id="14" name="矩形 13"/>
              <p:cNvSpPr>
                <a:spLocks noRot="1" noChangeAspect="1" noMove="1" noResize="1" noEditPoints="1" noAdjustHandles="1" noChangeArrowheads="1" noChangeShapeType="1" noTextEdit="1"/>
              </p:cNvSpPr>
              <p:nvPr/>
            </p:nvSpPr>
            <p:spPr>
              <a:xfrm>
                <a:off x="7848600" y="3775793"/>
                <a:ext cx="1259704" cy="424732"/>
              </a:xfrm>
              <a:prstGeom prst="rect">
                <a:avLst/>
              </a:prstGeom>
              <a:blipFill>
                <a:blip r:embed="rId4"/>
                <a:stretch>
                  <a:fillRect b="-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176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72</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333500" y="1176532"/>
                <a:ext cx="88011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投影</a:t>
                </a:r>
                <a:endParaRPr lang="en-US" altLang="zh-CN" b="1" dirty="0"/>
              </a:p>
              <a:p>
                <a:pPr marL="457178" lvl="1" indent="0">
                  <a:lnSpc>
                    <a:spcPct val="120000"/>
                  </a:lnSpc>
                  <a:buNone/>
                </a:pPr>
                <a:r>
                  <a:rPr lang="zh-CN" altLang="en-US" b="1" dirty="0"/>
                  <a:t>对关系</a:t>
                </a:r>
                <a:r>
                  <a:rPr lang="en-US" altLang="zh-CN" b="1" dirty="0"/>
                  <a:t>R</a:t>
                </a:r>
                <a:r>
                  <a:rPr lang="zh-CN" altLang="en-US" b="1" dirty="0"/>
                  <a:t>的某个属性子集</a:t>
                </a:r>
                <a:r>
                  <a:rPr lang="en-US" altLang="zh-CN" b="1" dirty="0"/>
                  <a:t>S</a:t>
                </a:r>
                <a:r>
                  <a:rPr lang="zh-CN" altLang="en-US" b="1" dirty="0"/>
                  <a:t>，从每个元组中得到仅包含</a:t>
                </a:r>
                <a:r>
                  <a:rPr lang="en-US" altLang="zh-CN" b="1" dirty="0"/>
                  <a:t>S</a:t>
                </a:r>
                <a:r>
                  <a:rPr lang="zh-CN" altLang="en-US" b="1" dirty="0"/>
                  <a:t>中属性的元素，该投影运算的结果记为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a14:m>
                <a:endParaRPr lang="zh-CN" altLang="en-US" b="1" dirty="0"/>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333500" y="1176532"/>
                <a:ext cx="8801100" cy="5519924"/>
              </a:xfrm>
              <a:blipFill>
                <a:blip r:embed="rId3"/>
                <a:stretch>
                  <a:fillRect l="-277" t="-1766" r="-1385"/>
                </a:stretch>
              </a:blipFill>
            </p:spPr>
            <p:txBody>
              <a:bodyPr/>
              <a:lstStyle/>
              <a:p>
                <a:r>
                  <a:rPr lang="zh-CN" altLang="en-US">
                    <a:noFill/>
                  </a:rPr>
                  <a:t> </a:t>
                </a:r>
              </a:p>
            </p:txBody>
          </p:sp>
        </mc:Fallback>
      </mc:AlternateContent>
      <p:graphicFrame>
        <p:nvGraphicFramePr>
          <p:cNvPr id="7" name="Group 17"/>
          <p:cNvGraphicFramePr>
            <a:graphicFrameLocks noGrp="1"/>
          </p:cNvGraphicFramePr>
          <p:nvPr/>
        </p:nvGraphicFramePr>
        <p:xfrm>
          <a:off x="2453004" y="4191001"/>
          <a:ext cx="24384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8" name="文本框 7"/>
          <p:cNvSpPr txBox="1"/>
          <p:nvPr/>
        </p:nvSpPr>
        <p:spPr>
          <a:xfrm>
            <a:off x="3748404" y="3810000"/>
            <a:ext cx="457200" cy="400110"/>
          </a:xfrm>
          <a:prstGeom prst="rect">
            <a:avLst/>
          </a:prstGeom>
          <a:noFill/>
        </p:spPr>
        <p:txBody>
          <a:bodyPr wrap="square" rtlCol="0">
            <a:spAutoFit/>
          </a:bodyPr>
          <a:lstStyle/>
          <a:p>
            <a:r>
              <a:rPr lang="en-US" altLang="zh-CN" sz="2000" b="1" dirty="0"/>
              <a:t>R</a:t>
            </a:r>
            <a:endParaRPr lang="zh-CN" altLang="en-US" sz="2000" b="1" dirty="0"/>
          </a:p>
        </p:txBody>
      </p:sp>
      <p:sp>
        <p:nvSpPr>
          <p:cNvPr id="9" name="文本框 8"/>
          <p:cNvSpPr txBox="1"/>
          <p:nvPr/>
        </p:nvSpPr>
        <p:spPr>
          <a:xfrm>
            <a:off x="5298597" y="4433887"/>
            <a:ext cx="2103123" cy="369332"/>
          </a:xfrm>
          <a:prstGeom prst="rect">
            <a:avLst/>
          </a:prstGeom>
          <a:noFill/>
        </p:spPr>
        <p:txBody>
          <a:bodyPr wrap="square" rtlCol="0">
            <a:spAutoFit/>
          </a:bodyPr>
          <a:lstStyle/>
          <a:p>
            <a:r>
              <a:rPr lang="zh-CN" altLang="en-US" dirty="0">
                <a:latin typeface="Arial" panose="020B0604020202020204" pitchFamily="34" charset="0"/>
                <a:cs typeface="Arial" panose="020B0604020202020204" pitchFamily="34" charset="0"/>
              </a:rPr>
              <a:t>属性子集</a:t>
            </a:r>
            <a:r>
              <a:rPr lang="en-US" altLang="zh-CN" dirty="0">
                <a:latin typeface="Arial" panose="020B0604020202020204" pitchFamily="34" charset="0"/>
                <a:cs typeface="Arial" panose="020B0604020202020204" pitchFamily="34" charset="0"/>
              </a:rPr>
              <a:t>S</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{A,B}</a:t>
            </a:r>
            <a:endParaRPr lang="zh-CN" altLang="en-US" dirty="0">
              <a:latin typeface="Arial" panose="020B0604020202020204" pitchFamily="34" charset="0"/>
              <a:cs typeface="Arial" panose="020B0604020202020204" pitchFamily="34" charset="0"/>
            </a:endParaRPr>
          </a:p>
        </p:txBody>
      </p:sp>
      <p:cxnSp>
        <p:nvCxnSpPr>
          <p:cNvPr id="11" name="直接箭头连接符 10"/>
          <p:cNvCxnSpPr/>
          <p:nvPr/>
        </p:nvCxnSpPr>
        <p:spPr>
          <a:xfrm>
            <a:off x="5096191" y="5105400"/>
            <a:ext cx="25079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7823201" y="3766268"/>
                <a:ext cx="1272015" cy="424732"/>
              </a:xfrm>
              <a:prstGeom prst="rect">
                <a:avLst/>
              </a:prstGeom>
            </p:spPr>
            <p:txBody>
              <a:bodyPr wrap="none">
                <a:spAutoFit/>
              </a:bodyPr>
              <a:lstStyle/>
              <a:p>
                <a:pPr marL="457178" lvl="1">
                  <a:lnSpc>
                    <a:spcPct val="12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𝑠</m:t>
                          </m:r>
                        </m:sub>
                      </m:sSub>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1" i="1">
                          <a:latin typeface="Cambria Math" panose="02040503050406030204" pitchFamily="18" charset="0"/>
                        </a:rPr>
                        <m:t>)</m:t>
                      </m:r>
                    </m:oMath>
                  </m:oMathPara>
                </a14:m>
                <a:endParaRPr lang="en-US" altLang="zh-CN" b="1" dirty="0"/>
              </a:p>
            </p:txBody>
          </p:sp>
        </mc:Choice>
        <mc:Fallback xmlns="">
          <p:sp>
            <p:nvSpPr>
              <p:cNvPr id="12" name="矩形 11"/>
              <p:cNvSpPr>
                <a:spLocks noRot="1" noChangeAspect="1" noMove="1" noResize="1" noEditPoints="1" noAdjustHandles="1" noChangeArrowheads="1" noChangeShapeType="1" noTextEdit="1"/>
              </p:cNvSpPr>
              <p:nvPr/>
            </p:nvSpPr>
            <p:spPr>
              <a:xfrm>
                <a:off x="7823201" y="3766268"/>
                <a:ext cx="1272015" cy="424732"/>
              </a:xfrm>
              <a:prstGeom prst="rect">
                <a:avLst/>
              </a:prstGeom>
              <a:blipFill>
                <a:blip r:embed="rId4"/>
                <a:stretch>
                  <a:fillRect b="-5714"/>
                </a:stretch>
              </a:blipFill>
            </p:spPr>
            <p:txBody>
              <a:bodyPr/>
              <a:lstStyle/>
              <a:p>
                <a:r>
                  <a:rPr lang="zh-CN" altLang="en-US">
                    <a:noFill/>
                  </a:rPr>
                  <a:t> </a:t>
                </a:r>
              </a:p>
            </p:txBody>
          </p:sp>
        </mc:Fallback>
      </mc:AlternateContent>
      <p:graphicFrame>
        <p:nvGraphicFramePr>
          <p:cNvPr id="14" name="Group 17"/>
          <p:cNvGraphicFramePr>
            <a:graphicFrameLocks noGrp="1"/>
          </p:cNvGraphicFramePr>
          <p:nvPr/>
        </p:nvGraphicFramePr>
        <p:xfrm>
          <a:off x="7823200" y="4210111"/>
          <a:ext cx="16256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Tree>
    <p:extLst>
      <p:ext uri="{BB962C8B-B14F-4D97-AF65-F5344CB8AC3E}">
        <p14:creationId xmlns:p14="http://schemas.microsoft.com/office/powerpoint/2010/main" val="2546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76200"/>
            <a:ext cx="8229600" cy="987552"/>
          </a:xfrm>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a:xfrm>
            <a:off x="9728397" y="6583680"/>
            <a:ext cx="733864" cy="274320"/>
          </a:xfrm>
        </p:spPr>
        <p:txBody>
          <a:bodyPr/>
          <a:lstStyle/>
          <a:p>
            <a:fld id="{19B12225-5612-419B-A8D5-4B8EEE4C217E}" type="slidenum">
              <a:rPr lang="en-US" smtClean="0"/>
              <a:pPr/>
              <a:t>73</a:t>
            </a:fld>
            <a:endParaRPr lang="en-US"/>
          </a:p>
        </p:txBody>
      </p:sp>
      <p:sp>
        <p:nvSpPr>
          <p:cNvPr id="13" name="内容占位符 2"/>
          <p:cNvSpPr>
            <a:spLocks noGrp="1"/>
          </p:cNvSpPr>
          <p:nvPr>
            <p:ph idx="1"/>
          </p:nvPr>
        </p:nvSpPr>
        <p:spPr>
          <a:xfrm>
            <a:off x="1333500" y="1176532"/>
            <a:ext cx="88011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并、交、差</a:t>
            </a:r>
            <a:endParaRPr lang="en-US" altLang="zh-CN" b="1" dirty="0"/>
          </a:p>
          <a:p>
            <a:pPr marL="457178" lvl="1" indent="0">
              <a:lnSpc>
                <a:spcPct val="120000"/>
              </a:lnSpc>
              <a:buNone/>
            </a:pPr>
            <a:r>
              <a:rPr lang="zh-CN" altLang="en-US" b="1" dirty="0"/>
              <a:t>对两个具有相同模式的关系</a:t>
            </a:r>
            <a:r>
              <a:rPr lang="en-US" altLang="zh-CN" b="1" dirty="0"/>
              <a:t>R</a:t>
            </a:r>
            <a:r>
              <a:rPr lang="zh-CN" altLang="en-US" b="1" dirty="0"/>
              <a:t>和</a:t>
            </a:r>
            <a:r>
              <a:rPr lang="en-US" altLang="zh-CN" b="1" dirty="0"/>
              <a:t>S</a:t>
            </a:r>
            <a:r>
              <a:rPr lang="zh-CN" altLang="en-US" b="1" dirty="0"/>
              <a:t>，并：</a:t>
            </a:r>
            <a:r>
              <a:rPr lang="en-US" altLang="zh-CN" b="1" dirty="0"/>
              <a:t>R</a:t>
            </a:r>
            <a:r>
              <a:rPr lang="zh-CN" altLang="en-US" b="1" dirty="0"/>
              <a:t>∪</a:t>
            </a:r>
            <a:r>
              <a:rPr lang="en-US" altLang="zh-CN" b="1" dirty="0"/>
              <a:t>S</a:t>
            </a:r>
            <a:r>
              <a:rPr lang="zh-CN" altLang="en-US" b="1" dirty="0"/>
              <a:t>，交：</a:t>
            </a:r>
            <a:r>
              <a:rPr lang="en-US" altLang="zh-CN" b="1" dirty="0"/>
              <a:t>R</a:t>
            </a:r>
            <a:r>
              <a:rPr lang="zh-CN" altLang="en-US" b="1" dirty="0"/>
              <a:t>∩</a:t>
            </a:r>
            <a:r>
              <a:rPr lang="en-US" altLang="zh-CN" b="1" dirty="0"/>
              <a:t>S</a:t>
            </a:r>
            <a:r>
              <a:rPr lang="zh-CN" altLang="en-US" b="1" dirty="0"/>
              <a:t>，差：</a:t>
            </a:r>
            <a:r>
              <a:rPr lang="en-US" altLang="zh-CN" b="1" dirty="0"/>
              <a:t>R-S</a:t>
            </a:r>
          </a:p>
        </p:txBody>
      </p:sp>
      <p:graphicFrame>
        <p:nvGraphicFramePr>
          <p:cNvPr id="6" name="Group 17"/>
          <p:cNvGraphicFramePr>
            <a:graphicFrameLocks noGrp="1"/>
          </p:cNvGraphicFramePr>
          <p:nvPr/>
        </p:nvGraphicFramePr>
        <p:xfrm>
          <a:off x="1828801" y="419100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7" name="Group 3"/>
          <p:cNvGraphicFramePr>
            <a:graphicFrameLocks/>
          </p:cNvGraphicFramePr>
          <p:nvPr/>
        </p:nvGraphicFramePr>
        <p:xfrm>
          <a:off x="4572000" y="4210051"/>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3" name="文本框 2"/>
          <p:cNvSpPr txBox="1"/>
          <p:nvPr/>
        </p:nvSpPr>
        <p:spPr>
          <a:xfrm flipH="1">
            <a:off x="2407920" y="3733800"/>
            <a:ext cx="182881" cy="369332"/>
          </a:xfrm>
          <a:prstGeom prst="rect">
            <a:avLst/>
          </a:prstGeom>
          <a:noFill/>
        </p:spPr>
        <p:txBody>
          <a:bodyPr wrap="square" rtlCol="0">
            <a:spAutoFit/>
          </a:bodyPr>
          <a:lstStyle/>
          <a:p>
            <a:r>
              <a:rPr lang="en-US" altLang="zh-CN" b="1" dirty="0"/>
              <a:t>R</a:t>
            </a:r>
            <a:endParaRPr lang="zh-CN" altLang="en-US" b="1" dirty="0"/>
          </a:p>
        </p:txBody>
      </p:sp>
      <p:sp>
        <p:nvSpPr>
          <p:cNvPr id="9" name="文本框 8"/>
          <p:cNvSpPr txBox="1"/>
          <p:nvPr/>
        </p:nvSpPr>
        <p:spPr>
          <a:xfrm flipH="1">
            <a:off x="5318760" y="3727938"/>
            <a:ext cx="182881" cy="369332"/>
          </a:xfrm>
          <a:prstGeom prst="rect">
            <a:avLst/>
          </a:prstGeom>
          <a:noFill/>
        </p:spPr>
        <p:txBody>
          <a:bodyPr wrap="square" rtlCol="0">
            <a:spAutoFit/>
          </a:bodyPr>
          <a:lstStyle/>
          <a:p>
            <a:r>
              <a:rPr lang="en-US" altLang="zh-CN" b="1" dirty="0"/>
              <a:t>S</a:t>
            </a:r>
            <a:endParaRPr lang="zh-CN" altLang="en-US" b="1" dirty="0"/>
          </a:p>
        </p:txBody>
      </p:sp>
      <p:sp>
        <p:nvSpPr>
          <p:cNvPr id="10" name="文本框 2"/>
          <p:cNvSpPr txBox="1"/>
          <p:nvPr/>
        </p:nvSpPr>
        <p:spPr>
          <a:xfrm flipH="1">
            <a:off x="3962401" y="477071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a:t>
            </a:r>
          </a:p>
        </p:txBody>
      </p:sp>
      <p:graphicFrame>
        <p:nvGraphicFramePr>
          <p:cNvPr id="11" name="Group 17"/>
          <p:cNvGraphicFramePr>
            <a:graphicFrameLocks noGrp="1"/>
          </p:cNvGraphicFramePr>
          <p:nvPr/>
        </p:nvGraphicFramePr>
        <p:xfrm>
          <a:off x="7277100" y="4191001"/>
          <a:ext cx="1828800" cy="225990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8" name="文本框 7"/>
          <p:cNvSpPr txBox="1"/>
          <p:nvPr/>
        </p:nvSpPr>
        <p:spPr>
          <a:xfrm>
            <a:off x="6591299" y="4800600"/>
            <a:ext cx="45719"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690095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76200"/>
            <a:ext cx="8229600" cy="987552"/>
          </a:xfrm>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a:xfrm>
            <a:off x="9728397" y="6583680"/>
            <a:ext cx="733864" cy="274320"/>
          </a:xfrm>
        </p:spPr>
        <p:txBody>
          <a:bodyPr/>
          <a:lstStyle/>
          <a:p>
            <a:fld id="{19B12225-5612-419B-A8D5-4B8EEE4C217E}" type="slidenum">
              <a:rPr lang="en-US" smtClean="0"/>
              <a:pPr/>
              <a:t>74</a:t>
            </a:fld>
            <a:endParaRPr lang="en-US"/>
          </a:p>
        </p:txBody>
      </p:sp>
      <p:sp>
        <p:nvSpPr>
          <p:cNvPr id="13" name="内容占位符 2"/>
          <p:cNvSpPr>
            <a:spLocks noGrp="1"/>
          </p:cNvSpPr>
          <p:nvPr>
            <p:ph idx="1"/>
          </p:nvPr>
        </p:nvSpPr>
        <p:spPr>
          <a:xfrm>
            <a:off x="1333500" y="1176532"/>
            <a:ext cx="88011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并、交、差</a:t>
            </a:r>
            <a:endParaRPr lang="en-US" altLang="zh-CN" b="1" dirty="0"/>
          </a:p>
          <a:p>
            <a:pPr marL="457178" lvl="1" indent="0">
              <a:lnSpc>
                <a:spcPct val="120000"/>
              </a:lnSpc>
              <a:buNone/>
            </a:pPr>
            <a:r>
              <a:rPr lang="zh-CN" altLang="en-US" b="1" dirty="0"/>
              <a:t>对两个具有相同模式的关系</a:t>
            </a:r>
            <a:r>
              <a:rPr lang="en-US" altLang="zh-CN" b="1" dirty="0"/>
              <a:t>R</a:t>
            </a:r>
            <a:r>
              <a:rPr lang="zh-CN" altLang="en-US" b="1" dirty="0"/>
              <a:t>和</a:t>
            </a:r>
            <a:r>
              <a:rPr lang="en-US" altLang="zh-CN" b="1" dirty="0"/>
              <a:t>S</a:t>
            </a:r>
            <a:r>
              <a:rPr lang="zh-CN" altLang="en-US" b="1" dirty="0"/>
              <a:t>，并：</a:t>
            </a:r>
            <a:r>
              <a:rPr lang="en-US" altLang="zh-CN" b="1" dirty="0"/>
              <a:t>R</a:t>
            </a:r>
            <a:r>
              <a:rPr lang="zh-CN" altLang="en-US" b="1" dirty="0"/>
              <a:t>∪</a:t>
            </a:r>
            <a:r>
              <a:rPr lang="en-US" altLang="zh-CN" b="1" dirty="0"/>
              <a:t>S</a:t>
            </a:r>
            <a:r>
              <a:rPr lang="zh-CN" altLang="en-US" b="1" dirty="0"/>
              <a:t>，交：</a:t>
            </a:r>
            <a:r>
              <a:rPr lang="en-US" altLang="zh-CN" b="1" dirty="0"/>
              <a:t>R</a:t>
            </a:r>
            <a:r>
              <a:rPr lang="zh-CN" altLang="en-US" b="1" dirty="0"/>
              <a:t>∩</a:t>
            </a:r>
            <a:r>
              <a:rPr lang="en-US" altLang="zh-CN" b="1" dirty="0"/>
              <a:t>S</a:t>
            </a:r>
            <a:r>
              <a:rPr lang="zh-CN" altLang="en-US" b="1" dirty="0"/>
              <a:t>，差：</a:t>
            </a:r>
            <a:r>
              <a:rPr lang="en-US" altLang="zh-CN" b="1" dirty="0"/>
              <a:t>R-S</a:t>
            </a:r>
          </a:p>
        </p:txBody>
      </p:sp>
      <p:graphicFrame>
        <p:nvGraphicFramePr>
          <p:cNvPr id="6" name="Group 17"/>
          <p:cNvGraphicFramePr>
            <a:graphicFrameLocks noGrp="1"/>
          </p:cNvGraphicFramePr>
          <p:nvPr/>
        </p:nvGraphicFramePr>
        <p:xfrm>
          <a:off x="1828801" y="419100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7" name="Group 3"/>
          <p:cNvGraphicFramePr>
            <a:graphicFrameLocks/>
          </p:cNvGraphicFramePr>
          <p:nvPr/>
        </p:nvGraphicFramePr>
        <p:xfrm>
          <a:off x="4572000" y="4210051"/>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3" name="文本框 2"/>
          <p:cNvSpPr txBox="1"/>
          <p:nvPr/>
        </p:nvSpPr>
        <p:spPr>
          <a:xfrm flipH="1">
            <a:off x="2407920" y="3733800"/>
            <a:ext cx="182881" cy="369332"/>
          </a:xfrm>
          <a:prstGeom prst="rect">
            <a:avLst/>
          </a:prstGeom>
          <a:noFill/>
        </p:spPr>
        <p:txBody>
          <a:bodyPr wrap="square" rtlCol="0">
            <a:spAutoFit/>
          </a:bodyPr>
          <a:lstStyle/>
          <a:p>
            <a:r>
              <a:rPr lang="en-US" altLang="zh-CN" b="1" dirty="0"/>
              <a:t>R</a:t>
            </a:r>
            <a:endParaRPr lang="zh-CN" altLang="en-US" b="1" dirty="0"/>
          </a:p>
        </p:txBody>
      </p:sp>
      <p:sp>
        <p:nvSpPr>
          <p:cNvPr id="9" name="文本框 8"/>
          <p:cNvSpPr txBox="1"/>
          <p:nvPr/>
        </p:nvSpPr>
        <p:spPr>
          <a:xfrm flipH="1">
            <a:off x="5318760" y="3727938"/>
            <a:ext cx="182881" cy="369332"/>
          </a:xfrm>
          <a:prstGeom prst="rect">
            <a:avLst/>
          </a:prstGeom>
          <a:noFill/>
        </p:spPr>
        <p:txBody>
          <a:bodyPr wrap="square" rtlCol="0">
            <a:spAutoFit/>
          </a:bodyPr>
          <a:lstStyle/>
          <a:p>
            <a:r>
              <a:rPr lang="en-US" altLang="zh-CN" b="1" dirty="0"/>
              <a:t>S</a:t>
            </a:r>
            <a:endParaRPr lang="zh-CN" altLang="en-US" b="1" dirty="0"/>
          </a:p>
        </p:txBody>
      </p:sp>
      <p:sp>
        <p:nvSpPr>
          <p:cNvPr id="10" name="文本框 2"/>
          <p:cNvSpPr txBox="1"/>
          <p:nvPr/>
        </p:nvSpPr>
        <p:spPr>
          <a:xfrm flipH="1">
            <a:off x="3962401" y="477071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a:t>
            </a:r>
          </a:p>
        </p:txBody>
      </p:sp>
      <p:graphicFrame>
        <p:nvGraphicFramePr>
          <p:cNvPr id="11" name="Group 17"/>
          <p:cNvGraphicFramePr>
            <a:graphicFrameLocks noGrp="1"/>
          </p:cNvGraphicFramePr>
          <p:nvPr/>
        </p:nvGraphicFramePr>
        <p:xfrm>
          <a:off x="7277100" y="4210050"/>
          <a:ext cx="1828800" cy="1018128"/>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2184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61972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8" name="文本框 7"/>
          <p:cNvSpPr txBox="1"/>
          <p:nvPr/>
        </p:nvSpPr>
        <p:spPr>
          <a:xfrm>
            <a:off x="6591299" y="4800600"/>
            <a:ext cx="45719"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6899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76200"/>
            <a:ext cx="8229600" cy="987552"/>
          </a:xfrm>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a:xfrm>
            <a:off x="9728397" y="6583680"/>
            <a:ext cx="733864" cy="274320"/>
          </a:xfrm>
        </p:spPr>
        <p:txBody>
          <a:bodyPr/>
          <a:lstStyle/>
          <a:p>
            <a:fld id="{19B12225-5612-419B-A8D5-4B8EEE4C217E}" type="slidenum">
              <a:rPr lang="en-US" smtClean="0"/>
              <a:pPr/>
              <a:t>75</a:t>
            </a:fld>
            <a:endParaRPr lang="en-US"/>
          </a:p>
        </p:txBody>
      </p:sp>
      <p:sp>
        <p:nvSpPr>
          <p:cNvPr id="13" name="内容占位符 2"/>
          <p:cNvSpPr>
            <a:spLocks noGrp="1"/>
          </p:cNvSpPr>
          <p:nvPr>
            <p:ph idx="1"/>
          </p:nvPr>
        </p:nvSpPr>
        <p:spPr>
          <a:xfrm>
            <a:off x="1333500" y="1176532"/>
            <a:ext cx="8801100" cy="5519924"/>
          </a:xfrm>
        </p:spPr>
        <p:txBody>
          <a:bodyPr>
            <a:normAutofit/>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并、交、差</a:t>
            </a:r>
            <a:endParaRPr lang="en-US" altLang="zh-CN" b="1" dirty="0"/>
          </a:p>
          <a:p>
            <a:pPr marL="457178" lvl="1" indent="0">
              <a:lnSpc>
                <a:spcPct val="120000"/>
              </a:lnSpc>
              <a:buNone/>
            </a:pPr>
            <a:r>
              <a:rPr lang="zh-CN" altLang="en-US" b="1" dirty="0"/>
              <a:t>对两个具有相同模式的关系</a:t>
            </a:r>
            <a:r>
              <a:rPr lang="en-US" altLang="zh-CN" b="1" dirty="0"/>
              <a:t>R</a:t>
            </a:r>
            <a:r>
              <a:rPr lang="zh-CN" altLang="en-US" b="1" dirty="0"/>
              <a:t>和</a:t>
            </a:r>
            <a:r>
              <a:rPr lang="en-US" altLang="zh-CN" b="1" dirty="0"/>
              <a:t>S</a:t>
            </a:r>
            <a:r>
              <a:rPr lang="zh-CN" altLang="en-US" b="1" dirty="0"/>
              <a:t>，并：</a:t>
            </a:r>
            <a:r>
              <a:rPr lang="en-US" altLang="zh-CN" b="1" dirty="0"/>
              <a:t>R</a:t>
            </a:r>
            <a:r>
              <a:rPr lang="zh-CN" altLang="en-US" b="1" dirty="0"/>
              <a:t>∪</a:t>
            </a:r>
            <a:r>
              <a:rPr lang="en-US" altLang="zh-CN" b="1" dirty="0"/>
              <a:t>S</a:t>
            </a:r>
            <a:r>
              <a:rPr lang="zh-CN" altLang="en-US" b="1" dirty="0"/>
              <a:t>，交：</a:t>
            </a:r>
            <a:r>
              <a:rPr lang="en-US" altLang="zh-CN" b="1" dirty="0"/>
              <a:t>R</a:t>
            </a:r>
            <a:r>
              <a:rPr lang="zh-CN" altLang="en-US" b="1" dirty="0"/>
              <a:t>∩</a:t>
            </a:r>
            <a:r>
              <a:rPr lang="en-US" altLang="zh-CN" b="1" dirty="0"/>
              <a:t>S</a:t>
            </a:r>
            <a:r>
              <a:rPr lang="zh-CN" altLang="en-US" b="1" dirty="0"/>
              <a:t>，差：</a:t>
            </a:r>
            <a:r>
              <a:rPr lang="en-US" altLang="zh-CN" b="1" dirty="0"/>
              <a:t>R-S</a:t>
            </a:r>
          </a:p>
        </p:txBody>
      </p:sp>
      <p:graphicFrame>
        <p:nvGraphicFramePr>
          <p:cNvPr id="6" name="Group 17"/>
          <p:cNvGraphicFramePr>
            <a:graphicFrameLocks noGrp="1"/>
          </p:cNvGraphicFramePr>
          <p:nvPr/>
        </p:nvGraphicFramePr>
        <p:xfrm>
          <a:off x="1828801" y="419100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7" name="Group 3"/>
          <p:cNvGraphicFramePr>
            <a:graphicFrameLocks/>
          </p:cNvGraphicFramePr>
          <p:nvPr/>
        </p:nvGraphicFramePr>
        <p:xfrm>
          <a:off x="4572000" y="4210051"/>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3" name="文本框 2"/>
          <p:cNvSpPr txBox="1"/>
          <p:nvPr/>
        </p:nvSpPr>
        <p:spPr>
          <a:xfrm flipH="1">
            <a:off x="2407920" y="3733800"/>
            <a:ext cx="182881" cy="369332"/>
          </a:xfrm>
          <a:prstGeom prst="rect">
            <a:avLst/>
          </a:prstGeom>
          <a:noFill/>
        </p:spPr>
        <p:txBody>
          <a:bodyPr wrap="square" rtlCol="0">
            <a:spAutoFit/>
          </a:bodyPr>
          <a:lstStyle/>
          <a:p>
            <a:r>
              <a:rPr lang="en-US" altLang="zh-CN" b="1" dirty="0"/>
              <a:t>R</a:t>
            </a:r>
            <a:endParaRPr lang="zh-CN" altLang="en-US" b="1" dirty="0"/>
          </a:p>
        </p:txBody>
      </p:sp>
      <p:sp>
        <p:nvSpPr>
          <p:cNvPr id="9" name="文本框 8"/>
          <p:cNvSpPr txBox="1"/>
          <p:nvPr/>
        </p:nvSpPr>
        <p:spPr>
          <a:xfrm flipH="1">
            <a:off x="5318760" y="3727938"/>
            <a:ext cx="182881" cy="369332"/>
          </a:xfrm>
          <a:prstGeom prst="rect">
            <a:avLst/>
          </a:prstGeom>
          <a:noFill/>
        </p:spPr>
        <p:txBody>
          <a:bodyPr wrap="square" rtlCol="0">
            <a:spAutoFit/>
          </a:bodyPr>
          <a:lstStyle/>
          <a:p>
            <a:r>
              <a:rPr lang="en-US" altLang="zh-CN" b="1" dirty="0"/>
              <a:t>S</a:t>
            </a:r>
            <a:endParaRPr lang="zh-CN" altLang="en-US" b="1" dirty="0"/>
          </a:p>
        </p:txBody>
      </p:sp>
      <p:sp>
        <p:nvSpPr>
          <p:cNvPr id="10" name="文本框 2"/>
          <p:cNvSpPr txBox="1"/>
          <p:nvPr/>
        </p:nvSpPr>
        <p:spPr>
          <a:xfrm flipH="1">
            <a:off x="3962401" y="477071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t>
            </a:r>
            <a:endParaRPr lang="zh-CN" altLang="en-US" b="1" dirty="0"/>
          </a:p>
        </p:txBody>
      </p:sp>
      <p:graphicFrame>
        <p:nvGraphicFramePr>
          <p:cNvPr id="11" name="Group 17"/>
          <p:cNvGraphicFramePr>
            <a:graphicFrameLocks noGrp="1"/>
          </p:cNvGraphicFramePr>
          <p:nvPr/>
        </p:nvGraphicFramePr>
        <p:xfrm>
          <a:off x="7277100" y="4210050"/>
          <a:ext cx="1828800" cy="1162560"/>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2184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61972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8" name="文本框 7"/>
          <p:cNvSpPr txBox="1"/>
          <p:nvPr/>
        </p:nvSpPr>
        <p:spPr>
          <a:xfrm>
            <a:off x="6591299" y="4800600"/>
            <a:ext cx="45719" cy="369332"/>
          </a:xfrm>
          <a:prstGeom prst="rect">
            <a:avLst/>
          </a:prstGeom>
          <a:noFill/>
        </p:spPr>
        <p:txBody>
          <a:bodyPr wrap="square" rtlCol="0">
            <a:spAutoFit/>
          </a:bodyPr>
          <a:lstStyle/>
          <a:p>
            <a:r>
              <a:rPr lang="en-US" altLang="zh-CN" dirty="0"/>
              <a:t>=</a:t>
            </a:r>
            <a:endParaRPr lang="zh-CN" altLang="en-US" dirty="0"/>
          </a:p>
        </p:txBody>
      </p:sp>
      <p:sp>
        <p:nvSpPr>
          <p:cNvPr id="4" name="文本框 3">
            <a:extLst>
              <a:ext uri="{FF2B5EF4-FFF2-40B4-BE49-F238E27FC236}">
                <a16:creationId xmlns:a16="http://schemas.microsoft.com/office/drawing/2014/main" id="{36332E3A-301E-B76C-0D62-882565BDD46B}"/>
              </a:ext>
            </a:extLst>
          </p:cNvPr>
          <p:cNvSpPr txBox="1"/>
          <p:nvPr/>
        </p:nvSpPr>
        <p:spPr>
          <a:xfrm>
            <a:off x="7277100" y="5738814"/>
            <a:ext cx="4305300" cy="369332"/>
          </a:xfrm>
          <a:prstGeom prst="rect">
            <a:avLst/>
          </a:prstGeom>
          <a:noFill/>
        </p:spPr>
        <p:txBody>
          <a:bodyPr wrap="square" rtlCol="0">
            <a:spAutoFit/>
          </a:bodyPr>
          <a:lstStyle/>
          <a:p>
            <a:r>
              <a:rPr kumimoji="1" lang="zh-CN" altLang="en-US" dirty="0">
                <a:latin typeface="Arial" pitchFamily="34" charset="0"/>
                <a:cs typeface="Arial" pitchFamily="34" charset="0"/>
              </a:rPr>
              <a:t>从集合</a:t>
            </a:r>
            <a:r>
              <a:rPr kumimoji="1" lang="en-US" altLang="zh-CN" dirty="0">
                <a:latin typeface="Arial" pitchFamily="34" charset="0"/>
                <a:cs typeface="Arial" pitchFamily="34" charset="0"/>
              </a:rPr>
              <a:t>R</a:t>
            </a:r>
            <a:r>
              <a:rPr kumimoji="1" lang="zh-CN" altLang="en-US" dirty="0">
                <a:latin typeface="Arial" pitchFamily="34" charset="0"/>
                <a:cs typeface="Arial" pitchFamily="34" charset="0"/>
              </a:rPr>
              <a:t>中减去</a:t>
            </a:r>
            <a:r>
              <a:rPr kumimoji="1" lang="en-US" altLang="zh-CN" dirty="0">
                <a:latin typeface="Arial" pitchFamily="34" charset="0"/>
                <a:cs typeface="Arial" pitchFamily="34" charset="0"/>
              </a:rPr>
              <a:t>S</a:t>
            </a:r>
            <a:r>
              <a:rPr kumimoji="1" lang="zh-CN" altLang="en-US" dirty="0">
                <a:latin typeface="Arial" pitchFamily="34" charset="0"/>
                <a:cs typeface="Arial" pitchFamily="34" charset="0"/>
              </a:rPr>
              <a:t>中包含的元素</a:t>
            </a:r>
          </a:p>
        </p:txBody>
      </p:sp>
    </p:spTree>
    <p:extLst>
      <p:ext uri="{BB962C8B-B14F-4D97-AF65-F5344CB8AC3E}">
        <p14:creationId xmlns:p14="http://schemas.microsoft.com/office/powerpoint/2010/main" val="368898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76</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333500" y="1176532"/>
                <a:ext cx="8801100" cy="5519924"/>
              </a:xfrm>
            </p:spPr>
            <p:txBody>
              <a:bodyPr>
                <a:normAutofit fontScale="77500" lnSpcReduction="20000"/>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sz="3100" b="1" dirty="0"/>
                  <a:t>自然连接</a:t>
                </a:r>
                <a:endParaRPr lang="en-US" altLang="zh-CN" sz="3100" b="1" dirty="0"/>
              </a:p>
              <a:p>
                <a:pPr marL="457178" lvl="1" indent="0">
                  <a:lnSpc>
                    <a:spcPct val="120000"/>
                  </a:lnSpc>
                  <a:buNone/>
                </a:pPr>
                <a:r>
                  <a:rPr lang="zh-CN" altLang="en-US" sz="3100" b="1" dirty="0"/>
                  <a:t>给定两个关系</a:t>
                </a:r>
                <a:r>
                  <a:rPr lang="en-US" altLang="zh-CN" sz="3100" b="1" dirty="0"/>
                  <a:t>R</a:t>
                </a:r>
                <a:r>
                  <a:rPr lang="zh-CN" altLang="en-US" sz="3100" b="1" dirty="0"/>
                  <a:t>和</a:t>
                </a:r>
                <a:r>
                  <a:rPr lang="en-US" altLang="zh-CN" sz="3100" b="1" dirty="0"/>
                  <a:t>S</a:t>
                </a:r>
                <a:r>
                  <a:rPr lang="zh-CN" altLang="en-US" sz="3100" b="1" dirty="0"/>
                  <a:t>，比较两个关系中的每对元组。如果两个元组的所有公共属性的属性值一致，就生成一个新的元组，该元组由原来两个元组的公共部分加上非公共部分组成。如果公共属性的属性值至少有一个不一致，那么就不输出任何元组。关系</a:t>
                </a:r>
                <a:r>
                  <a:rPr lang="en-US" altLang="zh-CN" sz="3100" b="1" dirty="0"/>
                  <a:t>R</a:t>
                </a:r>
                <a:r>
                  <a:rPr lang="zh-CN" altLang="en-US" sz="3100" b="1" dirty="0"/>
                  <a:t>和</a:t>
                </a:r>
                <a:r>
                  <a:rPr lang="en-US" altLang="zh-CN" sz="3100" b="1" dirty="0"/>
                  <a:t>S</a:t>
                </a:r>
                <a:r>
                  <a:rPr lang="zh-CN" altLang="en-US" sz="3100" b="1" dirty="0"/>
                  <a:t>的自然连接记为</a:t>
                </a:r>
                <a:r>
                  <a:rPr lang="en-US" altLang="zh-CN" sz="3100" b="1" dirty="0"/>
                  <a:t>R</a:t>
                </a:r>
                <a14:m>
                  <m:oMath xmlns:m="http://schemas.openxmlformats.org/officeDocument/2006/math">
                    <m:r>
                      <a:rPr lang="en-US" altLang="zh-CN" sz="3100" b="1" i="1">
                        <a:latin typeface="Cambria Math" panose="02040503050406030204" pitchFamily="18" charset="0"/>
                        <a:ea typeface="Cambria Math" panose="02040503050406030204" pitchFamily="18" charset="0"/>
                      </a:rPr>
                      <m:t>⋈</m:t>
                    </m:r>
                  </m:oMath>
                </a14:m>
                <a:r>
                  <a:rPr lang="en-US" altLang="zh-CN" sz="3100" b="1" dirty="0"/>
                  <a:t>S</a:t>
                </a:r>
                <a:r>
                  <a:rPr lang="zh-CN" altLang="en-US" sz="3100" b="1" dirty="0"/>
                  <a:t>。</a:t>
                </a:r>
                <a:endParaRPr lang="en-US" altLang="zh-CN" sz="3100" b="1" dirty="0"/>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endParaRPr lang="zh-CN" altLang="en-US" b="1" dirty="0"/>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333500" y="1176532"/>
                <a:ext cx="8801100" cy="5519924"/>
              </a:xfrm>
              <a:blipFill>
                <a:blip r:embed="rId3"/>
                <a:stretch>
                  <a:fillRect t="-2759"/>
                </a:stretch>
              </a:blipFill>
            </p:spPr>
            <p:txBody>
              <a:bodyPr/>
              <a:lstStyle/>
              <a:p>
                <a:r>
                  <a:rPr lang="zh-CN" altLang="en-US">
                    <a:noFill/>
                  </a:rPr>
                  <a:t> </a:t>
                </a:r>
              </a:p>
            </p:txBody>
          </p:sp>
        </mc:Fallback>
      </mc:AlternateContent>
      <p:graphicFrame>
        <p:nvGraphicFramePr>
          <p:cNvPr id="6" name="Group 17"/>
          <p:cNvGraphicFramePr>
            <a:graphicFrameLocks noGrp="1"/>
          </p:cNvGraphicFramePr>
          <p:nvPr/>
        </p:nvGraphicFramePr>
        <p:xfrm>
          <a:off x="2171701" y="4590182"/>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8" name="文本框 7"/>
          <p:cNvSpPr txBox="1"/>
          <p:nvPr/>
        </p:nvSpPr>
        <p:spPr>
          <a:xfrm flipH="1">
            <a:off x="2750820" y="4132981"/>
            <a:ext cx="182881" cy="369332"/>
          </a:xfrm>
          <a:prstGeom prst="rect">
            <a:avLst/>
          </a:prstGeom>
          <a:noFill/>
        </p:spPr>
        <p:txBody>
          <a:bodyPr wrap="square" rtlCol="0">
            <a:spAutoFit/>
          </a:bodyPr>
          <a:lstStyle/>
          <a:p>
            <a:r>
              <a:rPr lang="en-US" altLang="zh-CN" b="1" dirty="0"/>
              <a:t>R</a:t>
            </a:r>
            <a:endParaRPr lang="zh-CN" altLang="en-US" b="1" dirty="0"/>
          </a:p>
        </p:txBody>
      </p:sp>
      <p:sp>
        <p:nvSpPr>
          <p:cNvPr id="9" name="文本框 8"/>
          <p:cNvSpPr txBox="1"/>
          <p:nvPr/>
        </p:nvSpPr>
        <p:spPr>
          <a:xfrm flipH="1">
            <a:off x="5409246" y="4127119"/>
            <a:ext cx="182881" cy="369332"/>
          </a:xfrm>
          <a:prstGeom prst="rect">
            <a:avLst/>
          </a:prstGeom>
          <a:noFill/>
        </p:spPr>
        <p:txBody>
          <a:bodyPr wrap="square" rtlCol="0">
            <a:spAutoFit/>
          </a:bodyPr>
          <a:lstStyle/>
          <a:p>
            <a:r>
              <a:rPr lang="en-US" altLang="zh-CN" b="1" dirty="0"/>
              <a:t>S</a:t>
            </a:r>
            <a:endParaRPr lang="zh-CN" altLang="en-US" b="1" dirty="0"/>
          </a:p>
        </p:txBody>
      </p:sp>
      <mc:AlternateContent xmlns:mc="http://schemas.openxmlformats.org/markup-compatibility/2006" xmlns:a14="http://schemas.microsoft.com/office/drawing/2010/main">
        <mc:Choice Requires="a14">
          <p:sp>
            <p:nvSpPr>
              <p:cNvPr id="10" name="文本框 2"/>
              <p:cNvSpPr txBox="1"/>
              <p:nvPr/>
            </p:nvSpPr>
            <p:spPr>
              <a:xfrm flipH="1">
                <a:off x="4114801" y="5169896"/>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oMath>
                  </m:oMathPara>
                </a14:m>
                <a:endParaRPr lang="zh-CN" altLang="en-US" b="1" dirty="0"/>
              </a:p>
            </p:txBody>
          </p:sp>
        </mc:Choice>
        <mc:Fallback xmlns="">
          <p:sp>
            <p:nvSpPr>
              <p:cNvPr id="10" name="文本框 2"/>
              <p:cNvSpPr txBox="1">
                <a:spLocks noRot="1" noChangeAspect="1" noMove="1" noResize="1" noEditPoints="1" noAdjustHandles="1" noChangeArrowheads="1" noChangeShapeType="1" noTextEdit="1"/>
              </p:cNvSpPr>
              <p:nvPr/>
            </p:nvSpPr>
            <p:spPr>
              <a:xfrm flipH="1">
                <a:off x="4114801" y="5169896"/>
                <a:ext cx="182881" cy="369332"/>
              </a:xfrm>
              <a:prstGeom prst="rect">
                <a:avLst/>
              </a:prstGeom>
              <a:blipFill>
                <a:blip r:embed="rId4"/>
                <a:stretch>
                  <a:fillRect r="-90000"/>
                </a:stretch>
              </a:blipFill>
            </p:spPr>
            <p:txBody>
              <a:bodyPr/>
              <a:lstStyle/>
              <a:p>
                <a:r>
                  <a:rPr lang="zh-CN" altLang="en-US">
                    <a:noFill/>
                  </a:rPr>
                  <a:t> </a:t>
                </a:r>
              </a:p>
            </p:txBody>
          </p:sp>
        </mc:Fallback>
      </mc:AlternateContent>
      <p:sp>
        <p:nvSpPr>
          <p:cNvPr id="12" name="文本框 11"/>
          <p:cNvSpPr txBox="1"/>
          <p:nvPr/>
        </p:nvSpPr>
        <p:spPr>
          <a:xfrm>
            <a:off x="6605587" y="5199781"/>
            <a:ext cx="45719" cy="369332"/>
          </a:xfrm>
          <a:prstGeom prst="rect">
            <a:avLst/>
          </a:prstGeom>
          <a:noFill/>
        </p:spPr>
        <p:txBody>
          <a:bodyPr wrap="square" rtlCol="0">
            <a:spAutoFit/>
          </a:bodyPr>
          <a:lstStyle/>
          <a:p>
            <a:r>
              <a:rPr lang="en-US" altLang="zh-CN" dirty="0"/>
              <a:t>=</a:t>
            </a:r>
            <a:endParaRPr lang="zh-CN" altLang="en-US" dirty="0"/>
          </a:p>
        </p:txBody>
      </p:sp>
      <p:graphicFrame>
        <p:nvGraphicFramePr>
          <p:cNvPr id="14" name="Group 3"/>
          <p:cNvGraphicFramePr>
            <a:graphicFrameLocks/>
          </p:cNvGraphicFramePr>
          <p:nvPr/>
        </p:nvGraphicFramePr>
        <p:xfrm>
          <a:off x="4572000" y="4590181"/>
          <a:ext cx="1874106" cy="1528763"/>
        </p:xfrm>
        <a:graphic>
          <a:graphicData uri="http://schemas.openxmlformats.org/drawingml/2006/table">
            <a:tbl>
              <a:tblPr/>
              <a:tblGrid>
                <a:gridCol w="624702">
                  <a:extLst>
                    <a:ext uri="{9D8B030D-6E8A-4147-A177-3AD203B41FA5}">
                      <a16:colId xmlns:a16="http://schemas.microsoft.com/office/drawing/2014/main" val="2686577306"/>
                    </a:ext>
                  </a:extLst>
                </a:gridCol>
                <a:gridCol w="624702">
                  <a:extLst>
                    <a:ext uri="{9D8B030D-6E8A-4147-A177-3AD203B41FA5}">
                      <a16:colId xmlns:a16="http://schemas.microsoft.com/office/drawing/2014/main" val="1333161215"/>
                    </a:ext>
                  </a:extLst>
                </a:gridCol>
                <a:gridCol w="624702">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d3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graphicFrame>
        <p:nvGraphicFramePr>
          <p:cNvPr id="15" name="Group 32"/>
          <p:cNvGraphicFramePr>
            <a:graphicFrameLocks/>
          </p:cNvGraphicFramePr>
          <p:nvPr/>
        </p:nvGraphicFramePr>
        <p:xfrm>
          <a:off x="6963182" y="4590181"/>
          <a:ext cx="2753255" cy="1733551"/>
        </p:xfrm>
        <a:graphic>
          <a:graphicData uri="http://schemas.openxmlformats.org/drawingml/2006/table">
            <a:tbl>
              <a:tblPr/>
              <a:tblGrid>
                <a:gridCol w="550651">
                  <a:extLst>
                    <a:ext uri="{9D8B030D-6E8A-4147-A177-3AD203B41FA5}">
                      <a16:colId xmlns:a16="http://schemas.microsoft.com/office/drawing/2014/main" val="2727805114"/>
                    </a:ext>
                  </a:extLst>
                </a:gridCol>
                <a:gridCol w="550651">
                  <a:extLst>
                    <a:ext uri="{9D8B030D-6E8A-4147-A177-3AD203B41FA5}">
                      <a16:colId xmlns:a16="http://schemas.microsoft.com/office/drawing/2014/main" val="4013734121"/>
                    </a:ext>
                  </a:extLst>
                </a:gridCol>
                <a:gridCol w="550651">
                  <a:extLst>
                    <a:ext uri="{9D8B030D-6E8A-4147-A177-3AD203B41FA5}">
                      <a16:colId xmlns:a16="http://schemas.microsoft.com/office/drawing/2014/main" val="2239716403"/>
                    </a:ext>
                  </a:extLst>
                </a:gridCol>
                <a:gridCol w="550651">
                  <a:extLst>
                    <a:ext uri="{9D8B030D-6E8A-4147-A177-3AD203B41FA5}">
                      <a16:colId xmlns:a16="http://schemas.microsoft.com/office/drawing/2014/main" val="654255787"/>
                    </a:ext>
                  </a:extLst>
                </a:gridCol>
                <a:gridCol w="550651">
                  <a:extLst>
                    <a:ext uri="{9D8B030D-6E8A-4147-A177-3AD203B41FA5}">
                      <a16:colId xmlns:a16="http://schemas.microsoft.com/office/drawing/2014/main" val="1300767977"/>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4174590"/>
                  </a:ext>
                </a:extLst>
              </a:tr>
              <a:tr h="133508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 </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d2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8497163"/>
                  </a:ext>
                </a:extLst>
              </a:tr>
            </a:tbl>
          </a:graphicData>
        </a:graphic>
      </p:graphicFrame>
    </p:spTree>
    <p:extLst>
      <p:ext uri="{BB962C8B-B14F-4D97-AF65-F5344CB8AC3E}">
        <p14:creationId xmlns:p14="http://schemas.microsoft.com/office/powerpoint/2010/main" val="1533334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77</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333500" y="1176532"/>
                <a:ext cx="8801100" cy="5519924"/>
              </a:xfrm>
            </p:spPr>
            <p:txBody>
              <a:bodyPr>
                <a:normAutofit fontScale="92500" lnSpcReduction="20000"/>
              </a:bodyPr>
              <a:lstStyle/>
              <a:p>
                <a:pPr marL="118866" indent="0">
                  <a:buNone/>
                </a:pPr>
                <a:r>
                  <a:rPr lang="en-US" altLang="zh-CN" sz="4000" dirty="0">
                    <a:ea typeface="方正卡通简体" panose="03000509000000000000" pitchFamily="65" charset="-122"/>
                  </a:rPr>
                  <a:t> 2.3.3  </a:t>
                </a:r>
                <a:r>
                  <a:rPr lang="zh-CN" altLang="en-US" sz="4000" dirty="0">
                    <a:ea typeface="方正卡通简体" panose="03000509000000000000" pitchFamily="65" charset="-122"/>
                  </a:rPr>
                  <a:t>关系运算</a:t>
                </a:r>
                <a:r>
                  <a:rPr lang="en-US" altLang="zh-CN" sz="4000" dirty="0">
                    <a:ea typeface="方正卡通简体" panose="03000509000000000000" pitchFamily="65" charset="-122"/>
                  </a:rPr>
                  <a:t> </a:t>
                </a:r>
              </a:p>
              <a:p>
                <a:pPr lvl="1">
                  <a:lnSpc>
                    <a:spcPct val="120000"/>
                  </a:lnSpc>
                </a:pPr>
                <a:r>
                  <a:rPr lang="zh-CN" altLang="en-US" b="1" dirty="0"/>
                  <a:t>分组和聚合</a:t>
                </a:r>
                <a:endParaRPr lang="en-US" altLang="zh-CN" b="1" dirty="0"/>
              </a:p>
              <a:p>
                <a:pPr marL="457178" lvl="1" indent="0">
                  <a:lnSpc>
                    <a:spcPct val="120000"/>
                  </a:lnSpc>
                  <a:buNone/>
                </a:pPr>
                <a:r>
                  <a:rPr lang="zh-CN" altLang="en-US" b="1" dirty="0"/>
                  <a:t>给定关系</a:t>
                </a:r>
                <a:r>
                  <a:rPr lang="en-US" altLang="zh-CN" b="1" dirty="0"/>
                  <a:t>R</a:t>
                </a:r>
                <a:r>
                  <a:rPr lang="zh-CN" altLang="en-US" b="1" dirty="0"/>
                  <a:t>，分组是指按照属性集合</a:t>
                </a:r>
                <a:r>
                  <a:rPr lang="en-US" altLang="zh-CN" b="1" dirty="0"/>
                  <a:t>G</a:t>
                </a:r>
                <a:r>
                  <a:rPr lang="zh-CN" altLang="en-US" b="1" dirty="0"/>
                  <a:t>中的值对元组进行分割。聚合是对每个组的值按照某些其他属性进行运算。通常的聚合运算包括</a:t>
                </a:r>
                <a:r>
                  <a:rPr lang="en-US" altLang="zh-CN" b="1" dirty="0"/>
                  <a:t>SUM, COUNT, AVG, MIN</a:t>
                </a:r>
                <a:r>
                  <a:rPr lang="zh-CN" altLang="en-US" b="1" dirty="0"/>
                  <a:t>和</a:t>
                </a:r>
                <a:r>
                  <a:rPr lang="en-US" altLang="zh-CN" b="1" dirty="0"/>
                  <a:t>MAX</a:t>
                </a:r>
                <a:r>
                  <a:rPr lang="zh-CN" altLang="en-US" b="1" dirty="0"/>
                  <a:t>。关系</a:t>
                </a:r>
                <a:r>
                  <a:rPr lang="en-US" altLang="zh-CN" b="1" dirty="0"/>
                  <a:t>R</a:t>
                </a:r>
                <a:r>
                  <a:rPr lang="zh-CN" altLang="en-US" b="1" dirty="0"/>
                  <a:t>上的分组</a:t>
                </a:r>
                <a:r>
                  <a:rPr lang="en-US" altLang="zh-CN" b="1" dirty="0"/>
                  <a:t>-</a:t>
                </a:r>
                <a:r>
                  <a:rPr lang="zh-CN" altLang="en-US" b="1" dirty="0"/>
                  <a:t>聚合运算记为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a14:m>
                <a:r>
                  <a:rPr lang="zh-CN" altLang="en-US" b="1" dirty="0"/>
                  <a:t>。</a:t>
                </a:r>
                <a:endParaRPr lang="en-US" altLang="zh-CN" b="1" dirty="0"/>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p>
              <a:p>
                <a:pPr marL="457178" lvl="1" indent="0">
                  <a:lnSpc>
                    <a:spcPct val="120000"/>
                  </a:lnSpc>
                  <a:buNone/>
                </a:pPr>
                <a:r>
                  <a:rPr lang="en-US" altLang="zh-CN" b="1" dirty="0"/>
                  <a:t> </a:t>
                </a:r>
                <a:endParaRPr lang="zh-CN" altLang="en-US" b="1" dirty="0"/>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333500" y="1176532"/>
                <a:ext cx="8801100" cy="5519924"/>
              </a:xfrm>
              <a:blipFill>
                <a:blip r:embed="rId3"/>
                <a:stretch>
                  <a:fillRect l="-139" t="-3422" r="-1870"/>
                </a:stretch>
              </a:blipFill>
            </p:spPr>
            <p:txBody>
              <a:bodyPr/>
              <a:lstStyle/>
              <a:p>
                <a:r>
                  <a:rPr lang="zh-CN" altLang="en-US">
                    <a:noFill/>
                  </a:rPr>
                  <a:t> </a:t>
                </a:r>
              </a:p>
            </p:txBody>
          </p:sp>
        </mc:Fallback>
      </mc:AlternateContent>
      <p:graphicFrame>
        <p:nvGraphicFramePr>
          <p:cNvPr id="6" name="Group 17"/>
          <p:cNvGraphicFramePr>
            <a:graphicFrameLocks noGrp="1"/>
          </p:cNvGraphicFramePr>
          <p:nvPr/>
        </p:nvGraphicFramePr>
        <p:xfrm>
          <a:off x="2084167" y="4290440"/>
          <a:ext cx="1219200" cy="225990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mc:AlternateContent xmlns:mc="http://schemas.openxmlformats.org/markup-compatibility/2006" xmlns:a14="http://schemas.microsoft.com/office/drawing/2010/main">
        <mc:Choice Requires="a14">
          <p:sp>
            <p:nvSpPr>
              <p:cNvPr id="3" name="矩形 2"/>
              <p:cNvSpPr/>
              <p:nvPr/>
            </p:nvSpPr>
            <p:spPr>
              <a:xfrm>
                <a:off x="7441034" y="3631643"/>
                <a:ext cx="1935466" cy="4972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𝛾</m:t>
                          </m:r>
                        </m:e>
                        <m:sub>
                          <m:r>
                            <a:rPr lang="en-US" altLang="zh-CN" sz="2400" i="1">
                              <a:latin typeface="Cambria Math" panose="02040503050406030204" pitchFamily="18" charset="0"/>
                            </a:rPr>
                            <m:t>𝐴</m:t>
                          </m:r>
                          <m:r>
                            <a:rPr lang="en-US" altLang="zh-CN" sz="2400" i="1">
                              <a:latin typeface="Cambria Math" panose="02040503050406030204" pitchFamily="18" charset="0"/>
                            </a:rPr>
                            <m:t>,   </m:t>
                          </m:r>
                          <m:r>
                            <a:rPr lang="en-US" altLang="zh-CN" sz="2400" i="1">
                              <a:latin typeface="Cambria Math" panose="02040503050406030204" pitchFamily="18" charset="0"/>
                            </a:rPr>
                            <m:t>𝑆𝑈𝑀</m:t>
                          </m:r>
                          <m:r>
                            <a:rPr lang="en-US" altLang="zh-CN" sz="2400" i="1">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sub>
                      </m:sSub>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7441034" y="3631643"/>
                <a:ext cx="1935466" cy="497252"/>
              </a:xfrm>
              <a:prstGeom prst="rect">
                <a:avLst/>
              </a:prstGeom>
              <a:blipFill>
                <a:blip r:embed="rId4"/>
                <a:stretch>
                  <a:fillRect r="-631" b="-12346"/>
                </a:stretch>
              </a:blipFill>
            </p:spPr>
            <p:txBody>
              <a:bodyPr/>
              <a:lstStyle/>
              <a:p>
                <a:r>
                  <a:rPr lang="zh-CN" altLang="en-US">
                    <a:noFill/>
                  </a:rPr>
                  <a:t> </a:t>
                </a:r>
              </a:p>
            </p:txBody>
          </p:sp>
        </mc:Fallback>
      </mc:AlternateContent>
      <p:graphicFrame>
        <p:nvGraphicFramePr>
          <p:cNvPr id="8" name="Group 17"/>
          <p:cNvGraphicFramePr>
            <a:graphicFrameLocks noGrp="1"/>
          </p:cNvGraphicFramePr>
          <p:nvPr/>
        </p:nvGraphicFramePr>
        <p:xfrm>
          <a:off x="7870269" y="4274119"/>
          <a:ext cx="12192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cxnSp>
        <p:nvCxnSpPr>
          <p:cNvPr id="9" name="直接箭头连接符 8"/>
          <p:cNvCxnSpPr/>
          <p:nvPr/>
        </p:nvCxnSpPr>
        <p:spPr>
          <a:xfrm>
            <a:off x="3434340" y="5420390"/>
            <a:ext cx="13662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文本框 9"/>
          <p:cNvSpPr txBox="1"/>
          <p:nvPr/>
        </p:nvSpPr>
        <p:spPr>
          <a:xfrm flipH="1">
            <a:off x="2554695" y="3864717"/>
            <a:ext cx="182881" cy="369332"/>
          </a:xfrm>
          <a:prstGeom prst="rect">
            <a:avLst/>
          </a:prstGeom>
          <a:noFill/>
        </p:spPr>
        <p:txBody>
          <a:bodyPr wrap="square" rtlCol="0">
            <a:spAutoFit/>
          </a:bodyPr>
          <a:lstStyle/>
          <a:p>
            <a:r>
              <a:rPr lang="en-US" altLang="zh-CN" b="1" dirty="0"/>
              <a:t>R</a:t>
            </a:r>
            <a:endParaRPr lang="zh-CN" altLang="en-US" b="1" dirty="0"/>
          </a:p>
        </p:txBody>
      </p:sp>
      <p:graphicFrame>
        <p:nvGraphicFramePr>
          <p:cNvPr id="12" name="Group 17"/>
          <p:cNvGraphicFramePr>
            <a:graphicFrameLocks noGrp="1"/>
          </p:cNvGraphicFramePr>
          <p:nvPr/>
        </p:nvGraphicFramePr>
        <p:xfrm>
          <a:off x="4953000" y="4274119"/>
          <a:ext cx="1219200" cy="229254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96621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r h="65817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7687602"/>
                  </a:ext>
                </a:extLst>
              </a:tr>
            </a:tbl>
          </a:graphicData>
        </a:graphic>
      </p:graphicFrame>
      <p:cxnSp>
        <p:nvCxnSpPr>
          <p:cNvPr id="14" name="直接箭头连接符 13"/>
          <p:cNvCxnSpPr/>
          <p:nvPr/>
        </p:nvCxnSpPr>
        <p:spPr>
          <a:xfrm>
            <a:off x="6324600" y="5410200"/>
            <a:ext cx="13662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p:cNvSpPr txBox="1"/>
          <p:nvPr/>
        </p:nvSpPr>
        <p:spPr>
          <a:xfrm flipH="1">
            <a:off x="3847349" y="4897608"/>
            <a:ext cx="648450" cy="369332"/>
          </a:xfrm>
          <a:prstGeom prst="rect">
            <a:avLst/>
          </a:prstGeom>
          <a:noFill/>
        </p:spPr>
        <p:txBody>
          <a:bodyPr wrap="square" rtlCol="0">
            <a:spAutoFit/>
          </a:bodyPr>
          <a:lstStyle/>
          <a:p>
            <a:r>
              <a:rPr lang="zh-CN" altLang="en-US" b="1" dirty="0"/>
              <a:t>分组</a:t>
            </a:r>
          </a:p>
        </p:txBody>
      </p:sp>
      <p:sp>
        <p:nvSpPr>
          <p:cNvPr id="16" name="文本框 15"/>
          <p:cNvSpPr txBox="1"/>
          <p:nvPr/>
        </p:nvSpPr>
        <p:spPr>
          <a:xfrm flipH="1">
            <a:off x="6688932" y="4897608"/>
            <a:ext cx="648450" cy="369332"/>
          </a:xfrm>
          <a:prstGeom prst="rect">
            <a:avLst/>
          </a:prstGeom>
          <a:noFill/>
        </p:spPr>
        <p:txBody>
          <a:bodyPr wrap="square" rtlCol="0">
            <a:spAutoFit/>
          </a:bodyPr>
          <a:lstStyle/>
          <a:p>
            <a:r>
              <a:rPr lang="zh-CN" altLang="en-US" b="1" dirty="0"/>
              <a:t>聚合</a:t>
            </a:r>
          </a:p>
        </p:txBody>
      </p:sp>
    </p:spTree>
    <p:extLst>
      <p:ext uri="{BB962C8B-B14F-4D97-AF65-F5344CB8AC3E}">
        <p14:creationId xmlns:p14="http://schemas.microsoft.com/office/powerpoint/2010/main" val="382836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78</a:t>
            </a:fld>
            <a:endParaRPr lang="en-US"/>
          </a:p>
        </p:txBody>
      </p:sp>
      <p:sp>
        <p:nvSpPr>
          <p:cNvPr id="13" name="内容占位符 2"/>
          <p:cNvSpPr>
            <a:spLocks noGrp="1"/>
          </p:cNvSpPr>
          <p:nvPr>
            <p:ph idx="1"/>
          </p:nvPr>
        </p:nvSpPr>
        <p:spPr>
          <a:xfrm>
            <a:off x="1485900" y="1139954"/>
            <a:ext cx="8877300" cy="5718047"/>
          </a:xfrm>
        </p:spPr>
        <p:txBody>
          <a:bodyPr>
            <a:normAutofit/>
          </a:bodyPr>
          <a:lstStyle/>
          <a:p>
            <a:pPr marL="118866" indent="0">
              <a:buNone/>
            </a:pPr>
            <a:r>
              <a:rPr lang="en-US" altLang="zh-CN" sz="4000" dirty="0">
                <a:ea typeface="方正卡通简体" panose="03000509000000000000" pitchFamily="65" charset="-122"/>
              </a:rPr>
              <a:t> 2.3.4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的选择运算</a:t>
            </a:r>
            <a:endParaRPr lang="en-US" altLang="zh-CN" sz="4000" dirty="0">
              <a:ea typeface="方正卡通简体" panose="03000509000000000000" pitchFamily="65" charset="-122"/>
            </a:endParaRPr>
          </a:p>
          <a:p>
            <a:pPr>
              <a:buFont typeface="Wingdings" panose="05000000000000000000" pitchFamily="2" charset="2"/>
              <a:buChar char="n"/>
            </a:pPr>
            <a:r>
              <a:rPr lang="en-US" altLang="zh-CN" sz="2800" dirty="0">
                <a:solidFill>
                  <a:schemeClr val="accent6">
                    <a:lumMod val="75000"/>
                  </a:schemeClr>
                </a:solidFill>
                <a:latin typeface="文道楷体" panose="02010600040101010101" pitchFamily="2" charset="-122"/>
                <a:ea typeface="文道楷体" panose="02010600040101010101" pitchFamily="2" charset="-122"/>
              </a:rPr>
              <a:t>Map</a:t>
            </a:r>
            <a:r>
              <a:rPr lang="zh-CN" altLang="en-US" sz="2800" dirty="0">
                <a:solidFill>
                  <a:schemeClr val="accent6">
                    <a:lumMod val="75000"/>
                  </a:schemeClr>
                </a:solidFill>
                <a:latin typeface="文道楷体" panose="02010600040101010101" pitchFamily="2" charset="-122"/>
                <a:ea typeface="文道楷体" panose="02010600040101010101" pitchFamily="2" charset="-122"/>
              </a:rPr>
              <a:t>函数 </a:t>
            </a:r>
            <a:r>
              <a:rPr lang="zh-CN" altLang="en-US" sz="2800" dirty="0">
                <a:latin typeface="文道楷体" panose="02010600040101010101" pitchFamily="2" charset="-122"/>
                <a:ea typeface="文道楷体" panose="02010600040101010101" pitchFamily="2" charset="-122"/>
              </a:rPr>
              <a:t>对</a:t>
            </a:r>
            <a:r>
              <a:rPr lang="en-US" altLang="zh-CN" sz="2800" dirty="0">
                <a:latin typeface="文道楷体" panose="02010600040101010101" pitchFamily="2" charset="-122"/>
                <a:ea typeface="文道楷体" panose="02010600040101010101" pitchFamily="2" charset="-122"/>
              </a:rPr>
              <a:t>R</a:t>
            </a:r>
            <a:r>
              <a:rPr lang="zh-CN" altLang="en-US" sz="2800" dirty="0">
                <a:latin typeface="文道楷体" panose="02010600040101010101" pitchFamily="2" charset="-122"/>
                <a:ea typeface="文道楷体" panose="02010600040101010101" pitchFamily="2" charset="-122"/>
              </a:rPr>
              <a:t>中的每个元组</a:t>
            </a:r>
            <a:r>
              <a:rPr lang="en-US" altLang="zh-CN" sz="2800" dirty="0">
                <a:latin typeface="文道楷体" panose="02010600040101010101" pitchFamily="2" charset="-122"/>
                <a:ea typeface="文道楷体" panose="02010600040101010101" pitchFamily="2" charset="-122"/>
              </a:rPr>
              <a:t>t</a:t>
            </a:r>
            <a:r>
              <a:rPr lang="zh-CN" altLang="en-US" sz="2800" dirty="0">
                <a:latin typeface="文道楷体" panose="02010600040101010101" pitchFamily="2" charset="-122"/>
                <a:ea typeface="文道楷体" panose="02010600040101010101" pitchFamily="2" charset="-122"/>
              </a:rPr>
              <a:t>，检测它是否满足</a:t>
            </a:r>
            <a:r>
              <a:rPr lang="en-US" altLang="zh-CN" sz="2800" dirty="0">
                <a:latin typeface="文道楷体" panose="02010600040101010101" pitchFamily="2" charset="-122"/>
                <a:ea typeface="文道楷体" panose="02010600040101010101" pitchFamily="2" charset="-122"/>
              </a:rPr>
              <a:t>C</a:t>
            </a:r>
            <a:r>
              <a:rPr lang="zh-CN" altLang="en-US" sz="2800" dirty="0">
                <a:latin typeface="文道楷体" panose="02010600040101010101" pitchFamily="2" charset="-122"/>
                <a:ea typeface="文道楷体" panose="02010600040101010101" pitchFamily="2" charset="-122"/>
              </a:rPr>
              <a:t>。如果满足，则产生一个键</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值对</a:t>
            </a:r>
            <a:r>
              <a:rPr lang="en-US" altLang="zh-CN" sz="2800" dirty="0">
                <a:latin typeface="文道楷体" panose="02010600040101010101" pitchFamily="2" charset="-122"/>
                <a:ea typeface="文道楷体" panose="02010600040101010101" pitchFamily="2" charset="-122"/>
              </a:rPr>
              <a:t>(</a:t>
            </a:r>
            <a:r>
              <a:rPr lang="en-US" altLang="zh-CN" sz="2800" dirty="0" err="1">
                <a:latin typeface="文道楷体" panose="02010600040101010101" pitchFamily="2" charset="-122"/>
                <a:ea typeface="文道楷体" panose="02010600040101010101" pitchFamily="2" charset="-122"/>
              </a:rPr>
              <a:t>t,v</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，也就是说，键和值都是</a:t>
            </a:r>
            <a:r>
              <a:rPr lang="en-US" altLang="zh-CN" sz="2800" dirty="0">
                <a:latin typeface="文道楷体" panose="02010600040101010101" pitchFamily="2" charset="-122"/>
                <a:ea typeface="文道楷体" panose="02010600040101010101" pitchFamily="2" charset="-122"/>
              </a:rPr>
              <a:t>t</a:t>
            </a:r>
            <a:r>
              <a:rPr lang="zh-CN" altLang="en-US" sz="2800" dirty="0">
                <a:latin typeface="文道楷体" panose="02010600040101010101" pitchFamily="2" charset="-122"/>
                <a:ea typeface="文道楷体" panose="02010600040101010101" pitchFamily="2" charset="-122"/>
              </a:rPr>
              <a:t>。</a:t>
            </a:r>
            <a:endParaRPr lang="en-US" altLang="zh-CN" sz="280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en-US" altLang="zh-CN" sz="2800" dirty="0">
                <a:solidFill>
                  <a:schemeClr val="accent6">
                    <a:lumMod val="75000"/>
                  </a:schemeClr>
                </a:solidFill>
                <a:latin typeface="文道楷体" panose="02010600040101010101" pitchFamily="2" charset="-122"/>
                <a:ea typeface="文道楷体" panose="02010600040101010101" pitchFamily="2" charset="-122"/>
              </a:rPr>
              <a:t>Reduce</a:t>
            </a:r>
            <a:r>
              <a:rPr lang="zh-CN" altLang="en-US" sz="2800" dirty="0">
                <a:solidFill>
                  <a:schemeClr val="accent6">
                    <a:lumMod val="75000"/>
                  </a:schemeClr>
                </a:solidFill>
                <a:latin typeface="文道楷体" panose="02010600040101010101" pitchFamily="2" charset="-122"/>
                <a:ea typeface="文道楷体" panose="02010600040101010101" pitchFamily="2" charset="-122"/>
              </a:rPr>
              <a:t>函数 </a:t>
            </a:r>
            <a:r>
              <a:rPr lang="en-US" altLang="zh-CN" sz="2800" dirty="0">
                <a:latin typeface="文道楷体" panose="02010600040101010101" pitchFamily="2" charset="-122"/>
                <a:ea typeface="文道楷体" panose="02010600040101010101" pitchFamily="2" charset="-122"/>
              </a:rPr>
              <a:t>Reduce</a:t>
            </a:r>
            <a:r>
              <a:rPr lang="zh-CN" altLang="en-US" sz="2800" dirty="0">
                <a:latin typeface="文道楷体" panose="02010600040101010101" pitchFamily="2" charset="-122"/>
                <a:ea typeface="文道楷体" panose="02010600040101010101" pitchFamily="2" charset="-122"/>
              </a:rPr>
              <a:t>函数作用类似于恒等式，它仅仅将每个键一值对传递到输出部分。</a:t>
            </a:r>
            <a:endParaRPr lang="en-US" altLang="zh-CN" sz="2800" dirty="0">
              <a:latin typeface="文道楷体" panose="02010600040101010101" pitchFamily="2" charset="-122"/>
              <a:ea typeface="文道楷体" panose="02010600040101010101" pitchFamily="2" charset="-122"/>
            </a:endParaRPr>
          </a:p>
          <a:p>
            <a:pPr marL="118866" indent="0">
              <a:buNone/>
            </a:pPr>
            <a:endParaRPr lang="zh-CN" altLang="en-US" b="1" dirty="0"/>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sp>
        <p:nvSpPr>
          <p:cNvPr id="14" name="文本框 13"/>
          <p:cNvSpPr txBox="1"/>
          <p:nvPr/>
        </p:nvSpPr>
        <p:spPr>
          <a:xfrm>
            <a:off x="9601205" y="4795837"/>
            <a:ext cx="45719" cy="369332"/>
          </a:xfrm>
          <a:prstGeom prst="rect">
            <a:avLst/>
          </a:prstGeom>
          <a:noFill/>
        </p:spPr>
        <p:txBody>
          <a:bodyPr wrap="square" rtlCol="0">
            <a:spAutoFit/>
          </a:bodyPr>
          <a:lstStyle/>
          <a:p>
            <a:endParaRPr lang="zh-CN" altLang="en-US" dirty="0"/>
          </a:p>
        </p:txBody>
      </p:sp>
      <p:graphicFrame>
        <p:nvGraphicFramePr>
          <p:cNvPr id="15" name="Group 17"/>
          <p:cNvGraphicFramePr>
            <a:graphicFrameLocks noGrp="1"/>
          </p:cNvGraphicFramePr>
          <p:nvPr/>
        </p:nvGraphicFramePr>
        <p:xfrm>
          <a:off x="2057400" y="4567238"/>
          <a:ext cx="24384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16" name="文本框 15"/>
          <p:cNvSpPr txBox="1"/>
          <p:nvPr/>
        </p:nvSpPr>
        <p:spPr>
          <a:xfrm>
            <a:off x="3352800" y="4186237"/>
            <a:ext cx="457200" cy="400110"/>
          </a:xfrm>
          <a:prstGeom prst="rect">
            <a:avLst/>
          </a:prstGeom>
          <a:noFill/>
        </p:spPr>
        <p:txBody>
          <a:bodyPr wrap="square" rtlCol="0">
            <a:spAutoFit/>
          </a:bodyPr>
          <a:lstStyle/>
          <a:p>
            <a:r>
              <a:rPr lang="en-US" altLang="zh-CN" sz="2000" b="1" dirty="0"/>
              <a:t>R</a:t>
            </a:r>
            <a:endParaRPr lang="zh-CN" altLang="en-US" sz="2000" b="1" dirty="0"/>
          </a:p>
        </p:txBody>
      </p:sp>
      <p:sp>
        <p:nvSpPr>
          <p:cNvPr id="17" name="文本框 16"/>
          <p:cNvSpPr txBox="1"/>
          <p:nvPr/>
        </p:nvSpPr>
        <p:spPr>
          <a:xfrm>
            <a:off x="5105400" y="4567238"/>
            <a:ext cx="1881186" cy="646331"/>
          </a:xfrm>
          <a:prstGeom prst="rect">
            <a:avLst/>
          </a:prstGeom>
          <a:noFill/>
        </p:spPr>
        <p:txBody>
          <a:bodyPr wrap="square" rtlCol="0">
            <a:spAutoFit/>
          </a:bodyPr>
          <a:lstStyle/>
          <a:p>
            <a:r>
              <a:rPr lang="zh-CN" altLang="en-US" b="1" dirty="0"/>
              <a:t>条件</a:t>
            </a:r>
            <a:r>
              <a:rPr lang="en-US" altLang="zh-CN" b="1" dirty="0"/>
              <a:t>C</a:t>
            </a:r>
            <a:r>
              <a:rPr lang="zh-CN" altLang="en-US" b="1" dirty="0"/>
              <a:t>：属性</a:t>
            </a:r>
            <a:r>
              <a:rPr lang="en-US" altLang="zh-CN" b="1" dirty="0"/>
              <a:t>B</a:t>
            </a:r>
            <a:r>
              <a:rPr lang="zh-CN" altLang="en-US" b="1" dirty="0"/>
              <a:t>的属性值为</a:t>
            </a:r>
            <a:r>
              <a:rPr lang="en-US" altLang="zh-CN" b="1" dirty="0">
                <a:latin typeface="Arial" panose="020B0604020202020204" pitchFamily="34" charset="0"/>
                <a:cs typeface="Arial" panose="020B0604020202020204" pitchFamily="34" charset="0"/>
              </a:rPr>
              <a:t>b2</a:t>
            </a:r>
            <a:endParaRPr lang="zh-CN" altLang="en-US" dirty="0">
              <a:latin typeface="Arial" panose="020B0604020202020204" pitchFamily="34" charset="0"/>
              <a:cs typeface="Arial" panose="020B0604020202020204" pitchFamily="34" charset="0"/>
            </a:endParaRPr>
          </a:p>
        </p:txBody>
      </p:sp>
      <p:graphicFrame>
        <p:nvGraphicFramePr>
          <p:cNvPr id="18" name="Group 17"/>
          <p:cNvGraphicFramePr>
            <a:graphicFrameLocks noGrp="1"/>
          </p:cNvGraphicFramePr>
          <p:nvPr/>
        </p:nvGraphicFramePr>
        <p:xfrm>
          <a:off x="7391400" y="4628105"/>
          <a:ext cx="2438400" cy="119662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5099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79822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cxnSp>
        <p:nvCxnSpPr>
          <p:cNvPr id="19" name="直接箭头连接符 18"/>
          <p:cNvCxnSpPr/>
          <p:nvPr/>
        </p:nvCxnSpPr>
        <p:spPr>
          <a:xfrm>
            <a:off x="4700587" y="5481637"/>
            <a:ext cx="25079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7848600" y="4152030"/>
                <a:ext cx="1259704" cy="424732"/>
              </a:xfrm>
              <a:prstGeom prst="rect">
                <a:avLst/>
              </a:prstGeom>
            </p:spPr>
            <p:txBody>
              <a:bodyPr wrap="none">
                <a:spAutoFit/>
              </a:bodyPr>
              <a:lstStyle/>
              <a:p>
                <a:pPr marL="457178" lvl="1">
                  <a:lnSpc>
                    <a:spcPct val="12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𝑐</m:t>
                          </m:r>
                        </m:sub>
                      </m:sSub>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1" i="1">
                          <a:latin typeface="Cambria Math" panose="02040503050406030204" pitchFamily="18" charset="0"/>
                        </a:rPr>
                        <m:t>)</m:t>
                      </m:r>
                    </m:oMath>
                  </m:oMathPara>
                </a14:m>
                <a:endParaRPr lang="en-US" altLang="zh-CN" b="1" dirty="0"/>
              </a:p>
            </p:txBody>
          </p:sp>
        </mc:Choice>
        <mc:Fallback xmlns="">
          <p:sp>
            <p:nvSpPr>
              <p:cNvPr id="20" name="矩形 19"/>
              <p:cNvSpPr>
                <a:spLocks noRot="1" noChangeAspect="1" noMove="1" noResize="1" noEditPoints="1" noAdjustHandles="1" noChangeArrowheads="1" noChangeShapeType="1" noTextEdit="1"/>
              </p:cNvSpPr>
              <p:nvPr/>
            </p:nvSpPr>
            <p:spPr>
              <a:xfrm>
                <a:off x="7848600" y="4152030"/>
                <a:ext cx="1259704" cy="424732"/>
              </a:xfrm>
              <a:prstGeom prst="rect">
                <a:avLst/>
              </a:prstGeom>
              <a:blipFill>
                <a:blip r:embed="rId3"/>
                <a:stretch>
                  <a:fillRect b="-7143"/>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C42CC97D-0B02-A686-120A-D5242F72DA2C}"/>
              </a:ext>
            </a:extLst>
          </p:cNvPr>
          <p:cNvSpPr/>
          <p:nvPr/>
        </p:nvSpPr>
        <p:spPr>
          <a:xfrm>
            <a:off x="1981200" y="4953000"/>
            <a:ext cx="2590800" cy="3810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FCCEBD99-ABB3-D599-D228-32EF2016434C}"/>
              </a:ext>
            </a:extLst>
          </p:cNvPr>
          <p:cNvSpPr txBox="1"/>
          <p:nvPr/>
        </p:nvSpPr>
        <p:spPr>
          <a:xfrm>
            <a:off x="1600200" y="4953000"/>
            <a:ext cx="381000" cy="381000"/>
          </a:xfrm>
          <a:prstGeom prst="rect">
            <a:avLst/>
          </a:prstGeom>
          <a:noFill/>
        </p:spPr>
        <p:txBody>
          <a:bodyPr wrap="square" rtlCol="0">
            <a:spAutoFit/>
          </a:bodyPr>
          <a:lstStyle/>
          <a:p>
            <a:r>
              <a:rPr kumimoji="1" lang="en-US" altLang="zh-CN" dirty="0">
                <a:solidFill>
                  <a:srgbClr val="FF0000"/>
                </a:solidFill>
                <a:latin typeface="Arial" pitchFamily="34" charset="0"/>
                <a:cs typeface="Arial" pitchFamily="34" charset="0"/>
              </a:rPr>
              <a:t>V</a:t>
            </a:r>
            <a:endParaRPr kumimoji="1" lang="zh-CN" alt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1038069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79</a:t>
            </a:fld>
            <a:endParaRPr lang="en-US"/>
          </a:p>
        </p:txBody>
      </p:sp>
      <p:sp>
        <p:nvSpPr>
          <p:cNvPr id="13" name="内容占位符 2"/>
          <p:cNvSpPr>
            <a:spLocks noGrp="1"/>
          </p:cNvSpPr>
          <p:nvPr>
            <p:ph idx="1"/>
          </p:nvPr>
        </p:nvSpPr>
        <p:spPr>
          <a:xfrm>
            <a:off x="1600200" y="1063757"/>
            <a:ext cx="8686800" cy="5718047"/>
          </a:xfrm>
        </p:spPr>
        <p:txBody>
          <a:bodyPr>
            <a:normAutofit/>
          </a:bodyPr>
          <a:lstStyle/>
          <a:p>
            <a:pPr marL="118866" indent="0">
              <a:buNone/>
            </a:pPr>
            <a:r>
              <a:rPr lang="en-US" altLang="zh-CN" sz="4000" dirty="0">
                <a:ea typeface="方正卡通简体" panose="03000509000000000000" pitchFamily="65" charset="-122"/>
              </a:rPr>
              <a:t> 2.3.5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的投影运算</a:t>
            </a:r>
            <a:endParaRPr lang="en-US" altLang="zh-CN" sz="4000" dirty="0">
              <a:ea typeface="方正卡通简体" panose="03000509000000000000" pitchFamily="65" charset="-122"/>
            </a:endParaRPr>
          </a:p>
          <a:p>
            <a:pPr>
              <a:buFont typeface="Wingdings" panose="05000000000000000000" pitchFamily="2" charset="2"/>
              <a:buChar char="n"/>
            </a:pPr>
            <a:r>
              <a:rPr lang="en-US" altLang="zh-CN" sz="2800" dirty="0">
                <a:solidFill>
                  <a:schemeClr val="accent6">
                    <a:lumMod val="75000"/>
                  </a:schemeClr>
                </a:solidFill>
                <a:latin typeface="Cambria Math" panose="02040503050406030204" pitchFamily="18" charset="0"/>
                <a:ea typeface="Cambria Math" panose="02040503050406030204" pitchFamily="18" charset="0"/>
              </a:rPr>
              <a:t>Map</a:t>
            </a:r>
            <a:r>
              <a:rPr lang="zh-CN" altLang="en-US" sz="2800" dirty="0">
                <a:solidFill>
                  <a:schemeClr val="accent6">
                    <a:lumMod val="75000"/>
                  </a:schemeClr>
                </a:solidFill>
                <a:latin typeface="Cambria Math" panose="02040503050406030204" pitchFamily="18" charset="0"/>
                <a:ea typeface="文道楷体" panose="02010600040101010101" pitchFamily="2" charset="-122"/>
              </a:rPr>
              <a:t>函数 </a:t>
            </a:r>
            <a:r>
              <a:rPr lang="zh-CN" altLang="en-US" sz="2800" dirty="0">
                <a:latin typeface="Cambria Math" panose="02040503050406030204" pitchFamily="18" charset="0"/>
                <a:ea typeface="文道楷体" panose="02010600040101010101" pitchFamily="2" charset="-122"/>
              </a:rPr>
              <a:t>对</a:t>
            </a:r>
            <a:r>
              <a:rPr lang="en-US" altLang="zh-CN" sz="2800" dirty="0">
                <a:latin typeface="Cambria Math" panose="02040503050406030204" pitchFamily="18" charset="0"/>
                <a:ea typeface="Cambria Math" panose="02040503050406030204" pitchFamily="18" charset="0"/>
              </a:rPr>
              <a:t>R</a:t>
            </a:r>
            <a:r>
              <a:rPr lang="zh-CN" altLang="en-US" sz="2800" dirty="0">
                <a:latin typeface="Cambria Math" panose="02040503050406030204" pitchFamily="18" charset="0"/>
                <a:ea typeface="文道楷体" panose="02010600040101010101" pitchFamily="2" charset="-122"/>
              </a:rPr>
              <a:t>中的每个元组</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，通过剔除</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中属性不在</a:t>
            </a:r>
            <a:r>
              <a:rPr lang="en-US" altLang="zh-CN" sz="2800" dirty="0">
                <a:latin typeface="Cambria Math" panose="02040503050406030204" pitchFamily="18" charset="0"/>
                <a:ea typeface="Cambria Math" panose="02040503050406030204" pitchFamily="18" charset="0"/>
              </a:rPr>
              <a:t>S</a:t>
            </a:r>
            <a:r>
              <a:rPr lang="zh-CN" altLang="en-US" sz="2800" dirty="0">
                <a:latin typeface="Cambria Math" panose="02040503050406030204" pitchFamily="18" charset="0"/>
                <a:ea typeface="文道楷体" panose="02010600040101010101" pitchFamily="2" charset="-122"/>
              </a:rPr>
              <a:t>中的字段得到元组</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，输出键</a:t>
            </a:r>
            <a:r>
              <a:rPr lang="en-US" altLang="zh-CN" sz="2800" dirty="0">
                <a:latin typeface="Cambria Math" panose="02040503050406030204" pitchFamily="18" charset="0"/>
                <a:ea typeface="Cambria Math" panose="02040503050406030204" pitchFamily="18" charset="0"/>
              </a:rPr>
              <a:t>-</a:t>
            </a:r>
            <a:r>
              <a:rPr lang="zh-CN" altLang="en-US" sz="2800" dirty="0">
                <a:latin typeface="Cambria Math" panose="02040503050406030204" pitchFamily="18" charset="0"/>
                <a:ea typeface="文道楷体" panose="02010600040101010101" pitchFamily="2" charset="-122"/>
              </a:rPr>
              <a:t>值对</a:t>
            </a:r>
            <a:r>
              <a:rPr lang="en-US" altLang="zh-CN" sz="2800" dirty="0">
                <a:latin typeface="Cambria Math" panose="02040503050406030204" pitchFamily="18" charset="0"/>
                <a:ea typeface="文道楷体" panose="02010600040101010101" pitchFamily="2" charset="-122"/>
              </a:rPr>
              <a:t>(</a:t>
            </a:r>
            <a:r>
              <a:rPr lang="en-US" altLang="zh-CN" sz="2800" dirty="0" err="1">
                <a:latin typeface="Cambria Math" panose="02040503050406030204" pitchFamily="18" charset="0"/>
                <a:ea typeface="文道楷体" panose="02010600040101010101" pitchFamily="2" charset="-122"/>
              </a:rPr>
              <a:t>t,v</a:t>
            </a:r>
            <a:r>
              <a:rPr lang="en-US" altLang="zh-CN" sz="2800" dirty="0">
                <a:latin typeface="Cambria Math" panose="02040503050406030204" pitchFamily="18" charset="0"/>
                <a:ea typeface="文道楷体" panose="02010600040101010101" pitchFamily="2" charset="-122"/>
              </a:rPr>
              <a:t>’)</a:t>
            </a:r>
            <a:r>
              <a:rPr lang="zh-CN" altLang="en-US" sz="2800" dirty="0">
                <a:latin typeface="Cambria Math" panose="02040503050406030204" pitchFamily="18" charset="0"/>
                <a:ea typeface="文道楷体" panose="02010600040101010101" pitchFamily="2" charset="-122"/>
              </a:rPr>
              <a:t>。</a:t>
            </a:r>
            <a:endParaRPr lang="en-US" altLang="zh-CN" sz="2800" dirty="0">
              <a:latin typeface="Cambria Math" panose="02040503050406030204" pitchFamily="18" charset="0"/>
              <a:ea typeface="文道楷体" panose="02010600040101010101" pitchFamily="2" charset="-122"/>
            </a:endParaRPr>
          </a:p>
          <a:p>
            <a:pPr>
              <a:buFont typeface="Wingdings" panose="05000000000000000000" pitchFamily="2" charset="2"/>
              <a:buChar char="n"/>
            </a:pPr>
            <a:r>
              <a:rPr lang="en-US" altLang="zh-CN" sz="2800" dirty="0">
                <a:solidFill>
                  <a:schemeClr val="accent6">
                    <a:lumMod val="75000"/>
                  </a:schemeClr>
                </a:solidFill>
                <a:latin typeface="Cambria Math" panose="02040503050406030204" pitchFamily="18" charset="0"/>
                <a:ea typeface="Cambria Math" panose="02040503050406030204" pitchFamily="18" charset="0"/>
              </a:rPr>
              <a:t>Reduce</a:t>
            </a:r>
            <a:r>
              <a:rPr lang="zh-CN" altLang="en-US" sz="2800" dirty="0">
                <a:solidFill>
                  <a:schemeClr val="accent6">
                    <a:lumMod val="75000"/>
                  </a:schemeClr>
                </a:solidFill>
                <a:latin typeface="Cambria Math" panose="02040503050406030204" pitchFamily="18" charset="0"/>
                <a:ea typeface="文道楷体" panose="02010600040101010101" pitchFamily="2" charset="-122"/>
              </a:rPr>
              <a:t>函数 </a:t>
            </a:r>
            <a:r>
              <a:rPr lang="zh-CN" altLang="en-US" sz="2800" dirty="0">
                <a:latin typeface="Cambria Math" panose="02040503050406030204" pitchFamily="18" charset="0"/>
                <a:ea typeface="文道楷体" panose="02010600040101010101" pitchFamily="2" charset="-122"/>
              </a:rPr>
              <a:t>对任意</a:t>
            </a:r>
            <a:r>
              <a:rPr lang="en-US" altLang="zh-CN" sz="2800" dirty="0">
                <a:latin typeface="Cambria Math" panose="02040503050406030204" pitchFamily="18" charset="0"/>
                <a:ea typeface="Cambria Math" panose="02040503050406030204" pitchFamily="18" charset="0"/>
              </a:rPr>
              <a:t>Map</a:t>
            </a:r>
            <a:r>
              <a:rPr lang="zh-CN" altLang="en-US" sz="2800" dirty="0">
                <a:latin typeface="Cambria Math" panose="02040503050406030204" pitchFamily="18" charset="0"/>
                <a:ea typeface="文道楷体" panose="02010600040101010101" pitchFamily="2" charset="-122"/>
              </a:rPr>
              <a:t>任务产生的每个键</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，将存在一个或多个键</a:t>
            </a:r>
            <a:r>
              <a:rPr lang="en-US" altLang="zh-CN" sz="2800" dirty="0">
                <a:latin typeface="Cambria Math" panose="02040503050406030204" pitchFamily="18" charset="0"/>
                <a:ea typeface="Cambria Math" panose="02040503050406030204" pitchFamily="18" charset="0"/>
              </a:rPr>
              <a:t>-</a:t>
            </a:r>
            <a:r>
              <a:rPr lang="zh-CN" altLang="en-US" sz="2800" dirty="0">
                <a:latin typeface="Cambria Math" panose="02040503050406030204" pitchFamily="18" charset="0"/>
                <a:ea typeface="文道楷体" panose="02010600040101010101" pitchFamily="2" charset="-122"/>
              </a:rPr>
              <a:t>值对</a:t>
            </a:r>
            <a:r>
              <a:rPr lang="en-US" altLang="zh-CN" sz="2800" dirty="0">
                <a:latin typeface="Cambria Math" panose="02040503050406030204" pitchFamily="18" charset="0"/>
                <a:ea typeface="文道楷体" panose="02010600040101010101" pitchFamily="2" charset="-122"/>
              </a:rPr>
              <a:t>(</a:t>
            </a:r>
            <a:r>
              <a:rPr lang="en-US" altLang="zh-CN" sz="2800" dirty="0" err="1">
                <a:latin typeface="Cambria Math" panose="02040503050406030204" pitchFamily="18" charset="0"/>
                <a:ea typeface="Cambria Math" panose="02040503050406030204" pitchFamily="18" charset="0"/>
              </a:rPr>
              <a:t>t,v</a:t>
            </a:r>
            <a:r>
              <a:rPr lang="en-US" altLang="zh-CN" sz="2800" dirty="0">
                <a:latin typeface="Cambria Math" panose="02040503050406030204" pitchFamily="18" charset="0"/>
                <a:ea typeface="Cambria Math" panose="02040503050406030204" pitchFamily="18" charset="0"/>
              </a:rPr>
              <a:t>’</a:t>
            </a:r>
            <a:r>
              <a:rPr lang="en-US" altLang="zh-CN" sz="2800" dirty="0">
                <a:latin typeface="Cambria Math" panose="02040503050406030204" pitchFamily="18" charset="0"/>
                <a:ea typeface="文道楷体" panose="02010600040101010101" pitchFamily="2" charset="-122"/>
              </a:rPr>
              <a:t>)</a:t>
            </a:r>
            <a:r>
              <a:rPr lang="zh-CN" altLang="en-US" sz="2800" dirty="0">
                <a:latin typeface="Cambria Math" panose="02040503050406030204" pitchFamily="18" charset="0"/>
                <a:ea typeface="文道楷体" panose="02010600040101010101" pitchFamily="2" charset="-122"/>
              </a:rPr>
              <a:t>。</a:t>
            </a:r>
            <a:r>
              <a:rPr lang="en-US" altLang="zh-CN" sz="2800" dirty="0">
                <a:latin typeface="Cambria Math" panose="02040503050406030204" pitchFamily="18" charset="0"/>
                <a:ea typeface="Cambria Math" panose="02040503050406030204" pitchFamily="18" charset="0"/>
              </a:rPr>
              <a:t> Reduce</a:t>
            </a:r>
            <a:r>
              <a:rPr lang="zh-CN" altLang="en-US" sz="2800" dirty="0">
                <a:latin typeface="Cambria Math" panose="02040503050406030204" pitchFamily="18" charset="0"/>
                <a:ea typeface="文道楷体" panose="02010600040101010101" pitchFamily="2" charset="-122"/>
              </a:rPr>
              <a:t>函数将</a:t>
            </a:r>
            <a:r>
              <a:rPr lang="en-US" altLang="zh-CN" sz="2800" dirty="0">
                <a:latin typeface="Cambria Math" panose="02040503050406030204" pitchFamily="18" charset="0"/>
                <a:ea typeface="Cambria Math" panose="02040503050406030204" pitchFamily="18" charset="0"/>
              </a:rPr>
              <a:t>(t,[v’, v’</a:t>
            </a:r>
            <a:r>
              <a:rPr lang="en-US" altLang="zh-CN" sz="2800" dirty="0">
                <a:latin typeface="Cambria Math" panose="02040503050406030204" pitchFamily="18" charset="0"/>
                <a:ea typeface="文道楷体" panose="02010600040101010101" pitchFamily="2" charset="-122"/>
              </a:rPr>
              <a:t>,</a:t>
            </a:r>
            <a:r>
              <a:rPr lang="en-US" altLang="zh-CN" sz="2800" dirty="0">
                <a:latin typeface="Cambria Math" panose="02040503050406030204" pitchFamily="18" charset="0"/>
                <a:ea typeface="Cambria Math" panose="02040503050406030204" pitchFamily="18" charset="0"/>
              </a:rPr>
              <a:t>…, v’])</a:t>
            </a:r>
            <a:r>
              <a:rPr lang="zh-CN" altLang="en-US" sz="2800" dirty="0">
                <a:latin typeface="Cambria Math" panose="02040503050406030204" pitchFamily="18" charset="0"/>
                <a:ea typeface="文道楷体" panose="02010600040101010101" pitchFamily="2" charset="-122"/>
              </a:rPr>
              <a:t>转换成</a:t>
            </a:r>
            <a:r>
              <a:rPr lang="en-US" altLang="zh-CN" sz="2800" dirty="0">
                <a:latin typeface="Cambria Math" panose="02040503050406030204" pitchFamily="18" charset="0"/>
                <a:ea typeface="文道楷体" panose="02010600040101010101" pitchFamily="2" charset="-122"/>
              </a:rPr>
              <a:t>(</a:t>
            </a:r>
            <a:r>
              <a:rPr lang="en-US" altLang="zh-CN" sz="2800" dirty="0" err="1">
                <a:latin typeface="Cambria Math" panose="02040503050406030204" pitchFamily="18" charset="0"/>
                <a:ea typeface="Cambria Math" panose="02040503050406030204" pitchFamily="18" charset="0"/>
              </a:rPr>
              <a:t>t,v</a:t>
            </a:r>
            <a:r>
              <a:rPr lang="en-US" altLang="zh-CN" sz="2800" dirty="0">
                <a:latin typeface="Cambria Math" panose="02040503050406030204" pitchFamily="18" charset="0"/>
                <a:ea typeface="Cambria Math" panose="02040503050406030204" pitchFamily="18" charset="0"/>
              </a:rPr>
              <a:t>’</a:t>
            </a:r>
            <a:r>
              <a:rPr lang="en-US" altLang="zh-CN" sz="2800" dirty="0">
                <a:latin typeface="Cambria Math" panose="02040503050406030204" pitchFamily="18" charset="0"/>
                <a:ea typeface="文道楷体" panose="02010600040101010101" pitchFamily="2" charset="-122"/>
              </a:rPr>
              <a:t>)</a:t>
            </a:r>
            <a:r>
              <a:rPr lang="en-US" altLang="zh-CN" sz="2800" dirty="0">
                <a:latin typeface="Cambria Math" panose="02040503050406030204" pitchFamily="18" charset="0"/>
                <a:ea typeface="Cambria Math" panose="02040503050406030204" pitchFamily="18" charset="0"/>
              </a:rPr>
              <a:t>,</a:t>
            </a:r>
            <a:r>
              <a:rPr lang="zh-CN" altLang="en-US" sz="2800" dirty="0">
                <a:latin typeface="Cambria Math" panose="02040503050406030204" pitchFamily="18" charset="0"/>
                <a:ea typeface="文道楷体" panose="02010600040101010101" pitchFamily="2" charset="-122"/>
              </a:rPr>
              <a:t>以保证该键只产生一个</a:t>
            </a:r>
            <a:r>
              <a:rPr lang="en-US" altLang="zh-CN" sz="2800" dirty="0">
                <a:latin typeface="Cambria Math" panose="02040503050406030204" pitchFamily="18" charset="0"/>
                <a:ea typeface="文道楷体" panose="02010600040101010101" pitchFamily="2" charset="-122"/>
              </a:rPr>
              <a:t>(</a:t>
            </a:r>
            <a:r>
              <a:rPr lang="en-US" altLang="zh-CN" sz="2800" dirty="0" err="1">
                <a:latin typeface="Cambria Math" panose="02040503050406030204" pitchFamily="18" charset="0"/>
                <a:ea typeface="Cambria Math" panose="02040503050406030204" pitchFamily="18" charset="0"/>
              </a:rPr>
              <a:t>t,v</a:t>
            </a:r>
            <a:r>
              <a:rPr lang="en-US" altLang="zh-CN" sz="2800" dirty="0">
                <a:latin typeface="Cambria Math" panose="02040503050406030204" pitchFamily="18" charset="0"/>
                <a:ea typeface="Cambria Math" panose="02040503050406030204" pitchFamily="18" charset="0"/>
              </a:rPr>
              <a:t>’</a:t>
            </a:r>
            <a:r>
              <a:rPr lang="en-US" altLang="zh-CN" sz="2800" dirty="0">
                <a:latin typeface="Cambria Math" panose="02040503050406030204" pitchFamily="18" charset="0"/>
                <a:ea typeface="文道楷体" panose="02010600040101010101" pitchFamily="2" charset="-122"/>
              </a:rPr>
              <a:t>)</a:t>
            </a:r>
            <a:r>
              <a:rPr lang="zh-CN" altLang="en-US" sz="2800" dirty="0">
                <a:latin typeface="Cambria Math" panose="02040503050406030204" pitchFamily="18" charset="0"/>
                <a:ea typeface="文道楷体" panose="02010600040101010101" pitchFamily="2" charset="-122"/>
              </a:rPr>
              <a:t>对</a:t>
            </a:r>
            <a:r>
              <a:rPr lang="zh-CN" altLang="en-US" sz="2800" dirty="0">
                <a:latin typeface="Cambria Math" panose="02040503050406030204" pitchFamily="18" charset="0"/>
                <a:ea typeface="方正卡通简体" panose="03000509000000000000" pitchFamily="65" charset="-122"/>
              </a:rPr>
              <a:t>。</a:t>
            </a:r>
            <a:endParaRPr lang="en-US" altLang="zh-CN" sz="2800" dirty="0">
              <a:latin typeface="Cambria Math" panose="02040503050406030204" pitchFamily="18" charset="0"/>
              <a:ea typeface="Cambria Math" panose="02040503050406030204" pitchFamily="18" charset="0"/>
            </a:endParaRPr>
          </a:p>
          <a:p>
            <a:pPr marL="118866" indent="0">
              <a:buNone/>
            </a:pPr>
            <a:endParaRPr lang="zh-CN" altLang="en-US" dirty="0"/>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graphicFrame>
        <p:nvGraphicFramePr>
          <p:cNvPr id="6" name="Group 17"/>
          <p:cNvGraphicFramePr>
            <a:graphicFrameLocks noGrp="1"/>
          </p:cNvGraphicFramePr>
          <p:nvPr/>
        </p:nvGraphicFramePr>
        <p:xfrm>
          <a:off x="2453004" y="4471928"/>
          <a:ext cx="24384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gridCol w="8128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7" name="文本框 6"/>
          <p:cNvSpPr txBox="1"/>
          <p:nvPr/>
        </p:nvSpPr>
        <p:spPr>
          <a:xfrm>
            <a:off x="3748404" y="4090927"/>
            <a:ext cx="457200" cy="400110"/>
          </a:xfrm>
          <a:prstGeom prst="rect">
            <a:avLst/>
          </a:prstGeom>
          <a:noFill/>
        </p:spPr>
        <p:txBody>
          <a:bodyPr wrap="square" rtlCol="0">
            <a:spAutoFit/>
          </a:bodyPr>
          <a:lstStyle/>
          <a:p>
            <a:r>
              <a:rPr lang="en-US" altLang="zh-CN" sz="2000" b="1" dirty="0"/>
              <a:t>R</a:t>
            </a:r>
            <a:endParaRPr lang="zh-CN" altLang="en-US" sz="2000" b="1" dirty="0"/>
          </a:p>
        </p:txBody>
      </p:sp>
      <p:sp>
        <p:nvSpPr>
          <p:cNvPr id="8" name="文本框 7"/>
          <p:cNvSpPr txBox="1"/>
          <p:nvPr/>
        </p:nvSpPr>
        <p:spPr>
          <a:xfrm>
            <a:off x="5298597" y="4714814"/>
            <a:ext cx="2103123" cy="369332"/>
          </a:xfrm>
          <a:prstGeom prst="rect">
            <a:avLst/>
          </a:prstGeom>
          <a:noFill/>
        </p:spPr>
        <p:txBody>
          <a:bodyPr wrap="square" rtlCol="0">
            <a:spAutoFit/>
          </a:bodyPr>
          <a:lstStyle/>
          <a:p>
            <a:r>
              <a:rPr lang="zh-CN" altLang="en-US" dirty="0">
                <a:latin typeface="Arial" panose="020B0604020202020204" pitchFamily="34" charset="0"/>
                <a:cs typeface="Arial" panose="020B0604020202020204" pitchFamily="34" charset="0"/>
              </a:rPr>
              <a:t>属性子集</a:t>
            </a:r>
            <a:r>
              <a:rPr lang="en-US" altLang="zh-CN" dirty="0">
                <a:latin typeface="Arial" panose="020B0604020202020204" pitchFamily="34" charset="0"/>
                <a:cs typeface="Arial" panose="020B0604020202020204" pitchFamily="34" charset="0"/>
              </a:rPr>
              <a:t>S</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{A,B}</a:t>
            </a:r>
            <a:endParaRPr lang="zh-CN" altLang="en-US" dirty="0">
              <a:latin typeface="Arial" panose="020B0604020202020204" pitchFamily="34" charset="0"/>
              <a:cs typeface="Arial" panose="020B0604020202020204" pitchFamily="34" charset="0"/>
            </a:endParaRPr>
          </a:p>
        </p:txBody>
      </p:sp>
      <p:cxnSp>
        <p:nvCxnSpPr>
          <p:cNvPr id="9" name="直接箭头连接符 8"/>
          <p:cNvCxnSpPr/>
          <p:nvPr/>
        </p:nvCxnSpPr>
        <p:spPr>
          <a:xfrm>
            <a:off x="5096191" y="5386327"/>
            <a:ext cx="250793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10" name="Group 17"/>
          <p:cNvGraphicFramePr>
            <a:graphicFrameLocks noGrp="1"/>
          </p:cNvGraphicFramePr>
          <p:nvPr/>
        </p:nvGraphicFramePr>
        <p:xfrm>
          <a:off x="7823200" y="4491038"/>
          <a:ext cx="1625600" cy="1528763"/>
        </p:xfrm>
        <a:graphic>
          <a:graphicData uri="http://schemas.openxmlformats.org/drawingml/2006/table">
            <a:tbl>
              <a:tblPr/>
              <a:tblGrid>
                <a:gridCol w="797169">
                  <a:extLst>
                    <a:ext uri="{9D8B030D-6E8A-4147-A177-3AD203B41FA5}">
                      <a16:colId xmlns:a16="http://schemas.microsoft.com/office/drawing/2014/main" val="3632019586"/>
                    </a:ext>
                  </a:extLst>
                </a:gridCol>
                <a:gridCol w="828431">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Tree>
    <p:extLst>
      <p:ext uri="{BB962C8B-B14F-4D97-AF65-F5344CB8AC3E}">
        <p14:creationId xmlns:p14="http://schemas.microsoft.com/office/powerpoint/2010/main" val="411668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sp>
        <p:nvSpPr>
          <p:cNvPr id="4" name="Freeform 2"/>
          <p:cNvSpPr>
            <a:spLocks/>
          </p:cNvSpPr>
          <p:nvPr/>
        </p:nvSpPr>
        <p:spPr bwMode="gray">
          <a:xfrm>
            <a:off x="2900362" y="3698875"/>
            <a:ext cx="1428750" cy="865188"/>
          </a:xfrm>
          <a:custGeom>
            <a:avLst/>
            <a:gdLst>
              <a:gd name="T0" fmla="*/ 2147483646 w 797"/>
              <a:gd name="T1" fmla="*/ 0 h 506"/>
              <a:gd name="T2" fmla="*/ 2147483646 w 797"/>
              <a:gd name="T3" fmla="*/ 2147483646 h 506"/>
              <a:gd name="T4" fmla="*/ 2147483646 w 797"/>
              <a:gd name="T5" fmla="*/ 2147483646 h 506"/>
              <a:gd name="T6" fmla="*/ 2147483646 w 797"/>
              <a:gd name="T7" fmla="*/ 2147483646 h 506"/>
              <a:gd name="T8" fmla="*/ 0 w 797"/>
              <a:gd name="T9" fmla="*/ 2147483646 h 506"/>
              <a:gd name="T10" fmla="*/ 2147483646 w 797"/>
              <a:gd name="T11" fmla="*/ 0 h 506"/>
              <a:gd name="T12" fmla="*/ 0 60000 65536"/>
              <a:gd name="T13" fmla="*/ 0 60000 65536"/>
              <a:gd name="T14" fmla="*/ 0 60000 65536"/>
              <a:gd name="T15" fmla="*/ 0 60000 65536"/>
              <a:gd name="T16" fmla="*/ 0 60000 65536"/>
              <a:gd name="T17" fmla="*/ 0 60000 65536"/>
              <a:gd name="T18" fmla="*/ 0 w 797"/>
              <a:gd name="T19" fmla="*/ 0 h 506"/>
              <a:gd name="T20" fmla="*/ 797 w 797"/>
              <a:gd name="T21" fmla="*/ 506 h 506"/>
            </a:gdLst>
            <a:ahLst/>
            <a:cxnLst>
              <a:cxn ang="T12">
                <a:pos x="T0" y="T1"/>
              </a:cxn>
              <a:cxn ang="T13">
                <a:pos x="T2" y="T3"/>
              </a:cxn>
              <a:cxn ang="T14">
                <a:pos x="T4" y="T5"/>
              </a:cxn>
              <a:cxn ang="T15">
                <a:pos x="T6" y="T7"/>
              </a:cxn>
              <a:cxn ang="T16">
                <a:pos x="T8" y="T9"/>
              </a:cxn>
              <a:cxn ang="T17">
                <a:pos x="T10" y="T11"/>
              </a:cxn>
            </a:cxnLst>
            <a:rect l="T18" t="T19" r="T20" b="T21"/>
            <a:pathLst>
              <a:path w="797" h="506">
                <a:moveTo>
                  <a:pt x="390" y="0"/>
                </a:moveTo>
                <a:lnTo>
                  <a:pt x="448" y="64"/>
                </a:lnTo>
                <a:lnTo>
                  <a:pt x="797" y="495"/>
                </a:lnTo>
                <a:lnTo>
                  <a:pt x="390" y="355"/>
                </a:lnTo>
                <a:lnTo>
                  <a:pt x="0" y="506"/>
                </a:lnTo>
                <a:lnTo>
                  <a:pt x="390" y="0"/>
                </a:lnTo>
                <a:close/>
              </a:path>
            </a:pathLst>
          </a:custGeom>
          <a:gradFill rotWithShape="1">
            <a:gsLst>
              <a:gs pos="0">
                <a:srgbClr val="9999FF"/>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6" name="Freeform 3"/>
          <p:cNvSpPr>
            <a:spLocks/>
          </p:cNvSpPr>
          <p:nvPr/>
        </p:nvSpPr>
        <p:spPr bwMode="gray">
          <a:xfrm>
            <a:off x="3538537" y="2697163"/>
            <a:ext cx="1958975" cy="1203325"/>
          </a:xfrm>
          <a:custGeom>
            <a:avLst/>
            <a:gdLst>
              <a:gd name="T0" fmla="*/ 2147483646 w 1093"/>
              <a:gd name="T1" fmla="*/ 2147483646 h 704"/>
              <a:gd name="T2" fmla="*/ 0 w 1093"/>
              <a:gd name="T3" fmla="*/ 2147483646 h 704"/>
              <a:gd name="T4" fmla="*/ 2147483646 w 1093"/>
              <a:gd name="T5" fmla="*/ 0 h 704"/>
              <a:gd name="T6" fmla="*/ 2147483646 w 1093"/>
              <a:gd name="T7" fmla="*/ 2147483646 h 704"/>
              <a:gd name="T8" fmla="*/ 2147483646 w 1093"/>
              <a:gd name="T9" fmla="*/ 2147483646 h 704"/>
              <a:gd name="T10" fmla="*/ 0 60000 65536"/>
              <a:gd name="T11" fmla="*/ 0 60000 65536"/>
              <a:gd name="T12" fmla="*/ 0 60000 65536"/>
              <a:gd name="T13" fmla="*/ 0 60000 65536"/>
              <a:gd name="T14" fmla="*/ 0 60000 65536"/>
              <a:gd name="T15" fmla="*/ 0 w 1093"/>
              <a:gd name="T16" fmla="*/ 0 h 704"/>
              <a:gd name="T17" fmla="*/ 1093 w 1093"/>
              <a:gd name="T18" fmla="*/ 704 h 704"/>
            </a:gdLst>
            <a:ahLst/>
            <a:cxnLst>
              <a:cxn ang="T10">
                <a:pos x="T0" y="T1"/>
              </a:cxn>
              <a:cxn ang="T11">
                <a:pos x="T2" y="T3"/>
              </a:cxn>
              <a:cxn ang="T12">
                <a:pos x="T4" y="T5"/>
              </a:cxn>
              <a:cxn ang="T13">
                <a:pos x="T6" y="T7"/>
              </a:cxn>
              <a:cxn ang="T14">
                <a:pos x="T8" y="T9"/>
              </a:cxn>
            </a:cxnLst>
            <a:rect l="T15" t="T16" r="T17" b="T18"/>
            <a:pathLst>
              <a:path w="1093" h="704">
                <a:moveTo>
                  <a:pt x="64" y="704"/>
                </a:moveTo>
                <a:lnTo>
                  <a:pt x="0" y="622"/>
                </a:lnTo>
                <a:lnTo>
                  <a:pt x="820" y="0"/>
                </a:lnTo>
                <a:lnTo>
                  <a:pt x="1093" y="453"/>
                </a:lnTo>
                <a:lnTo>
                  <a:pt x="64" y="704"/>
                </a:lnTo>
                <a:close/>
              </a:path>
            </a:pathLst>
          </a:custGeom>
          <a:gradFill rotWithShape="1">
            <a:gsLst>
              <a:gs pos="0">
                <a:srgbClr val="DAB720"/>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 name="Freeform 4"/>
          <p:cNvSpPr>
            <a:spLocks/>
          </p:cNvSpPr>
          <p:nvPr/>
        </p:nvSpPr>
        <p:spPr bwMode="gray">
          <a:xfrm>
            <a:off x="2068512" y="2724150"/>
            <a:ext cx="1658938" cy="1203325"/>
          </a:xfrm>
          <a:custGeom>
            <a:avLst/>
            <a:gdLst>
              <a:gd name="T0" fmla="*/ 2147483646 w 926"/>
              <a:gd name="T1" fmla="*/ 2147483646 h 704"/>
              <a:gd name="T2" fmla="*/ 2147483646 w 926"/>
              <a:gd name="T3" fmla="*/ 2147483646 h 704"/>
              <a:gd name="T4" fmla="*/ 0 w 926"/>
              <a:gd name="T5" fmla="*/ 2147483646 h 704"/>
              <a:gd name="T6" fmla="*/ 2147483646 w 926"/>
              <a:gd name="T7" fmla="*/ 0 h 704"/>
              <a:gd name="T8" fmla="*/ 2147483646 w 926"/>
              <a:gd name="T9" fmla="*/ 2147483646 h 704"/>
              <a:gd name="T10" fmla="*/ 0 60000 65536"/>
              <a:gd name="T11" fmla="*/ 0 60000 65536"/>
              <a:gd name="T12" fmla="*/ 0 60000 65536"/>
              <a:gd name="T13" fmla="*/ 0 60000 65536"/>
              <a:gd name="T14" fmla="*/ 0 60000 65536"/>
              <a:gd name="T15" fmla="*/ 0 w 926"/>
              <a:gd name="T16" fmla="*/ 0 h 704"/>
              <a:gd name="T17" fmla="*/ 926 w 926"/>
              <a:gd name="T18" fmla="*/ 704 h 704"/>
            </a:gdLst>
            <a:ahLst/>
            <a:cxnLst>
              <a:cxn ang="T10">
                <a:pos x="T0" y="T1"/>
              </a:cxn>
              <a:cxn ang="T11">
                <a:pos x="T2" y="T3"/>
              </a:cxn>
              <a:cxn ang="T12">
                <a:pos x="T4" y="T5"/>
              </a:cxn>
              <a:cxn ang="T13">
                <a:pos x="T6" y="T7"/>
              </a:cxn>
              <a:cxn ang="T14">
                <a:pos x="T8" y="T9"/>
              </a:cxn>
            </a:cxnLst>
            <a:rect l="T15" t="T16" r="T17" b="T18"/>
            <a:pathLst>
              <a:path w="926" h="704">
                <a:moveTo>
                  <a:pt x="926" y="611"/>
                </a:moveTo>
                <a:lnTo>
                  <a:pt x="844" y="704"/>
                </a:lnTo>
                <a:lnTo>
                  <a:pt x="0" y="489"/>
                </a:lnTo>
                <a:lnTo>
                  <a:pt x="315" y="0"/>
                </a:lnTo>
                <a:lnTo>
                  <a:pt x="926" y="611"/>
                </a:lnTo>
                <a:close/>
              </a:path>
            </a:pathLst>
          </a:custGeom>
          <a:gradFill rotWithShape="1">
            <a:gsLst>
              <a:gs pos="0">
                <a:srgbClr val="FFFFFF">
                  <a:alpha val="0"/>
                </a:srgbClr>
              </a:gs>
              <a:gs pos="100000">
                <a:srgbClr val="A3C97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pSp>
        <p:nvGrpSpPr>
          <p:cNvPr id="8" name="Group 6"/>
          <p:cNvGrpSpPr>
            <a:grpSpLocks/>
          </p:cNvGrpSpPr>
          <p:nvPr/>
        </p:nvGrpSpPr>
        <p:grpSpPr bwMode="auto">
          <a:xfrm>
            <a:off x="304800" y="1350963"/>
            <a:ext cx="2547937" cy="2430462"/>
            <a:chOff x="867" y="738"/>
            <a:chExt cx="1422" cy="1422"/>
          </a:xfrm>
        </p:grpSpPr>
        <p:sp>
          <p:nvSpPr>
            <p:cNvPr id="9" name="Oval 7"/>
            <p:cNvSpPr>
              <a:spLocks noChangeArrowheads="1"/>
            </p:cNvSpPr>
            <p:nvPr/>
          </p:nvSpPr>
          <p:spPr bwMode="gray">
            <a:xfrm>
              <a:off x="867" y="738"/>
              <a:ext cx="1422" cy="1422"/>
            </a:xfrm>
            <a:prstGeom prst="ellipse">
              <a:avLst/>
            </a:prstGeom>
            <a:gradFill rotWithShape="1">
              <a:gsLst>
                <a:gs pos="0">
                  <a:srgbClr val="7C9959"/>
                </a:gs>
                <a:gs pos="100000">
                  <a:srgbClr val="A3C975"/>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Oval 8"/>
            <p:cNvSpPr>
              <a:spLocks noChangeArrowheads="1"/>
            </p:cNvSpPr>
            <p:nvPr/>
          </p:nvSpPr>
          <p:spPr bwMode="gray">
            <a:xfrm>
              <a:off x="909" y="774"/>
              <a:ext cx="1337" cy="1348"/>
            </a:xfrm>
            <a:prstGeom prst="ellipse">
              <a:avLst/>
            </a:prstGeom>
            <a:gradFill rotWithShape="1">
              <a:gsLst>
                <a:gs pos="0">
                  <a:srgbClr val="A3C975"/>
                </a:gs>
                <a:gs pos="100000">
                  <a:srgbClr val="7C9959"/>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1" name="Rectangle 9"/>
          <p:cNvSpPr>
            <a:spLocks noChangeArrowheads="1"/>
          </p:cNvSpPr>
          <p:nvPr/>
        </p:nvSpPr>
        <p:spPr bwMode="gray">
          <a:xfrm>
            <a:off x="844550" y="2222500"/>
            <a:ext cx="1693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大量网页</a:t>
            </a:r>
            <a:endPar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如何存储</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p>
        </p:txBody>
      </p:sp>
      <p:grpSp>
        <p:nvGrpSpPr>
          <p:cNvPr id="12" name="Group 10"/>
          <p:cNvGrpSpPr>
            <a:grpSpLocks/>
          </p:cNvGrpSpPr>
          <p:nvPr/>
        </p:nvGrpSpPr>
        <p:grpSpPr bwMode="auto">
          <a:xfrm>
            <a:off x="4795837" y="1350963"/>
            <a:ext cx="2547938" cy="2430462"/>
            <a:chOff x="867" y="738"/>
            <a:chExt cx="1422" cy="1422"/>
          </a:xfrm>
        </p:grpSpPr>
        <p:sp>
          <p:nvSpPr>
            <p:cNvPr id="13" name="Oval 11"/>
            <p:cNvSpPr>
              <a:spLocks noChangeArrowheads="1"/>
            </p:cNvSpPr>
            <p:nvPr/>
          </p:nvSpPr>
          <p:spPr bwMode="gray">
            <a:xfrm>
              <a:off x="867" y="738"/>
              <a:ext cx="1422" cy="1422"/>
            </a:xfrm>
            <a:prstGeom prst="ellipse">
              <a:avLst/>
            </a:prstGeom>
            <a:gradFill rotWithShape="1">
              <a:gsLst>
                <a:gs pos="0">
                  <a:srgbClr val="A19D57"/>
                </a:gs>
                <a:gs pos="100000">
                  <a:srgbClr val="D3CE73"/>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Oval 12"/>
            <p:cNvSpPr>
              <a:spLocks noChangeArrowheads="1"/>
            </p:cNvSpPr>
            <p:nvPr/>
          </p:nvSpPr>
          <p:spPr bwMode="gray">
            <a:xfrm>
              <a:off x="909" y="774"/>
              <a:ext cx="1337" cy="1348"/>
            </a:xfrm>
            <a:prstGeom prst="ellipse">
              <a:avLst/>
            </a:prstGeom>
            <a:gradFill rotWithShape="1">
              <a:gsLst>
                <a:gs pos="0">
                  <a:srgbClr val="D3CE73"/>
                </a:gs>
                <a:gs pos="100000">
                  <a:srgbClr val="A19D5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5" name="Rectangle 13"/>
          <p:cNvSpPr>
            <a:spLocks noChangeArrowheads="1"/>
          </p:cNvSpPr>
          <p:nvPr/>
        </p:nvSpPr>
        <p:spPr bwMode="gray">
          <a:xfrm>
            <a:off x="4979987" y="2370138"/>
            <a:ext cx="2197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搜索算法</a:t>
            </a:r>
            <a:endPar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6" name="Group 14"/>
          <p:cNvGrpSpPr>
            <a:grpSpLocks/>
          </p:cNvGrpSpPr>
          <p:nvPr/>
        </p:nvGrpSpPr>
        <p:grpSpPr bwMode="auto">
          <a:xfrm>
            <a:off x="2432050" y="4122738"/>
            <a:ext cx="2547937" cy="2430462"/>
            <a:chOff x="867" y="738"/>
            <a:chExt cx="1422" cy="1422"/>
          </a:xfrm>
        </p:grpSpPr>
        <p:sp>
          <p:nvSpPr>
            <p:cNvPr id="17" name="Oval 15"/>
            <p:cNvSpPr>
              <a:spLocks noChangeArrowheads="1"/>
            </p:cNvSpPr>
            <p:nvPr/>
          </p:nvSpPr>
          <p:spPr bwMode="gray">
            <a:xfrm>
              <a:off x="867" y="738"/>
              <a:ext cx="1422" cy="1422"/>
            </a:xfrm>
            <a:prstGeom prst="ellipse">
              <a:avLst/>
            </a:prstGeom>
            <a:gradFill rotWithShape="1">
              <a:gsLst>
                <a:gs pos="0">
                  <a:srgbClr val="7474C2"/>
                </a:gs>
                <a:gs pos="100000">
                  <a:srgbClr val="9999FF"/>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Oval 16"/>
            <p:cNvSpPr>
              <a:spLocks noChangeArrowheads="1"/>
            </p:cNvSpPr>
            <p:nvPr/>
          </p:nvSpPr>
          <p:spPr bwMode="gray">
            <a:xfrm>
              <a:off x="909" y="774"/>
              <a:ext cx="1337" cy="1348"/>
            </a:xfrm>
            <a:prstGeom prst="ellipse">
              <a:avLst/>
            </a:prstGeom>
            <a:gradFill rotWithShape="1">
              <a:gsLst>
                <a:gs pos="0">
                  <a:srgbClr val="9999FF"/>
                </a:gs>
                <a:gs pos="100000">
                  <a:srgbClr val="7474C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9" name="Rectangle 17"/>
          <p:cNvSpPr>
            <a:spLocks noChangeArrowheads="1"/>
          </p:cNvSpPr>
          <p:nvPr/>
        </p:nvSpPr>
        <p:spPr bwMode="gray">
          <a:xfrm>
            <a:off x="2811462" y="5084763"/>
            <a:ext cx="21955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Page-Rank</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计算问题 </a:t>
            </a:r>
          </a:p>
        </p:txBody>
      </p:sp>
      <p:sp>
        <p:nvSpPr>
          <p:cNvPr id="20" name="Freeform 25"/>
          <p:cNvSpPr>
            <a:spLocks/>
          </p:cNvSpPr>
          <p:nvPr/>
        </p:nvSpPr>
        <p:spPr bwMode="gray">
          <a:xfrm>
            <a:off x="3287712" y="2112963"/>
            <a:ext cx="766763" cy="2000250"/>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rgbClr val="BBE0E3"/>
              </a:gs>
              <a:gs pos="100000">
                <a:srgbClr val="BBE0E3">
                  <a:gamma/>
                  <a:shade val="0"/>
                  <a:invGamma/>
                </a:srgbClr>
              </a:gs>
            </a:gsLst>
            <a:lin ang="5400000" scaled="1"/>
          </a:gradFill>
          <a:ln w="9525" cap="flat" cmpd="sng">
            <a:noFill/>
            <a:prstDash val="solid"/>
            <a:round/>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99683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80</a:t>
            </a:fld>
            <a:endParaRPr lang="en-US"/>
          </a:p>
        </p:txBody>
      </p:sp>
      <p:sp>
        <p:nvSpPr>
          <p:cNvPr id="13" name="内容占位符 2"/>
          <p:cNvSpPr>
            <a:spLocks noGrp="1"/>
          </p:cNvSpPr>
          <p:nvPr>
            <p:ph idx="1"/>
          </p:nvPr>
        </p:nvSpPr>
        <p:spPr>
          <a:xfrm>
            <a:off x="1676400" y="1094807"/>
            <a:ext cx="8534400" cy="5718047"/>
          </a:xfrm>
        </p:spPr>
        <p:txBody>
          <a:bodyPr>
            <a:normAutofit/>
          </a:bodyPr>
          <a:lstStyle/>
          <a:p>
            <a:pPr marL="118866" indent="0">
              <a:buNone/>
            </a:pPr>
            <a:r>
              <a:rPr lang="en-US" altLang="zh-CN" sz="4000" dirty="0">
                <a:ea typeface="方正卡通简体" panose="03000509000000000000" pitchFamily="65" charset="-122"/>
              </a:rPr>
              <a:t> 2.3.6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的并运算</a:t>
            </a:r>
            <a:endParaRPr lang="en-US" altLang="zh-CN" sz="4000" dirty="0">
              <a:ea typeface="方正卡通简体" panose="03000509000000000000" pitchFamily="65" charset="-122"/>
            </a:endParaRPr>
          </a:p>
          <a:p>
            <a:pPr>
              <a:buFont typeface="Wingdings" panose="05000000000000000000" pitchFamily="2" charset="2"/>
              <a:buChar char="n"/>
            </a:pPr>
            <a:r>
              <a:rPr lang="en-US" altLang="zh-CN" sz="2800" b="1" dirty="0">
                <a:solidFill>
                  <a:schemeClr val="accent6">
                    <a:lumMod val="75000"/>
                  </a:schemeClr>
                </a:solidFill>
                <a:latin typeface="文道楷体" panose="02010600040101010101" pitchFamily="2" charset="-122"/>
                <a:ea typeface="文道楷体" panose="02010600040101010101" pitchFamily="2" charset="-122"/>
              </a:rPr>
              <a:t>Map</a:t>
            </a:r>
            <a:r>
              <a:rPr lang="zh-CN" altLang="en-US" sz="2800" b="1" dirty="0">
                <a:solidFill>
                  <a:schemeClr val="accent6">
                    <a:lumMod val="75000"/>
                  </a:schemeClr>
                </a:solidFill>
                <a:latin typeface="文道楷体" panose="02010600040101010101" pitchFamily="2" charset="-122"/>
                <a:ea typeface="文道楷体" panose="02010600040101010101" pitchFamily="2" charset="-122"/>
              </a:rPr>
              <a:t>函数 </a:t>
            </a:r>
            <a:br>
              <a:rPr lang="en-US" altLang="zh-CN" sz="2800" b="1" dirty="0">
                <a:solidFill>
                  <a:schemeClr val="accent6">
                    <a:lumMod val="75000"/>
                  </a:schemeClr>
                </a:solidFill>
                <a:latin typeface="文道楷体" panose="02010600040101010101" pitchFamily="2" charset="-122"/>
                <a:ea typeface="文道楷体" panose="02010600040101010101" pitchFamily="2" charset="-122"/>
              </a:rPr>
            </a:b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 </a:t>
            </a:r>
            <a:r>
              <a:rPr lang="zh-CN" altLang="en-US" sz="2800" dirty="0">
                <a:latin typeface="Cambria Math" panose="02040503050406030204" pitchFamily="18" charset="0"/>
                <a:ea typeface="文道楷体" panose="02010600040101010101" pitchFamily="2" charset="-122"/>
              </a:rPr>
              <a:t>每个输入元组</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转变为键</a:t>
            </a:r>
            <a:r>
              <a:rPr lang="en-US" altLang="zh-CN" sz="2800" dirty="0">
                <a:latin typeface="Cambria Math" panose="02040503050406030204" pitchFamily="18" charset="0"/>
                <a:ea typeface="Cambria Math" panose="02040503050406030204" pitchFamily="18" charset="0"/>
              </a:rPr>
              <a:t>-</a:t>
            </a:r>
            <a:r>
              <a:rPr lang="zh-CN" altLang="en-US" sz="2800" dirty="0">
                <a:latin typeface="Cambria Math" panose="02040503050406030204" pitchFamily="18" charset="0"/>
                <a:ea typeface="文道楷体" panose="02010600040101010101" pitchFamily="2" charset="-122"/>
              </a:rPr>
              <a:t>值对</a:t>
            </a:r>
            <a:r>
              <a:rPr lang="en-US" altLang="zh-CN" sz="2800" dirty="0">
                <a:latin typeface="Cambria Math" panose="02040503050406030204" pitchFamily="18" charset="0"/>
                <a:ea typeface="Cambria Math" panose="02040503050406030204" pitchFamily="18" charset="0"/>
              </a:rPr>
              <a:t>(t, v)</a:t>
            </a:r>
          </a:p>
          <a:p>
            <a:pPr>
              <a:buFont typeface="Wingdings" panose="05000000000000000000" pitchFamily="2" charset="2"/>
              <a:buChar char="n"/>
            </a:pP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Reduce</a:t>
            </a:r>
            <a:r>
              <a:rPr lang="zh-CN" altLang="en-US" sz="2800" b="1" dirty="0">
                <a:solidFill>
                  <a:schemeClr val="accent6">
                    <a:lumMod val="75000"/>
                  </a:schemeClr>
                </a:solidFill>
                <a:latin typeface="Cambria Math" panose="02040503050406030204" pitchFamily="18" charset="0"/>
                <a:ea typeface="文道楷体" panose="02010600040101010101" pitchFamily="2" charset="-122"/>
              </a:rPr>
              <a:t>函数 </a:t>
            </a:r>
            <a:endParaRPr lang="en-US" altLang="zh-CN" sz="2800" b="1" dirty="0">
              <a:solidFill>
                <a:schemeClr val="accent6">
                  <a:lumMod val="75000"/>
                </a:schemeClr>
              </a:solidFill>
              <a:latin typeface="Cambria Math" panose="02040503050406030204" pitchFamily="18" charset="0"/>
              <a:ea typeface="Cambria Math" panose="02040503050406030204" pitchFamily="18" charset="0"/>
            </a:endParaRPr>
          </a:p>
          <a:p>
            <a:pPr marL="118866" indent="0">
              <a:buNone/>
            </a:pP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  </a:t>
            </a:r>
            <a:r>
              <a:rPr lang="zh-CN" altLang="en-US" sz="2800" dirty="0">
                <a:latin typeface="Cambria Math" panose="02040503050406030204" pitchFamily="18" charset="0"/>
                <a:ea typeface="文道楷体" panose="02010600040101010101" pitchFamily="2" charset="-122"/>
              </a:rPr>
              <a:t>和每个键</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关联的可能有一个或者两个值，两种情况下都输出</a:t>
            </a:r>
            <a:r>
              <a:rPr lang="en-US" altLang="zh-CN" sz="2800" dirty="0">
                <a:latin typeface="Cambria Math" panose="02040503050406030204" pitchFamily="18" charset="0"/>
                <a:ea typeface="Cambria Math" panose="02040503050406030204" pitchFamily="18" charset="0"/>
              </a:rPr>
              <a:t>(t, v)</a:t>
            </a:r>
            <a:r>
              <a:rPr lang="zh-CN" altLang="en-US" sz="2800" dirty="0">
                <a:latin typeface="Cambria Math" panose="02040503050406030204" pitchFamily="18" charset="0"/>
                <a:ea typeface="文道楷体" panose="02010600040101010101" pitchFamily="2" charset="-122"/>
              </a:rPr>
              <a:t>。</a:t>
            </a:r>
            <a:endParaRPr lang="en-US" altLang="zh-CN" sz="2800" dirty="0">
              <a:latin typeface="Cambria Math" panose="02040503050406030204" pitchFamily="18" charset="0"/>
              <a:ea typeface="Cambria Math" panose="02040503050406030204" pitchFamily="18" charset="0"/>
            </a:endParaRPr>
          </a:p>
          <a:p>
            <a:pPr marL="118866" indent="0">
              <a:buNone/>
            </a:pPr>
            <a:endParaRPr lang="zh-CN" altLang="en-US" dirty="0"/>
          </a:p>
        </p:txBody>
      </p:sp>
      <p:sp>
        <p:nvSpPr>
          <p:cNvPr id="4" name="文本框 3"/>
          <p:cNvSpPr txBox="1"/>
          <p:nvPr/>
        </p:nvSpPr>
        <p:spPr>
          <a:xfrm>
            <a:off x="9220205" y="4236147"/>
            <a:ext cx="45719" cy="369332"/>
          </a:xfrm>
          <a:prstGeom prst="rect">
            <a:avLst/>
          </a:prstGeom>
          <a:noFill/>
        </p:spPr>
        <p:txBody>
          <a:bodyPr wrap="square" rtlCol="0">
            <a:spAutoFit/>
          </a:bodyPr>
          <a:lstStyle/>
          <a:p>
            <a:endParaRPr lang="zh-CN" altLang="en-US" dirty="0"/>
          </a:p>
        </p:txBody>
      </p:sp>
      <p:graphicFrame>
        <p:nvGraphicFramePr>
          <p:cNvPr id="7" name="Group 17"/>
          <p:cNvGraphicFramePr>
            <a:graphicFrameLocks noGrp="1"/>
          </p:cNvGraphicFramePr>
          <p:nvPr/>
        </p:nvGraphicFramePr>
        <p:xfrm>
          <a:off x="2057401" y="4369498"/>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8" name="Group 3"/>
          <p:cNvGraphicFramePr>
            <a:graphicFrameLocks/>
          </p:cNvGraphicFramePr>
          <p:nvPr/>
        </p:nvGraphicFramePr>
        <p:xfrm>
          <a:off x="4800600" y="4388548"/>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9" name="文本框 8"/>
          <p:cNvSpPr txBox="1"/>
          <p:nvPr/>
        </p:nvSpPr>
        <p:spPr>
          <a:xfrm flipH="1">
            <a:off x="2636520" y="3912297"/>
            <a:ext cx="182881" cy="369332"/>
          </a:xfrm>
          <a:prstGeom prst="rect">
            <a:avLst/>
          </a:prstGeom>
          <a:noFill/>
        </p:spPr>
        <p:txBody>
          <a:bodyPr wrap="square" rtlCol="0">
            <a:spAutoFit/>
          </a:bodyPr>
          <a:lstStyle/>
          <a:p>
            <a:r>
              <a:rPr lang="en-US" altLang="zh-CN" b="1" dirty="0"/>
              <a:t>R</a:t>
            </a:r>
            <a:endParaRPr lang="zh-CN" altLang="en-US" b="1" dirty="0"/>
          </a:p>
        </p:txBody>
      </p:sp>
      <p:sp>
        <p:nvSpPr>
          <p:cNvPr id="10" name="文本框 2"/>
          <p:cNvSpPr txBox="1"/>
          <p:nvPr/>
        </p:nvSpPr>
        <p:spPr>
          <a:xfrm flipH="1">
            <a:off x="4191001" y="4949212"/>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a:t>
            </a:r>
          </a:p>
        </p:txBody>
      </p:sp>
      <p:graphicFrame>
        <p:nvGraphicFramePr>
          <p:cNvPr id="11" name="Group 17"/>
          <p:cNvGraphicFramePr>
            <a:graphicFrameLocks noGrp="1"/>
          </p:cNvGraphicFramePr>
          <p:nvPr/>
        </p:nvGraphicFramePr>
        <p:xfrm>
          <a:off x="7505700" y="4369498"/>
          <a:ext cx="1828800" cy="225990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12" name="文本框 11"/>
          <p:cNvSpPr txBox="1"/>
          <p:nvPr/>
        </p:nvSpPr>
        <p:spPr>
          <a:xfrm>
            <a:off x="6819899" y="4979097"/>
            <a:ext cx="45719" cy="369332"/>
          </a:xfrm>
          <a:prstGeom prst="rect">
            <a:avLst/>
          </a:prstGeom>
          <a:noFill/>
        </p:spPr>
        <p:txBody>
          <a:bodyPr wrap="square" rtlCol="0">
            <a:spAutoFit/>
          </a:bodyPr>
          <a:lstStyle/>
          <a:p>
            <a:r>
              <a:rPr lang="en-US" altLang="zh-CN" dirty="0"/>
              <a:t>=</a:t>
            </a:r>
            <a:endParaRPr lang="zh-CN" altLang="en-US" dirty="0"/>
          </a:p>
        </p:txBody>
      </p:sp>
      <p:sp>
        <p:nvSpPr>
          <p:cNvPr id="15" name="文本框 14"/>
          <p:cNvSpPr txBox="1"/>
          <p:nvPr/>
        </p:nvSpPr>
        <p:spPr>
          <a:xfrm flipH="1">
            <a:off x="5455919" y="3916507"/>
            <a:ext cx="411481" cy="369332"/>
          </a:xfrm>
          <a:prstGeom prst="rect">
            <a:avLst/>
          </a:prstGeom>
          <a:noFill/>
        </p:spPr>
        <p:txBody>
          <a:bodyPr wrap="square" rtlCol="0">
            <a:spAutoFit/>
          </a:bodyPr>
          <a:lstStyle/>
          <a:p>
            <a:r>
              <a:rPr lang="en-US" altLang="zh-CN" b="1" dirty="0"/>
              <a:t>S</a:t>
            </a:r>
            <a:endParaRPr lang="zh-CN" altLang="en-US" b="1" dirty="0"/>
          </a:p>
        </p:txBody>
      </p:sp>
    </p:spTree>
    <p:extLst>
      <p:ext uri="{BB962C8B-B14F-4D97-AF65-F5344CB8AC3E}">
        <p14:creationId xmlns:p14="http://schemas.microsoft.com/office/powerpoint/2010/main" val="1287388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81</a:t>
            </a:fld>
            <a:endParaRPr lang="en-US"/>
          </a:p>
        </p:txBody>
      </p:sp>
      <p:sp>
        <p:nvSpPr>
          <p:cNvPr id="13" name="内容占位符 2"/>
          <p:cNvSpPr>
            <a:spLocks noGrp="1"/>
          </p:cNvSpPr>
          <p:nvPr>
            <p:ph idx="1"/>
          </p:nvPr>
        </p:nvSpPr>
        <p:spPr>
          <a:xfrm>
            <a:off x="1524001" y="1121669"/>
            <a:ext cx="8938261" cy="5718047"/>
          </a:xfrm>
        </p:spPr>
        <p:txBody>
          <a:bodyPr>
            <a:normAutofit/>
          </a:bodyPr>
          <a:lstStyle/>
          <a:p>
            <a:pPr marL="118866" indent="0">
              <a:buNone/>
            </a:pPr>
            <a:r>
              <a:rPr lang="en-US" altLang="zh-CN" sz="4000" dirty="0">
                <a:ea typeface="方正卡通简体" panose="03000509000000000000" pitchFamily="65" charset="-122"/>
              </a:rPr>
              <a:t> 2.3.6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的交运算</a:t>
            </a:r>
            <a:endParaRPr lang="en-US" altLang="zh-CN" sz="4000" dirty="0">
              <a:ea typeface="方正卡通简体" panose="03000509000000000000" pitchFamily="65" charset="-122"/>
            </a:endParaRPr>
          </a:p>
          <a:p>
            <a:pPr>
              <a:buFont typeface="Wingdings" panose="05000000000000000000" pitchFamily="2" charset="2"/>
              <a:buChar char="n"/>
            </a:pP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Map</a:t>
            </a:r>
            <a:r>
              <a:rPr lang="zh-CN" altLang="en-US" sz="2800" b="1" dirty="0">
                <a:solidFill>
                  <a:schemeClr val="accent6">
                    <a:lumMod val="75000"/>
                  </a:schemeClr>
                </a:solidFill>
                <a:latin typeface="Cambria Math" panose="02040503050406030204" pitchFamily="18" charset="0"/>
                <a:ea typeface="文道楷体" panose="02010600040101010101" pitchFamily="2" charset="-122"/>
              </a:rPr>
              <a:t>函数 </a:t>
            </a:r>
            <a:br>
              <a:rPr lang="en-US" altLang="zh-CN" sz="2800" b="1" dirty="0">
                <a:solidFill>
                  <a:schemeClr val="accent6">
                    <a:lumMod val="75000"/>
                  </a:schemeClr>
                </a:solidFill>
                <a:latin typeface="Cambria Math" panose="02040503050406030204" pitchFamily="18" charset="0"/>
                <a:ea typeface="Cambria Math" panose="02040503050406030204" pitchFamily="18" charset="0"/>
              </a:rPr>
            </a:b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 </a:t>
            </a:r>
            <a:r>
              <a:rPr lang="zh-CN" altLang="en-US" sz="2800" dirty="0">
                <a:latin typeface="Cambria Math" panose="02040503050406030204" pitchFamily="18" charset="0"/>
                <a:ea typeface="文道楷体" panose="02010600040101010101" pitchFamily="2" charset="-122"/>
              </a:rPr>
              <a:t>每个输入元组</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转变为键</a:t>
            </a:r>
            <a:r>
              <a:rPr lang="en-US" altLang="zh-CN" sz="2800" dirty="0">
                <a:latin typeface="Cambria Math" panose="02040503050406030204" pitchFamily="18" charset="0"/>
                <a:ea typeface="Cambria Math" panose="02040503050406030204" pitchFamily="18" charset="0"/>
              </a:rPr>
              <a:t>-</a:t>
            </a:r>
            <a:r>
              <a:rPr lang="zh-CN" altLang="en-US" sz="2800" dirty="0">
                <a:latin typeface="Cambria Math" panose="02040503050406030204" pitchFamily="18" charset="0"/>
                <a:ea typeface="文道楷体" panose="02010600040101010101" pitchFamily="2" charset="-122"/>
              </a:rPr>
              <a:t>值对</a:t>
            </a:r>
            <a:r>
              <a:rPr lang="en-US" altLang="zh-CN" sz="2800" dirty="0">
                <a:latin typeface="Cambria Math" panose="02040503050406030204" pitchFamily="18" charset="0"/>
                <a:ea typeface="Cambria Math" panose="02040503050406030204" pitchFamily="18" charset="0"/>
              </a:rPr>
              <a:t>(t, v)</a:t>
            </a:r>
          </a:p>
          <a:p>
            <a:pPr>
              <a:buFont typeface="Wingdings" panose="05000000000000000000" pitchFamily="2" charset="2"/>
              <a:buChar char="n"/>
            </a:pP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Reduce</a:t>
            </a:r>
            <a:r>
              <a:rPr lang="zh-CN" altLang="en-US" sz="2800" b="1" dirty="0">
                <a:solidFill>
                  <a:schemeClr val="accent6">
                    <a:lumMod val="75000"/>
                  </a:schemeClr>
                </a:solidFill>
                <a:latin typeface="Cambria Math" panose="02040503050406030204" pitchFamily="18" charset="0"/>
                <a:ea typeface="文道楷体" panose="02010600040101010101" pitchFamily="2" charset="-122"/>
              </a:rPr>
              <a:t>函数 </a:t>
            </a:r>
            <a:endParaRPr lang="en-US" altLang="zh-CN" sz="2800" b="1" dirty="0">
              <a:solidFill>
                <a:schemeClr val="accent6">
                  <a:lumMod val="75000"/>
                </a:schemeClr>
              </a:solidFill>
              <a:latin typeface="Cambria Math" panose="02040503050406030204" pitchFamily="18" charset="0"/>
              <a:ea typeface="Cambria Math" panose="02040503050406030204" pitchFamily="18" charset="0"/>
            </a:endParaRPr>
          </a:p>
          <a:p>
            <a:pPr marL="118866" indent="0">
              <a:buNone/>
            </a:pPr>
            <a:r>
              <a:rPr lang="en-US" altLang="zh-CN" sz="2800" b="1" dirty="0">
                <a:solidFill>
                  <a:schemeClr val="accent6">
                    <a:lumMod val="75000"/>
                  </a:schemeClr>
                </a:solidFill>
                <a:latin typeface="Cambria Math" panose="02040503050406030204" pitchFamily="18" charset="0"/>
                <a:ea typeface="Cambria Math" panose="02040503050406030204" pitchFamily="18" charset="0"/>
              </a:rPr>
              <a:t>  </a:t>
            </a:r>
            <a:r>
              <a:rPr lang="zh-CN" altLang="en-US" sz="2800" dirty="0">
                <a:latin typeface="Cambria Math" panose="02040503050406030204" pitchFamily="18" charset="0"/>
                <a:ea typeface="文道楷体" panose="02010600040101010101" pitchFamily="2" charset="-122"/>
              </a:rPr>
              <a:t>如果键</a:t>
            </a:r>
            <a:r>
              <a:rPr lang="en-US" altLang="zh-CN" sz="2800" dirty="0">
                <a:latin typeface="Cambria Math" panose="02040503050406030204" pitchFamily="18" charset="0"/>
                <a:ea typeface="Cambria Math" panose="02040503050406030204" pitchFamily="18" charset="0"/>
              </a:rPr>
              <a:t>t</a:t>
            </a:r>
            <a:r>
              <a:rPr lang="zh-CN" altLang="en-US" sz="2800" dirty="0">
                <a:latin typeface="Cambria Math" panose="02040503050406030204" pitchFamily="18" charset="0"/>
                <a:ea typeface="文道楷体" panose="02010600040101010101" pitchFamily="2" charset="-122"/>
              </a:rPr>
              <a:t>的值表为</a:t>
            </a:r>
            <a:r>
              <a:rPr lang="en-US" altLang="zh-CN" sz="2800" dirty="0">
                <a:latin typeface="Cambria Math" panose="02040503050406030204" pitchFamily="18" charset="0"/>
                <a:ea typeface="Cambria Math" panose="02040503050406030204" pitchFamily="18" charset="0"/>
              </a:rPr>
              <a:t>[t, v]</a:t>
            </a:r>
            <a:r>
              <a:rPr lang="zh-CN" altLang="en-US" sz="2800" dirty="0">
                <a:latin typeface="Cambria Math" panose="02040503050406030204" pitchFamily="18" charset="0"/>
                <a:ea typeface="文道楷体" panose="02010600040101010101" pitchFamily="2" charset="-122"/>
              </a:rPr>
              <a:t>，则输出</a:t>
            </a:r>
            <a:r>
              <a:rPr lang="en-US" altLang="zh-CN" sz="2800" dirty="0">
                <a:latin typeface="Cambria Math" panose="02040503050406030204" pitchFamily="18" charset="0"/>
                <a:ea typeface="Cambria Math" panose="02040503050406030204" pitchFamily="18" charset="0"/>
              </a:rPr>
              <a:t>(t, v)</a:t>
            </a:r>
            <a:r>
              <a:rPr lang="zh-CN" altLang="en-US" sz="2800" dirty="0">
                <a:latin typeface="Cambria Math" panose="02040503050406030204" pitchFamily="18" charset="0"/>
                <a:ea typeface="文道楷体" panose="02010600040101010101" pitchFamily="2" charset="-122"/>
              </a:rPr>
              <a:t>，否则不产生任何结果。</a:t>
            </a:r>
            <a:endParaRPr lang="zh-CN" altLang="en-US" sz="2000" dirty="0">
              <a:latin typeface="Cambria Math" panose="02040503050406030204" pitchFamily="18" charset="0"/>
              <a:ea typeface="文道楷体" panose="02010600040101010101" pitchFamily="2" charset="-122"/>
            </a:endParaRPr>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graphicFrame>
        <p:nvGraphicFramePr>
          <p:cNvPr id="7" name="Group 17"/>
          <p:cNvGraphicFramePr>
            <a:graphicFrameLocks noGrp="1"/>
          </p:cNvGraphicFramePr>
          <p:nvPr/>
        </p:nvGraphicFramePr>
        <p:xfrm>
          <a:off x="2267462" y="447675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8" name="Group 3"/>
          <p:cNvGraphicFramePr>
            <a:graphicFrameLocks/>
          </p:cNvGraphicFramePr>
          <p:nvPr/>
        </p:nvGraphicFramePr>
        <p:xfrm>
          <a:off x="5010661" y="4495801"/>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9" name="文本框 8"/>
          <p:cNvSpPr txBox="1"/>
          <p:nvPr/>
        </p:nvSpPr>
        <p:spPr>
          <a:xfrm flipH="1">
            <a:off x="2846581" y="4019550"/>
            <a:ext cx="182881" cy="369332"/>
          </a:xfrm>
          <a:prstGeom prst="rect">
            <a:avLst/>
          </a:prstGeom>
          <a:noFill/>
        </p:spPr>
        <p:txBody>
          <a:bodyPr wrap="square" rtlCol="0">
            <a:spAutoFit/>
          </a:bodyPr>
          <a:lstStyle/>
          <a:p>
            <a:r>
              <a:rPr lang="en-US" altLang="zh-CN" b="1" dirty="0"/>
              <a:t>R</a:t>
            </a:r>
            <a:endParaRPr lang="zh-CN" altLang="en-US" b="1" dirty="0"/>
          </a:p>
        </p:txBody>
      </p:sp>
      <p:sp>
        <p:nvSpPr>
          <p:cNvPr id="10" name="文本框 9"/>
          <p:cNvSpPr txBox="1"/>
          <p:nvPr/>
        </p:nvSpPr>
        <p:spPr>
          <a:xfrm flipH="1">
            <a:off x="5757421" y="4013688"/>
            <a:ext cx="182881" cy="369332"/>
          </a:xfrm>
          <a:prstGeom prst="rect">
            <a:avLst/>
          </a:prstGeom>
          <a:noFill/>
        </p:spPr>
        <p:txBody>
          <a:bodyPr wrap="square" rtlCol="0">
            <a:spAutoFit/>
          </a:bodyPr>
          <a:lstStyle/>
          <a:p>
            <a:r>
              <a:rPr lang="en-US" altLang="zh-CN" b="1" dirty="0"/>
              <a:t>S</a:t>
            </a:r>
            <a:endParaRPr lang="zh-CN" altLang="en-US" b="1" dirty="0"/>
          </a:p>
        </p:txBody>
      </p:sp>
      <p:sp>
        <p:nvSpPr>
          <p:cNvPr id="11" name="文本框 2"/>
          <p:cNvSpPr txBox="1"/>
          <p:nvPr/>
        </p:nvSpPr>
        <p:spPr>
          <a:xfrm flipH="1">
            <a:off x="4401062" y="505646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a:t>
            </a:r>
          </a:p>
        </p:txBody>
      </p:sp>
      <p:graphicFrame>
        <p:nvGraphicFramePr>
          <p:cNvPr id="12" name="Group 17"/>
          <p:cNvGraphicFramePr>
            <a:graphicFrameLocks noGrp="1"/>
          </p:cNvGraphicFramePr>
          <p:nvPr/>
        </p:nvGraphicFramePr>
        <p:xfrm>
          <a:off x="7715761" y="4495800"/>
          <a:ext cx="1828800" cy="1018128"/>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2184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61972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14" name="文本框 13"/>
          <p:cNvSpPr txBox="1"/>
          <p:nvPr/>
        </p:nvSpPr>
        <p:spPr>
          <a:xfrm>
            <a:off x="7029960" y="5086350"/>
            <a:ext cx="45719"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1274903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82</a:t>
            </a:fld>
            <a:endParaRPr lang="en-US"/>
          </a:p>
        </p:txBody>
      </p:sp>
      <p:sp>
        <p:nvSpPr>
          <p:cNvPr id="13" name="内容占位符 2"/>
          <p:cNvSpPr>
            <a:spLocks noGrp="1"/>
          </p:cNvSpPr>
          <p:nvPr>
            <p:ph idx="1"/>
          </p:nvPr>
        </p:nvSpPr>
        <p:spPr>
          <a:xfrm>
            <a:off x="1600201" y="1121669"/>
            <a:ext cx="8862061" cy="5718047"/>
          </a:xfrm>
        </p:spPr>
        <p:txBody>
          <a:bodyPr>
            <a:normAutofit/>
          </a:bodyPr>
          <a:lstStyle/>
          <a:p>
            <a:pPr marL="118866" indent="0">
              <a:buNone/>
            </a:pPr>
            <a:r>
              <a:rPr lang="en-US" altLang="zh-CN" sz="4000" dirty="0">
                <a:ea typeface="方正卡通简体" panose="03000509000000000000" pitchFamily="65" charset="-122"/>
              </a:rPr>
              <a:t> 2.3.6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的差运算</a:t>
            </a:r>
            <a:endParaRPr lang="en-US" altLang="zh-CN" sz="4000" b="1" dirty="0">
              <a:ea typeface="方正卡通简体" panose="03000509000000000000" pitchFamily="65" charset="-122"/>
            </a:endParaRPr>
          </a:p>
          <a:p>
            <a:pPr>
              <a:buFont typeface="Wingdings" panose="05000000000000000000" pitchFamily="2" charset="2"/>
              <a:buChar char="n"/>
            </a:pPr>
            <a:r>
              <a:rPr lang="en-US" altLang="zh-CN" sz="2400" b="1" dirty="0">
                <a:solidFill>
                  <a:schemeClr val="accent6">
                    <a:lumMod val="75000"/>
                  </a:schemeClr>
                </a:solidFill>
                <a:latin typeface="文道楷体" panose="02010600040101010101" pitchFamily="2" charset="-122"/>
                <a:ea typeface="文道楷体" panose="02010600040101010101" pitchFamily="2" charset="-122"/>
              </a:rPr>
              <a:t>Map</a:t>
            </a:r>
            <a:r>
              <a:rPr lang="zh-CN" altLang="en-US" sz="2400" b="1" dirty="0">
                <a:solidFill>
                  <a:schemeClr val="accent6">
                    <a:lumMod val="75000"/>
                  </a:schemeClr>
                </a:solidFill>
                <a:latin typeface="文道楷体" panose="02010600040101010101" pitchFamily="2" charset="-122"/>
                <a:ea typeface="文道楷体" panose="02010600040101010101" pitchFamily="2" charset="-122"/>
              </a:rPr>
              <a:t>函数 </a:t>
            </a:r>
            <a:br>
              <a:rPr lang="en-US" altLang="zh-CN" sz="2400" b="1" dirty="0">
                <a:solidFill>
                  <a:schemeClr val="accent6">
                    <a:lumMod val="75000"/>
                  </a:schemeClr>
                </a:solidFill>
                <a:latin typeface="文道楷体" panose="02010600040101010101" pitchFamily="2" charset="-122"/>
                <a:ea typeface="文道楷体" panose="02010600040101010101" pitchFamily="2" charset="-122"/>
              </a:rPr>
            </a:br>
            <a:r>
              <a:rPr lang="zh-CN" altLang="en-US" sz="2400" dirty="0">
                <a:latin typeface="文道楷体" panose="02010600040101010101" pitchFamily="2" charset="-122"/>
                <a:ea typeface="文道楷体" panose="02010600040101010101" pitchFamily="2" charset="-122"/>
              </a:rPr>
              <a:t>对于</a:t>
            </a:r>
            <a:r>
              <a:rPr lang="en-US" altLang="zh-CN" sz="2400" dirty="0">
                <a:latin typeface="文道楷体" panose="02010600040101010101" pitchFamily="2" charset="-122"/>
                <a:ea typeface="文道楷体" panose="02010600040101010101" pitchFamily="2" charset="-122"/>
              </a:rPr>
              <a:t>R</a:t>
            </a:r>
            <a:r>
              <a:rPr lang="zh-CN" altLang="en-US" sz="2400" dirty="0">
                <a:latin typeface="文道楷体" panose="02010600040101010101" pitchFamily="2" charset="-122"/>
                <a:ea typeface="文道楷体" panose="02010600040101010101" pitchFamily="2" charset="-122"/>
              </a:rPr>
              <a:t>中的元组</a:t>
            </a:r>
            <a:r>
              <a:rPr lang="en-US" altLang="zh-CN" sz="2400" dirty="0">
                <a:latin typeface="文道楷体" panose="02010600040101010101" pitchFamily="2" charset="-122"/>
                <a:ea typeface="文道楷体" panose="02010600040101010101" pitchFamily="2" charset="-122"/>
              </a:rPr>
              <a:t>t</a:t>
            </a:r>
            <a:r>
              <a:rPr lang="zh-CN" altLang="en-US" sz="2400" dirty="0">
                <a:latin typeface="文道楷体" panose="02010600040101010101" pitchFamily="2" charset="-122"/>
                <a:ea typeface="文道楷体" panose="02010600040101010101" pitchFamily="2" charset="-122"/>
              </a:rPr>
              <a:t>，产生键</a:t>
            </a:r>
            <a:r>
              <a:rPr lang="en-US" altLang="zh-CN" sz="2400" dirty="0">
                <a:latin typeface="文道楷体" panose="02010600040101010101" pitchFamily="2" charset="-122"/>
                <a:ea typeface="文道楷体" panose="02010600040101010101" pitchFamily="2" charset="-122"/>
              </a:rPr>
              <a:t>-</a:t>
            </a:r>
            <a:r>
              <a:rPr lang="zh-CN" altLang="en-US" sz="2400" dirty="0">
                <a:latin typeface="文道楷体" panose="02010600040101010101" pitchFamily="2" charset="-122"/>
                <a:ea typeface="文道楷体" panose="02010600040101010101" pitchFamily="2" charset="-122"/>
              </a:rPr>
              <a:t>值对</a:t>
            </a:r>
            <a:r>
              <a:rPr lang="en-US" altLang="zh-CN" sz="2400" dirty="0">
                <a:latin typeface="文道楷体" panose="02010600040101010101" pitchFamily="2" charset="-122"/>
                <a:ea typeface="文道楷体" panose="02010600040101010101" pitchFamily="2" charset="-122"/>
              </a:rPr>
              <a:t>(t, R)</a:t>
            </a:r>
            <a:r>
              <a:rPr lang="zh-CN" altLang="en-US" sz="2400" dirty="0">
                <a:latin typeface="文道楷体" panose="02010600040101010101" pitchFamily="2" charset="-122"/>
                <a:ea typeface="文道楷体" panose="02010600040101010101" pitchFamily="2" charset="-122"/>
              </a:rPr>
              <a:t>。对于</a:t>
            </a:r>
            <a:r>
              <a:rPr lang="en-US" altLang="zh-CN" sz="2400" dirty="0">
                <a:latin typeface="文道楷体" panose="02010600040101010101" pitchFamily="2" charset="-122"/>
                <a:ea typeface="文道楷体" panose="02010600040101010101" pitchFamily="2" charset="-122"/>
              </a:rPr>
              <a:t>S</a:t>
            </a:r>
            <a:r>
              <a:rPr lang="zh-CN" altLang="en-US" sz="2400" dirty="0">
                <a:latin typeface="文道楷体" panose="02010600040101010101" pitchFamily="2" charset="-122"/>
                <a:ea typeface="文道楷体" panose="02010600040101010101" pitchFamily="2" charset="-122"/>
              </a:rPr>
              <a:t>中的元组</a:t>
            </a:r>
            <a:r>
              <a:rPr lang="en-US" altLang="zh-CN" sz="2400" dirty="0">
                <a:latin typeface="文道楷体" panose="02010600040101010101" pitchFamily="2" charset="-122"/>
                <a:ea typeface="文道楷体" panose="02010600040101010101" pitchFamily="2" charset="-122"/>
              </a:rPr>
              <a:t>t</a:t>
            </a:r>
            <a:r>
              <a:rPr lang="zh-CN" altLang="en-US" sz="2400" dirty="0">
                <a:latin typeface="文道楷体" panose="02010600040101010101" pitchFamily="2" charset="-122"/>
                <a:ea typeface="文道楷体" panose="02010600040101010101" pitchFamily="2" charset="-122"/>
              </a:rPr>
              <a:t>，产生键</a:t>
            </a:r>
            <a:r>
              <a:rPr lang="en-US" altLang="zh-CN" sz="2400" dirty="0">
                <a:latin typeface="文道楷体" panose="02010600040101010101" pitchFamily="2" charset="-122"/>
                <a:ea typeface="文道楷体" panose="02010600040101010101" pitchFamily="2" charset="-122"/>
              </a:rPr>
              <a:t>-</a:t>
            </a:r>
            <a:r>
              <a:rPr lang="zh-CN" altLang="en-US" sz="2400" dirty="0">
                <a:latin typeface="文道楷体" panose="02010600040101010101" pitchFamily="2" charset="-122"/>
                <a:ea typeface="文道楷体" panose="02010600040101010101" pitchFamily="2" charset="-122"/>
              </a:rPr>
              <a:t>值对</a:t>
            </a:r>
            <a:r>
              <a:rPr lang="en-US" altLang="zh-CN" sz="2400" dirty="0">
                <a:latin typeface="文道楷体" panose="02010600040101010101" pitchFamily="2" charset="-122"/>
                <a:ea typeface="文道楷体" panose="02010600040101010101" pitchFamily="2" charset="-122"/>
              </a:rPr>
              <a:t>(t, S)</a:t>
            </a:r>
            <a:r>
              <a:rPr lang="zh-CN" altLang="en-US" sz="2400" dirty="0">
                <a:latin typeface="文道楷体" panose="02010600040101010101" pitchFamily="2" charset="-122"/>
                <a:ea typeface="文道楷体" panose="02010600040101010101" pitchFamily="2" charset="-122"/>
              </a:rPr>
              <a:t>。需要注意的是，这里的值只是关系</a:t>
            </a:r>
            <a:r>
              <a:rPr lang="en-US" altLang="zh-CN" sz="2400" dirty="0">
                <a:latin typeface="文道楷体" panose="02010600040101010101" pitchFamily="2" charset="-122"/>
                <a:ea typeface="文道楷体" panose="02010600040101010101" pitchFamily="2" charset="-122"/>
              </a:rPr>
              <a:t>R</a:t>
            </a:r>
            <a:r>
              <a:rPr lang="zh-CN" altLang="en-US" sz="2400" dirty="0">
                <a:latin typeface="文道楷体" panose="02010600040101010101" pitchFamily="2" charset="-122"/>
                <a:ea typeface="文道楷体" panose="02010600040101010101" pitchFamily="2" charset="-122"/>
              </a:rPr>
              <a:t>或</a:t>
            </a:r>
            <a:r>
              <a:rPr lang="en-US" altLang="zh-CN" sz="2400" dirty="0">
                <a:latin typeface="文道楷体" panose="02010600040101010101" pitchFamily="2" charset="-122"/>
                <a:ea typeface="文道楷体" panose="02010600040101010101" pitchFamily="2" charset="-122"/>
              </a:rPr>
              <a:t>S</a:t>
            </a:r>
            <a:r>
              <a:rPr lang="zh-CN" altLang="en-US" sz="2400" dirty="0">
                <a:latin typeface="文道楷体" panose="02010600040101010101" pitchFamily="2" charset="-122"/>
                <a:ea typeface="文道楷体" panose="02010600040101010101" pitchFamily="2" charset="-122"/>
              </a:rPr>
              <a:t>的名称，而非整个关系本身。</a:t>
            </a:r>
            <a:endParaRPr lang="en-US" altLang="zh-CN" sz="240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en-US" altLang="zh-CN" sz="2400" b="1" dirty="0">
                <a:solidFill>
                  <a:schemeClr val="accent6">
                    <a:lumMod val="75000"/>
                  </a:schemeClr>
                </a:solidFill>
                <a:latin typeface="文道楷体" panose="02010600040101010101" pitchFamily="2" charset="-122"/>
                <a:ea typeface="文道楷体" panose="02010600040101010101" pitchFamily="2" charset="-122"/>
              </a:rPr>
              <a:t>Reduce</a:t>
            </a:r>
            <a:r>
              <a:rPr lang="zh-CN" altLang="en-US" sz="2400" b="1" dirty="0">
                <a:solidFill>
                  <a:schemeClr val="accent6">
                    <a:lumMod val="75000"/>
                  </a:schemeClr>
                </a:solidFill>
                <a:latin typeface="文道楷体" panose="02010600040101010101" pitchFamily="2" charset="-122"/>
                <a:ea typeface="文道楷体" panose="02010600040101010101" pitchFamily="2" charset="-122"/>
              </a:rPr>
              <a:t>函数 </a:t>
            </a:r>
            <a:endParaRPr lang="en-US" altLang="zh-CN" sz="2400" b="1" dirty="0">
              <a:solidFill>
                <a:schemeClr val="accent6">
                  <a:lumMod val="75000"/>
                </a:schemeClr>
              </a:solidFill>
              <a:latin typeface="文道楷体" panose="02010600040101010101" pitchFamily="2" charset="-122"/>
              <a:ea typeface="文道楷体" panose="02010600040101010101" pitchFamily="2" charset="-122"/>
            </a:endParaRPr>
          </a:p>
          <a:p>
            <a:pPr marL="118866" indent="0">
              <a:buNone/>
            </a:pPr>
            <a:r>
              <a:rPr lang="zh-CN" altLang="en-US" sz="2400" dirty="0">
                <a:latin typeface="文道楷体" panose="02010600040101010101" pitchFamily="2" charset="-122"/>
                <a:ea typeface="文道楷体" panose="02010600040101010101" pitchFamily="2" charset="-122"/>
              </a:rPr>
              <a:t>  对每个键</a:t>
            </a:r>
            <a:r>
              <a:rPr lang="en-US" altLang="zh-CN" sz="2400" dirty="0">
                <a:latin typeface="文道楷体" panose="02010600040101010101" pitchFamily="2" charset="-122"/>
                <a:ea typeface="文道楷体" panose="02010600040101010101" pitchFamily="2" charset="-122"/>
              </a:rPr>
              <a:t>t</a:t>
            </a:r>
            <a:r>
              <a:rPr lang="zh-CN" altLang="en-US" sz="2400" dirty="0">
                <a:latin typeface="文道楷体" panose="02010600040101010101" pitchFamily="2" charset="-122"/>
                <a:ea typeface="文道楷体" panose="02010600040101010101" pitchFamily="2" charset="-122"/>
              </a:rPr>
              <a:t>，如果相关联的值表是</a:t>
            </a:r>
            <a:r>
              <a:rPr lang="en-US" altLang="zh-CN" sz="2400" dirty="0">
                <a:latin typeface="文道楷体" panose="02010600040101010101" pitchFamily="2" charset="-122"/>
                <a:ea typeface="文道楷体" panose="02010600040101010101" pitchFamily="2" charset="-122"/>
              </a:rPr>
              <a:t>[R]</a:t>
            </a:r>
            <a:r>
              <a:rPr lang="zh-CN" altLang="en-US" sz="2400" dirty="0">
                <a:latin typeface="文道楷体" panose="02010600040101010101" pitchFamily="2" charset="-122"/>
                <a:ea typeface="文道楷体" panose="02010600040101010101" pitchFamily="2" charset="-122"/>
              </a:rPr>
              <a:t>，则输出</a:t>
            </a:r>
            <a:r>
              <a:rPr lang="en-US" altLang="zh-CN" sz="2400" dirty="0">
                <a:latin typeface="文道楷体" panose="02010600040101010101" pitchFamily="2" charset="-122"/>
                <a:ea typeface="文道楷体" panose="02010600040101010101" pitchFamily="2" charset="-122"/>
              </a:rPr>
              <a:t>(</a:t>
            </a:r>
            <a:r>
              <a:rPr lang="en-US" altLang="zh-CN" sz="2400" dirty="0" err="1">
                <a:latin typeface="文道楷体" panose="02010600040101010101" pitchFamily="2" charset="-122"/>
                <a:ea typeface="文道楷体" panose="02010600040101010101" pitchFamily="2" charset="-122"/>
              </a:rPr>
              <a:t>t,R</a:t>
            </a:r>
            <a:r>
              <a:rPr lang="en-US" altLang="zh-CN" sz="2400" dirty="0">
                <a:latin typeface="文道楷体" panose="02010600040101010101" pitchFamily="2" charset="-122"/>
                <a:ea typeface="文道楷体" panose="02010600040101010101" pitchFamily="2" charset="-122"/>
              </a:rPr>
              <a:t>);</a:t>
            </a:r>
            <a:r>
              <a:rPr lang="zh-CN" altLang="en-US" sz="2400" dirty="0">
                <a:latin typeface="文道楷体" panose="02010600040101010101" pitchFamily="2" charset="-122"/>
                <a:ea typeface="文道楷体" panose="02010600040101010101" pitchFamily="2" charset="-122"/>
              </a:rPr>
              <a:t>否则，不产生任何结果。</a:t>
            </a:r>
          </a:p>
          <a:p>
            <a:pPr marL="118866" indent="0">
              <a:buNone/>
            </a:pPr>
            <a:endParaRPr lang="zh-CN" altLang="en-US" dirty="0"/>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graphicFrame>
        <p:nvGraphicFramePr>
          <p:cNvPr id="6" name="Group 17"/>
          <p:cNvGraphicFramePr>
            <a:graphicFrameLocks noGrp="1"/>
          </p:cNvGraphicFramePr>
          <p:nvPr/>
        </p:nvGraphicFramePr>
        <p:xfrm>
          <a:off x="2247901" y="485775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7" name="Group 3"/>
          <p:cNvGraphicFramePr>
            <a:graphicFrameLocks/>
          </p:cNvGraphicFramePr>
          <p:nvPr/>
        </p:nvGraphicFramePr>
        <p:xfrm>
          <a:off x="4991100" y="4876801"/>
          <a:ext cx="1676400" cy="1528763"/>
        </p:xfrm>
        <a:graphic>
          <a:graphicData uri="http://schemas.openxmlformats.org/drawingml/2006/table">
            <a:tbl>
              <a:tblPr/>
              <a:tblGrid>
                <a:gridCol w="558800">
                  <a:extLst>
                    <a:ext uri="{9D8B030D-6E8A-4147-A177-3AD203B41FA5}">
                      <a16:colId xmlns:a16="http://schemas.microsoft.com/office/drawing/2014/main" val="2686577306"/>
                    </a:ext>
                  </a:extLst>
                </a:gridCol>
                <a:gridCol w="558800">
                  <a:extLst>
                    <a:ext uri="{9D8B030D-6E8A-4147-A177-3AD203B41FA5}">
                      <a16:colId xmlns:a16="http://schemas.microsoft.com/office/drawing/2014/main" val="1333161215"/>
                    </a:ext>
                  </a:extLst>
                </a:gridCol>
                <a:gridCol w="558800">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sp>
        <p:nvSpPr>
          <p:cNvPr id="8" name="文本框 7"/>
          <p:cNvSpPr txBox="1"/>
          <p:nvPr/>
        </p:nvSpPr>
        <p:spPr>
          <a:xfrm flipH="1">
            <a:off x="2827020" y="4400550"/>
            <a:ext cx="182881" cy="369332"/>
          </a:xfrm>
          <a:prstGeom prst="rect">
            <a:avLst/>
          </a:prstGeom>
          <a:noFill/>
        </p:spPr>
        <p:txBody>
          <a:bodyPr wrap="square" rtlCol="0">
            <a:spAutoFit/>
          </a:bodyPr>
          <a:lstStyle/>
          <a:p>
            <a:r>
              <a:rPr lang="en-US" altLang="zh-CN" b="1" dirty="0"/>
              <a:t>R</a:t>
            </a:r>
            <a:endParaRPr lang="zh-CN" altLang="en-US" b="1" dirty="0"/>
          </a:p>
        </p:txBody>
      </p:sp>
      <p:sp>
        <p:nvSpPr>
          <p:cNvPr id="9" name="文本框 8"/>
          <p:cNvSpPr txBox="1"/>
          <p:nvPr/>
        </p:nvSpPr>
        <p:spPr>
          <a:xfrm flipH="1">
            <a:off x="5737860" y="4394688"/>
            <a:ext cx="182881" cy="369332"/>
          </a:xfrm>
          <a:prstGeom prst="rect">
            <a:avLst/>
          </a:prstGeom>
          <a:noFill/>
        </p:spPr>
        <p:txBody>
          <a:bodyPr wrap="square" rtlCol="0">
            <a:spAutoFit/>
          </a:bodyPr>
          <a:lstStyle/>
          <a:p>
            <a:r>
              <a:rPr lang="en-US" altLang="zh-CN" b="1" dirty="0"/>
              <a:t>S</a:t>
            </a:r>
            <a:endParaRPr lang="zh-CN" altLang="en-US" b="1" dirty="0"/>
          </a:p>
        </p:txBody>
      </p:sp>
      <p:sp>
        <p:nvSpPr>
          <p:cNvPr id="10" name="文本框 2"/>
          <p:cNvSpPr txBox="1"/>
          <p:nvPr/>
        </p:nvSpPr>
        <p:spPr>
          <a:xfrm flipH="1">
            <a:off x="4381501" y="543746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t>
            </a:r>
            <a:endParaRPr lang="zh-CN" altLang="en-US" b="1" dirty="0"/>
          </a:p>
        </p:txBody>
      </p:sp>
      <p:graphicFrame>
        <p:nvGraphicFramePr>
          <p:cNvPr id="11" name="Group 17"/>
          <p:cNvGraphicFramePr>
            <a:graphicFrameLocks noGrp="1"/>
          </p:cNvGraphicFramePr>
          <p:nvPr/>
        </p:nvGraphicFramePr>
        <p:xfrm>
          <a:off x="7696200" y="4876800"/>
          <a:ext cx="1828800" cy="1162560"/>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2184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61972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12" name="文本框 11"/>
          <p:cNvSpPr txBox="1"/>
          <p:nvPr/>
        </p:nvSpPr>
        <p:spPr>
          <a:xfrm>
            <a:off x="7010399" y="5467350"/>
            <a:ext cx="45719" cy="369332"/>
          </a:xfrm>
          <a:prstGeom prst="rect">
            <a:avLst/>
          </a:prstGeom>
          <a:noFill/>
        </p:spPr>
        <p:txBody>
          <a:bodyPr wrap="square" rtlCol="0">
            <a:spAutoFit/>
          </a:bodyPr>
          <a:lstStyle/>
          <a:p>
            <a:r>
              <a:rPr lang="en-US" altLang="zh-CN" dirty="0"/>
              <a:t>=</a:t>
            </a:r>
            <a:endParaRPr lang="zh-CN" altLang="en-US" dirty="0"/>
          </a:p>
        </p:txBody>
      </p:sp>
      <p:sp>
        <p:nvSpPr>
          <p:cNvPr id="3" name="矩形 2">
            <a:extLst>
              <a:ext uri="{FF2B5EF4-FFF2-40B4-BE49-F238E27FC236}">
                <a16:creationId xmlns:a16="http://schemas.microsoft.com/office/drawing/2014/main" id="{EFA17D5A-D1D5-4927-892E-48C404508DF8}"/>
              </a:ext>
            </a:extLst>
          </p:cNvPr>
          <p:cNvSpPr/>
          <p:nvPr/>
        </p:nvSpPr>
        <p:spPr>
          <a:xfrm>
            <a:off x="2133600" y="5257800"/>
            <a:ext cx="2057400" cy="3810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E30522F-4F2F-0007-BFF1-9C1F8C6981FA}"/>
              </a:ext>
            </a:extLst>
          </p:cNvPr>
          <p:cNvSpPr txBox="1"/>
          <p:nvPr/>
        </p:nvSpPr>
        <p:spPr>
          <a:xfrm>
            <a:off x="1729738" y="5257800"/>
            <a:ext cx="380999" cy="381000"/>
          </a:xfrm>
          <a:prstGeom prst="rect">
            <a:avLst/>
          </a:prstGeom>
          <a:noFill/>
        </p:spPr>
        <p:txBody>
          <a:bodyPr wrap="square" rtlCol="0">
            <a:spAutoFit/>
          </a:bodyPr>
          <a:lstStyle/>
          <a:p>
            <a:r>
              <a:rPr kumimoji="1" lang="en-US" altLang="zh-CN" dirty="0">
                <a:solidFill>
                  <a:srgbClr val="FF0000"/>
                </a:solidFill>
                <a:latin typeface="Arial" pitchFamily="34" charset="0"/>
                <a:cs typeface="Arial" pitchFamily="34" charset="0"/>
              </a:rPr>
              <a:t>R</a:t>
            </a:r>
            <a:endParaRPr kumimoji="1" lang="zh-CN" altLang="en-US" dirty="0">
              <a:solidFill>
                <a:srgbClr val="FF0000"/>
              </a:solidFill>
              <a:latin typeface="Arial" pitchFamily="34" charset="0"/>
              <a:cs typeface="Arial" pitchFamily="34" charset="0"/>
            </a:endParaRPr>
          </a:p>
        </p:txBody>
      </p:sp>
      <p:sp>
        <p:nvSpPr>
          <p:cNvPr id="15" name="矩形 14">
            <a:extLst>
              <a:ext uri="{FF2B5EF4-FFF2-40B4-BE49-F238E27FC236}">
                <a16:creationId xmlns:a16="http://schemas.microsoft.com/office/drawing/2014/main" id="{3E35227E-8AC6-08FA-DC95-3AB39FA411A2}"/>
              </a:ext>
            </a:extLst>
          </p:cNvPr>
          <p:cNvSpPr/>
          <p:nvPr/>
        </p:nvSpPr>
        <p:spPr>
          <a:xfrm>
            <a:off x="4866641" y="5652016"/>
            <a:ext cx="1945640" cy="3810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348FDA1-E253-455A-C0CC-A003BF1A2C54}"/>
              </a:ext>
            </a:extLst>
          </p:cNvPr>
          <p:cNvSpPr txBox="1"/>
          <p:nvPr/>
        </p:nvSpPr>
        <p:spPr>
          <a:xfrm>
            <a:off x="4485642" y="5632046"/>
            <a:ext cx="380999" cy="381000"/>
          </a:xfrm>
          <a:prstGeom prst="rect">
            <a:avLst/>
          </a:prstGeom>
          <a:noFill/>
        </p:spPr>
        <p:txBody>
          <a:bodyPr wrap="square" rtlCol="0">
            <a:spAutoFit/>
          </a:bodyPr>
          <a:lstStyle/>
          <a:p>
            <a:r>
              <a:rPr kumimoji="1" lang="en-US" altLang="zh-CN" dirty="0">
                <a:solidFill>
                  <a:srgbClr val="FF0000"/>
                </a:solidFill>
                <a:latin typeface="Arial" pitchFamily="34" charset="0"/>
                <a:cs typeface="Arial" pitchFamily="34" charset="0"/>
              </a:rPr>
              <a:t>S</a:t>
            </a:r>
            <a:endParaRPr kumimoji="1" lang="zh-CN" altLang="en-US" dirty="0">
              <a:solidFill>
                <a:srgbClr val="FF0000"/>
              </a:solidFill>
              <a:latin typeface="Arial" pitchFamily="34" charset="0"/>
              <a:cs typeface="Arial" pitchFamily="34" charset="0"/>
            </a:endParaRPr>
          </a:p>
        </p:txBody>
      </p:sp>
      <p:sp>
        <p:nvSpPr>
          <p:cNvPr id="17" name="文本框 16">
            <a:extLst>
              <a:ext uri="{FF2B5EF4-FFF2-40B4-BE49-F238E27FC236}">
                <a16:creationId xmlns:a16="http://schemas.microsoft.com/office/drawing/2014/main" id="{D5FCDB77-8AC4-512C-3C39-5644E7BD12D6}"/>
              </a:ext>
            </a:extLst>
          </p:cNvPr>
          <p:cNvSpPr txBox="1"/>
          <p:nvPr/>
        </p:nvSpPr>
        <p:spPr>
          <a:xfrm>
            <a:off x="3756658" y="4008478"/>
            <a:ext cx="6553200" cy="461665"/>
          </a:xfrm>
          <a:prstGeom prst="rect">
            <a:avLst/>
          </a:prstGeom>
          <a:noFill/>
        </p:spPr>
        <p:txBody>
          <a:bodyPr wrap="square" rtlCol="0">
            <a:spAutoFit/>
          </a:bodyPr>
          <a:lstStyle/>
          <a:p>
            <a:r>
              <a:rPr kumimoji="1" lang="zh-CN" altLang="en-US" sz="2400" dirty="0">
                <a:solidFill>
                  <a:srgbClr val="FF0000"/>
                </a:solidFill>
                <a:latin typeface="Arial" pitchFamily="34" charset="0"/>
                <a:cs typeface="Arial" pitchFamily="34" charset="0"/>
              </a:rPr>
              <a:t>如果键</a:t>
            </a:r>
            <a:r>
              <a:rPr kumimoji="1" lang="en-US" altLang="zh-CN" sz="2400" dirty="0">
                <a:solidFill>
                  <a:srgbClr val="FF0000"/>
                </a:solidFill>
                <a:latin typeface="Arial" pitchFamily="34" charset="0"/>
                <a:cs typeface="Arial" pitchFamily="34" charset="0"/>
              </a:rPr>
              <a:t>t</a:t>
            </a:r>
            <a:r>
              <a:rPr kumimoji="1" lang="zh-CN" altLang="en-US" sz="2400" dirty="0">
                <a:solidFill>
                  <a:srgbClr val="FF0000"/>
                </a:solidFill>
                <a:latin typeface="Arial" pitchFamily="34" charset="0"/>
                <a:cs typeface="Arial" pitchFamily="34" charset="0"/>
              </a:rPr>
              <a:t>的关联值没有出现在</a:t>
            </a:r>
            <a:r>
              <a:rPr kumimoji="1" lang="en-US" altLang="zh-CN" sz="2400" dirty="0">
                <a:solidFill>
                  <a:srgbClr val="FF0000"/>
                </a:solidFill>
                <a:latin typeface="Arial" pitchFamily="34" charset="0"/>
                <a:cs typeface="Arial" pitchFamily="34" charset="0"/>
              </a:rPr>
              <a:t>S</a:t>
            </a:r>
            <a:r>
              <a:rPr kumimoji="1" lang="zh-CN" altLang="en-US" sz="2400" dirty="0">
                <a:solidFill>
                  <a:srgbClr val="FF0000"/>
                </a:solidFill>
                <a:latin typeface="Arial" pitchFamily="34" charset="0"/>
                <a:cs typeface="Arial" pitchFamily="34" charset="0"/>
              </a:rPr>
              <a:t>中，那么输出</a:t>
            </a:r>
            <a:r>
              <a:rPr kumimoji="1" lang="en-US" altLang="zh-CN" sz="2400" dirty="0">
                <a:solidFill>
                  <a:srgbClr val="FF0000"/>
                </a:solidFill>
                <a:latin typeface="Arial" pitchFamily="34" charset="0"/>
                <a:cs typeface="Arial" pitchFamily="34" charset="0"/>
              </a:rPr>
              <a:t>(</a:t>
            </a:r>
            <a:r>
              <a:rPr kumimoji="1" lang="en-US" altLang="zh-CN" sz="2400" dirty="0" err="1">
                <a:solidFill>
                  <a:srgbClr val="FF0000"/>
                </a:solidFill>
                <a:latin typeface="Arial" pitchFamily="34" charset="0"/>
                <a:cs typeface="Arial" pitchFamily="34" charset="0"/>
              </a:rPr>
              <a:t>t,R</a:t>
            </a:r>
            <a:r>
              <a:rPr kumimoji="1" lang="en-US" altLang="zh-CN" sz="2400" dirty="0">
                <a:solidFill>
                  <a:srgbClr val="FF0000"/>
                </a:solidFill>
                <a:latin typeface="Arial" pitchFamily="34" charset="0"/>
                <a:cs typeface="Arial" pitchFamily="34" charset="0"/>
              </a:rPr>
              <a:t>)</a:t>
            </a:r>
            <a:endParaRPr kumimoji="1" lang="zh-CN" altLang="en-US"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628328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83</a:t>
            </a:fld>
            <a:endParaRPr lang="en-US"/>
          </a:p>
        </p:txBody>
      </p:sp>
      <p:sp>
        <p:nvSpPr>
          <p:cNvPr id="13" name="内容占位符 2"/>
          <p:cNvSpPr>
            <a:spLocks noGrp="1"/>
          </p:cNvSpPr>
          <p:nvPr>
            <p:ph idx="1"/>
          </p:nvPr>
        </p:nvSpPr>
        <p:spPr>
          <a:xfrm>
            <a:off x="1524000" y="1031369"/>
            <a:ext cx="9144000" cy="5718047"/>
          </a:xfrm>
        </p:spPr>
        <p:txBody>
          <a:bodyPr>
            <a:normAutofit/>
          </a:bodyPr>
          <a:lstStyle/>
          <a:p>
            <a:pPr marL="118866" indent="0">
              <a:buNone/>
            </a:pPr>
            <a:r>
              <a:rPr lang="en-US" altLang="zh-CN" sz="4000" dirty="0">
                <a:ea typeface="方正卡通简体" panose="03000509000000000000" pitchFamily="65" charset="-122"/>
              </a:rPr>
              <a:t> 2.3.7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的自然连接运算</a:t>
            </a:r>
            <a:endParaRPr lang="en-US" altLang="zh-CN" sz="4000" dirty="0">
              <a:ea typeface="方正卡通简体" panose="03000509000000000000" pitchFamily="65" charset="-122"/>
            </a:endParaRPr>
          </a:p>
          <a:p>
            <a:pPr>
              <a:buFont typeface="Wingdings" panose="05000000000000000000" pitchFamily="2" charset="2"/>
              <a:buChar char="n"/>
            </a:pPr>
            <a:r>
              <a:rPr lang="en-US" altLang="zh-CN" sz="2400" b="1" dirty="0">
                <a:solidFill>
                  <a:schemeClr val="accent6">
                    <a:lumMod val="75000"/>
                  </a:schemeClr>
                </a:solidFill>
                <a:latin typeface="+mn-ea"/>
              </a:rPr>
              <a:t>Map</a:t>
            </a:r>
            <a:r>
              <a:rPr lang="zh-CN" altLang="en-US" sz="2400" b="1" dirty="0">
                <a:solidFill>
                  <a:schemeClr val="accent6">
                    <a:lumMod val="75000"/>
                  </a:schemeClr>
                </a:solidFill>
                <a:latin typeface="+mn-ea"/>
              </a:rPr>
              <a:t>函数 </a:t>
            </a:r>
            <a:r>
              <a:rPr lang="zh-CN" altLang="en-US" sz="2400" dirty="0">
                <a:latin typeface="+mn-ea"/>
              </a:rPr>
              <a:t>对于</a:t>
            </a:r>
            <a:r>
              <a:rPr lang="en-US" altLang="zh-CN" sz="2400" dirty="0">
                <a:latin typeface="+mn-ea"/>
              </a:rPr>
              <a:t>R</a:t>
            </a:r>
            <a:r>
              <a:rPr lang="zh-CN" altLang="en-US" sz="2400" dirty="0">
                <a:latin typeface="+mn-ea"/>
              </a:rPr>
              <a:t>中的每个元组</a:t>
            </a:r>
            <a:r>
              <a:rPr lang="en-US" altLang="zh-CN" sz="2400" dirty="0">
                <a:latin typeface="+mn-ea"/>
              </a:rPr>
              <a:t>(a, b, c)</a:t>
            </a:r>
            <a:r>
              <a:rPr lang="zh-CN" altLang="en-US" sz="2400" dirty="0">
                <a:latin typeface="+mn-ea"/>
              </a:rPr>
              <a:t>，生成键</a:t>
            </a:r>
            <a:r>
              <a:rPr lang="en-US" altLang="zh-CN" sz="2400" dirty="0">
                <a:latin typeface="+mn-ea"/>
              </a:rPr>
              <a:t>-</a:t>
            </a:r>
            <a:r>
              <a:rPr lang="zh-CN" altLang="en-US" sz="2400" dirty="0">
                <a:latin typeface="+mn-ea"/>
              </a:rPr>
              <a:t>值对</a:t>
            </a:r>
            <a:r>
              <a:rPr lang="en-US" altLang="zh-CN" sz="2400" dirty="0">
                <a:latin typeface="+mn-ea"/>
              </a:rPr>
              <a:t>(c, (R, a, b))</a:t>
            </a:r>
            <a:r>
              <a:rPr lang="zh-CN" altLang="en-US" sz="2400" dirty="0">
                <a:latin typeface="+mn-ea"/>
              </a:rPr>
              <a:t>，对</a:t>
            </a:r>
            <a:r>
              <a:rPr lang="en-US" altLang="zh-CN" sz="2400" dirty="0">
                <a:latin typeface="+mn-ea"/>
              </a:rPr>
              <a:t>S</a:t>
            </a:r>
            <a:r>
              <a:rPr lang="zh-CN" altLang="en-US" sz="2400" dirty="0">
                <a:latin typeface="+mn-ea"/>
              </a:rPr>
              <a:t>中的每个元组</a:t>
            </a:r>
            <a:r>
              <a:rPr lang="en-US" altLang="zh-CN" sz="2400" dirty="0">
                <a:latin typeface="+mn-ea"/>
              </a:rPr>
              <a:t>(c, d, e)</a:t>
            </a:r>
            <a:r>
              <a:rPr lang="zh-CN" altLang="en-US" sz="2400" dirty="0">
                <a:latin typeface="+mn-ea"/>
              </a:rPr>
              <a:t>，生成键</a:t>
            </a:r>
            <a:r>
              <a:rPr lang="en-US" altLang="zh-CN" sz="2400" dirty="0">
                <a:latin typeface="+mn-ea"/>
              </a:rPr>
              <a:t>-</a:t>
            </a:r>
            <a:r>
              <a:rPr lang="zh-CN" altLang="en-US" sz="2400" dirty="0">
                <a:latin typeface="+mn-ea"/>
              </a:rPr>
              <a:t>值对</a:t>
            </a:r>
            <a:r>
              <a:rPr lang="en-US" altLang="zh-CN" sz="2400" dirty="0">
                <a:latin typeface="+mn-ea"/>
              </a:rPr>
              <a:t>(c, (S, d, e))</a:t>
            </a:r>
            <a:r>
              <a:rPr lang="zh-CN" altLang="en-US" sz="2400" dirty="0">
                <a:latin typeface="+mn-ea"/>
              </a:rPr>
              <a:t>。</a:t>
            </a:r>
            <a:endParaRPr lang="en-US" altLang="zh-CN" sz="2400" dirty="0">
              <a:latin typeface="+mn-ea"/>
            </a:endParaRPr>
          </a:p>
          <a:p>
            <a:pPr>
              <a:buFont typeface="Wingdings" panose="05000000000000000000" pitchFamily="2" charset="2"/>
              <a:buChar char="n"/>
            </a:pPr>
            <a:r>
              <a:rPr lang="en-US" altLang="zh-CN" sz="2400" b="1" dirty="0">
                <a:solidFill>
                  <a:schemeClr val="accent6">
                    <a:lumMod val="75000"/>
                  </a:schemeClr>
                </a:solidFill>
                <a:latin typeface="+mn-ea"/>
              </a:rPr>
              <a:t>Reduce</a:t>
            </a:r>
            <a:r>
              <a:rPr lang="zh-CN" altLang="en-US" sz="2400" b="1" dirty="0">
                <a:solidFill>
                  <a:schemeClr val="accent6">
                    <a:lumMod val="75000"/>
                  </a:schemeClr>
                </a:solidFill>
                <a:latin typeface="+mn-ea"/>
              </a:rPr>
              <a:t>函数 </a:t>
            </a:r>
            <a:r>
              <a:rPr lang="zh-CN" altLang="en-US" sz="2400" dirty="0">
                <a:latin typeface="+mn-ea"/>
              </a:rPr>
              <a:t>每个键值</a:t>
            </a:r>
            <a:r>
              <a:rPr lang="en-US" altLang="zh-CN" sz="2400" dirty="0">
                <a:latin typeface="+mn-ea"/>
              </a:rPr>
              <a:t>c</a:t>
            </a:r>
            <a:r>
              <a:rPr lang="zh-CN" altLang="en-US" sz="2400" dirty="0">
                <a:latin typeface="+mn-ea"/>
              </a:rPr>
              <a:t>会与一系列对相关联，这些对的形式要么是</a:t>
            </a:r>
            <a:r>
              <a:rPr lang="en-US" altLang="zh-CN" sz="2400" dirty="0">
                <a:latin typeface="+mn-ea"/>
              </a:rPr>
              <a:t>(R, a, b)</a:t>
            </a:r>
            <a:r>
              <a:rPr lang="zh-CN" altLang="en-US" sz="2400" dirty="0">
                <a:latin typeface="+mn-ea"/>
              </a:rPr>
              <a:t>，要么是</a:t>
            </a:r>
            <a:r>
              <a:rPr lang="en-US" altLang="zh-CN" sz="2400" dirty="0">
                <a:latin typeface="+mn-ea"/>
              </a:rPr>
              <a:t>(S, d, e) </a:t>
            </a:r>
            <a:r>
              <a:rPr lang="zh-CN" altLang="en-US" sz="2400" dirty="0">
                <a:latin typeface="+mn-ea"/>
              </a:rPr>
              <a:t>。基于</a:t>
            </a:r>
            <a:r>
              <a:rPr lang="en-US" altLang="zh-CN" sz="2400" dirty="0">
                <a:latin typeface="+mn-ea"/>
              </a:rPr>
              <a:t>(R, a, b)</a:t>
            </a:r>
            <a:r>
              <a:rPr lang="zh-CN" altLang="en-US" sz="2400" dirty="0">
                <a:latin typeface="+mn-ea"/>
              </a:rPr>
              <a:t>和</a:t>
            </a:r>
            <a:r>
              <a:rPr lang="en-US" altLang="zh-CN" sz="2400" dirty="0">
                <a:latin typeface="+mn-ea"/>
              </a:rPr>
              <a:t>(S, d, e)</a:t>
            </a:r>
            <a:r>
              <a:rPr lang="zh-CN" altLang="en-US" sz="2400" dirty="0">
                <a:latin typeface="+mn-ea"/>
              </a:rPr>
              <a:t>构建所有的对。该键及其值表的输出结果是一系列键</a:t>
            </a:r>
            <a:r>
              <a:rPr lang="en-US" altLang="zh-CN" sz="2400" dirty="0">
                <a:latin typeface="+mn-ea"/>
              </a:rPr>
              <a:t>-</a:t>
            </a:r>
            <a:r>
              <a:rPr lang="zh-CN" altLang="en-US" sz="2400" dirty="0">
                <a:latin typeface="+mn-ea"/>
              </a:rPr>
              <a:t>值对序列。键无关紧要，每个值为元组</a:t>
            </a:r>
            <a:r>
              <a:rPr lang="en-US" altLang="zh-CN" sz="2400" dirty="0">
                <a:latin typeface="+mn-ea"/>
              </a:rPr>
              <a:t>(a, b ,c, d, e)</a:t>
            </a:r>
            <a:r>
              <a:rPr lang="zh-CN" altLang="en-US" sz="2400" dirty="0">
                <a:latin typeface="+mn-ea"/>
              </a:rPr>
              <a:t>，其中对应的</a:t>
            </a:r>
            <a:r>
              <a:rPr lang="en-US" altLang="zh-CN" sz="2400" dirty="0">
                <a:latin typeface="+mn-ea"/>
              </a:rPr>
              <a:t>(R, a, b)</a:t>
            </a:r>
            <a:r>
              <a:rPr lang="zh-CN" altLang="en-US" sz="2400" dirty="0">
                <a:latin typeface="+mn-ea"/>
              </a:rPr>
              <a:t>和</a:t>
            </a:r>
            <a:r>
              <a:rPr lang="en-US" altLang="zh-CN" sz="2400" dirty="0">
                <a:latin typeface="+mn-ea"/>
              </a:rPr>
              <a:t>(S, d, e)</a:t>
            </a:r>
            <a:r>
              <a:rPr lang="zh-CN" altLang="en-US" sz="2400" dirty="0">
                <a:latin typeface="+mn-ea"/>
              </a:rPr>
              <a:t>处于输入的值表当中。</a:t>
            </a:r>
          </a:p>
        </p:txBody>
      </p:sp>
      <p:sp>
        <p:nvSpPr>
          <p:cNvPr id="4" name="文本框 3"/>
          <p:cNvSpPr txBox="1"/>
          <p:nvPr/>
        </p:nvSpPr>
        <p:spPr>
          <a:xfrm>
            <a:off x="9220205" y="4572869"/>
            <a:ext cx="45719" cy="369332"/>
          </a:xfrm>
          <a:prstGeom prst="rect">
            <a:avLst/>
          </a:prstGeom>
          <a:noFill/>
        </p:spPr>
        <p:txBody>
          <a:bodyPr wrap="square" rtlCol="0">
            <a:spAutoFit/>
          </a:bodyPr>
          <a:lstStyle/>
          <a:p>
            <a:endParaRPr lang="zh-CN" altLang="en-US" dirty="0"/>
          </a:p>
        </p:txBody>
      </p:sp>
      <p:graphicFrame>
        <p:nvGraphicFramePr>
          <p:cNvPr id="6" name="Group 17"/>
          <p:cNvGraphicFramePr>
            <a:graphicFrameLocks noGrp="1"/>
          </p:cNvGraphicFramePr>
          <p:nvPr/>
        </p:nvGraphicFramePr>
        <p:xfrm>
          <a:off x="2171701" y="4743451"/>
          <a:ext cx="18288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gridCol w="609600">
                  <a:extLst>
                    <a:ext uri="{9D8B030D-6E8A-4147-A177-3AD203B41FA5}">
                      <a16:colId xmlns:a16="http://schemas.microsoft.com/office/drawing/2014/main" val="229920979"/>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sp>
        <p:nvSpPr>
          <p:cNvPr id="7" name="文本框 6"/>
          <p:cNvSpPr txBox="1"/>
          <p:nvPr/>
        </p:nvSpPr>
        <p:spPr>
          <a:xfrm flipH="1">
            <a:off x="2750820" y="4286250"/>
            <a:ext cx="182881" cy="369332"/>
          </a:xfrm>
          <a:prstGeom prst="rect">
            <a:avLst/>
          </a:prstGeom>
          <a:noFill/>
        </p:spPr>
        <p:txBody>
          <a:bodyPr wrap="square" rtlCol="0">
            <a:spAutoFit/>
          </a:bodyPr>
          <a:lstStyle/>
          <a:p>
            <a:r>
              <a:rPr lang="en-US" altLang="zh-CN" b="1" dirty="0"/>
              <a:t>R</a:t>
            </a:r>
            <a:endParaRPr lang="zh-CN" altLang="en-US" b="1" dirty="0"/>
          </a:p>
        </p:txBody>
      </p:sp>
      <p:sp>
        <p:nvSpPr>
          <p:cNvPr id="8" name="文本框 7"/>
          <p:cNvSpPr txBox="1"/>
          <p:nvPr/>
        </p:nvSpPr>
        <p:spPr>
          <a:xfrm flipH="1">
            <a:off x="5409246" y="4280388"/>
            <a:ext cx="182881" cy="369332"/>
          </a:xfrm>
          <a:prstGeom prst="rect">
            <a:avLst/>
          </a:prstGeom>
          <a:noFill/>
        </p:spPr>
        <p:txBody>
          <a:bodyPr wrap="square" rtlCol="0">
            <a:spAutoFit/>
          </a:bodyPr>
          <a:lstStyle/>
          <a:p>
            <a:r>
              <a:rPr lang="en-US" altLang="zh-CN" b="1" dirty="0"/>
              <a:t>S</a:t>
            </a:r>
            <a:endParaRPr lang="zh-CN" altLang="en-US" b="1" dirty="0"/>
          </a:p>
        </p:txBody>
      </p:sp>
      <mc:AlternateContent xmlns:mc="http://schemas.openxmlformats.org/markup-compatibility/2006" xmlns:a14="http://schemas.microsoft.com/office/drawing/2010/main">
        <mc:Choice Requires="a14">
          <p:sp>
            <p:nvSpPr>
              <p:cNvPr id="9" name="文本框 2"/>
              <p:cNvSpPr txBox="1"/>
              <p:nvPr/>
            </p:nvSpPr>
            <p:spPr>
              <a:xfrm flipH="1">
                <a:off x="4114801" y="5323165"/>
                <a:ext cx="1828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m:t>
                      </m:r>
                    </m:oMath>
                  </m:oMathPara>
                </a14:m>
                <a:endParaRPr lang="zh-CN" altLang="en-US" b="1" dirty="0"/>
              </a:p>
            </p:txBody>
          </p:sp>
        </mc:Choice>
        <mc:Fallback xmlns="">
          <p:sp>
            <p:nvSpPr>
              <p:cNvPr id="9" name="文本框 2"/>
              <p:cNvSpPr txBox="1">
                <a:spLocks noRot="1" noChangeAspect="1" noMove="1" noResize="1" noEditPoints="1" noAdjustHandles="1" noChangeArrowheads="1" noChangeShapeType="1" noTextEdit="1"/>
              </p:cNvSpPr>
              <p:nvPr/>
            </p:nvSpPr>
            <p:spPr>
              <a:xfrm flipH="1">
                <a:off x="4114801" y="5323165"/>
                <a:ext cx="182881" cy="369332"/>
              </a:xfrm>
              <a:prstGeom prst="rect">
                <a:avLst/>
              </a:prstGeom>
              <a:blipFill>
                <a:blip r:embed="rId3"/>
                <a:stretch>
                  <a:fillRect r="-90000"/>
                </a:stretch>
              </a:blipFill>
            </p:spPr>
            <p:txBody>
              <a:bodyPr/>
              <a:lstStyle/>
              <a:p>
                <a:r>
                  <a:rPr lang="zh-CN" altLang="en-US">
                    <a:noFill/>
                  </a:rPr>
                  <a:t> </a:t>
                </a:r>
              </a:p>
            </p:txBody>
          </p:sp>
        </mc:Fallback>
      </mc:AlternateContent>
      <p:sp>
        <p:nvSpPr>
          <p:cNvPr id="10" name="文本框 9"/>
          <p:cNvSpPr txBox="1"/>
          <p:nvPr/>
        </p:nvSpPr>
        <p:spPr>
          <a:xfrm>
            <a:off x="6605587" y="5353050"/>
            <a:ext cx="45719" cy="369332"/>
          </a:xfrm>
          <a:prstGeom prst="rect">
            <a:avLst/>
          </a:prstGeom>
          <a:noFill/>
        </p:spPr>
        <p:txBody>
          <a:bodyPr wrap="square" rtlCol="0">
            <a:spAutoFit/>
          </a:bodyPr>
          <a:lstStyle/>
          <a:p>
            <a:r>
              <a:rPr lang="en-US" altLang="zh-CN" dirty="0"/>
              <a:t>=</a:t>
            </a:r>
            <a:endParaRPr lang="zh-CN" altLang="en-US" dirty="0"/>
          </a:p>
        </p:txBody>
      </p:sp>
      <p:graphicFrame>
        <p:nvGraphicFramePr>
          <p:cNvPr id="11" name="Group 3"/>
          <p:cNvGraphicFramePr>
            <a:graphicFrameLocks/>
          </p:cNvGraphicFramePr>
          <p:nvPr/>
        </p:nvGraphicFramePr>
        <p:xfrm>
          <a:off x="4572000" y="4743450"/>
          <a:ext cx="1874106" cy="1528763"/>
        </p:xfrm>
        <a:graphic>
          <a:graphicData uri="http://schemas.openxmlformats.org/drawingml/2006/table">
            <a:tbl>
              <a:tblPr/>
              <a:tblGrid>
                <a:gridCol w="624702">
                  <a:extLst>
                    <a:ext uri="{9D8B030D-6E8A-4147-A177-3AD203B41FA5}">
                      <a16:colId xmlns:a16="http://schemas.microsoft.com/office/drawing/2014/main" val="2686577306"/>
                    </a:ext>
                  </a:extLst>
                </a:gridCol>
                <a:gridCol w="624702">
                  <a:extLst>
                    <a:ext uri="{9D8B030D-6E8A-4147-A177-3AD203B41FA5}">
                      <a16:colId xmlns:a16="http://schemas.microsoft.com/office/drawing/2014/main" val="1333161215"/>
                    </a:ext>
                  </a:extLst>
                </a:gridCol>
                <a:gridCol w="624702">
                  <a:extLst>
                    <a:ext uri="{9D8B030D-6E8A-4147-A177-3AD203B41FA5}">
                      <a16:colId xmlns:a16="http://schemas.microsoft.com/office/drawing/2014/main" val="479002850"/>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9186756"/>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d3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d2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6970034"/>
                  </a:ext>
                </a:extLst>
              </a:tr>
            </a:tbl>
          </a:graphicData>
        </a:graphic>
      </p:graphicFrame>
      <p:graphicFrame>
        <p:nvGraphicFramePr>
          <p:cNvPr id="12" name="Group 32"/>
          <p:cNvGraphicFramePr>
            <a:graphicFrameLocks/>
          </p:cNvGraphicFramePr>
          <p:nvPr>
            <p:extLst>
              <p:ext uri="{D42A27DB-BD31-4B8C-83A1-F6EECF244321}">
                <p14:modId xmlns:p14="http://schemas.microsoft.com/office/powerpoint/2010/main" val="4047741087"/>
              </p:ext>
            </p:extLst>
          </p:nvPr>
        </p:nvGraphicFramePr>
        <p:xfrm>
          <a:off x="6963182" y="4743450"/>
          <a:ext cx="2753255" cy="1733551"/>
        </p:xfrm>
        <a:graphic>
          <a:graphicData uri="http://schemas.openxmlformats.org/drawingml/2006/table">
            <a:tbl>
              <a:tblPr/>
              <a:tblGrid>
                <a:gridCol w="550651">
                  <a:extLst>
                    <a:ext uri="{9D8B030D-6E8A-4147-A177-3AD203B41FA5}">
                      <a16:colId xmlns:a16="http://schemas.microsoft.com/office/drawing/2014/main" val="2727805114"/>
                    </a:ext>
                  </a:extLst>
                </a:gridCol>
                <a:gridCol w="550651">
                  <a:extLst>
                    <a:ext uri="{9D8B030D-6E8A-4147-A177-3AD203B41FA5}">
                      <a16:colId xmlns:a16="http://schemas.microsoft.com/office/drawing/2014/main" val="4013734121"/>
                    </a:ext>
                  </a:extLst>
                </a:gridCol>
                <a:gridCol w="550651">
                  <a:extLst>
                    <a:ext uri="{9D8B030D-6E8A-4147-A177-3AD203B41FA5}">
                      <a16:colId xmlns:a16="http://schemas.microsoft.com/office/drawing/2014/main" val="2239716403"/>
                    </a:ext>
                  </a:extLst>
                </a:gridCol>
                <a:gridCol w="550651">
                  <a:extLst>
                    <a:ext uri="{9D8B030D-6E8A-4147-A177-3AD203B41FA5}">
                      <a16:colId xmlns:a16="http://schemas.microsoft.com/office/drawing/2014/main" val="654255787"/>
                    </a:ext>
                  </a:extLst>
                </a:gridCol>
                <a:gridCol w="550651">
                  <a:extLst>
                    <a:ext uri="{9D8B030D-6E8A-4147-A177-3AD203B41FA5}">
                      <a16:colId xmlns:a16="http://schemas.microsoft.com/office/drawing/2014/main" val="1300767977"/>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4174590"/>
                  </a:ext>
                </a:extLst>
              </a:tr>
              <a:tr h="1335088">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a3 </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b3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d2 </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e2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8497163"/>
                  </a:ext>
                </a:extLst>
              </a:tr>
            </a:tbl>
          </a:graphicData>
        </a:graphic>
      </p:graphicFrame>
      <p:sp>
        <p:nvSpPr>
          <p:cNvPr id="3" name="矩形 2">
            <a:extLst>
              <a:ext uri="{FF2B5EF4-FFF2-40B4-BE49-F238E27FC236}">
                <a16:creationId xmlns:a16="http://schemas.microsoft.com/office/drawing/2014/main" id="{471A6778-82D2-EABE-F1AA-09502BCF0E21}"/>
              </a:ext>
            </a:extLst>
          </p:cNvPr>
          <p:cNvSpPr/>
          <p:nvPr/>
        </p:nvSpPr>
        <p:spPr>
          <a:xfrm>
            <a:off x="3398519" y="4572869"/>
            <a:ext cx="1783081" cy="1904132"/>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F3EB134-F642-A577-EB3B-AA975B1F02FD}"/>
              </a:ext>
            </a:extLst>
          </p:cNvPr>
          <p:cNvSpPr txBox="1"/>
          <p:nvPr/>
        </p:nvSpPr>
        <p:spPr>
          <a:xfrm>
            <a:off x="3101341" y="4209036"/>
            <a:ext cx="2209799" cy="369332"/>
          </a:xfrm>
          <a:prstGeom prst="rect">
            <a:avLst/>
          </a:prstGeom>
          <a:noFill/>
        </p:spPr>
        <p:txBody>
          <a:bodyPr wrap="square" rtlCol="0">
            <a:spAutoFit/>
          </a:bodyPr>
          <a:lstStyle/>
          <a:p>
            <a:pPr algn="just"/>
            <a:r>
              <a:rPr kumimoji="1" lang="zh-CN" altLang="en-US" dirty="0">
                <a:solidFill>
                  <a:srgbClr val="FF0000"/>
                </a:solidFill>
                <a:latin typeface="Arial" pitchFamily="34" charset="0"/>
                <a:cs typeface="Arial" pitchFamily="34" charset="0"/>
              </a:rPr>
              <a:t>连接关系匹配为值</a:t>
            </a:r>
            <a:r>
              <a:rPr kumimoji="1" lang="en-US" altLang="zh-CN" dirty="0">
                <a:solidFill>
                  <a:srgbClr val="FF0000"/>
                </a:solidFill>
                <a:latin typeface="Arial" pitchFamily="34" charset="0"/>
                <a:cs typeface="Arial" pitchFamily="34" charset="0"/>
              </a:rPr>
              <a:t>C</a:t>
            </a:r>
            <a:endParaRPr kumimoji="1" lang="zh-CN" alt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042930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13" name="内容占位符 2"/>
          <p:cNvSpPr>
            <a:spLocks noGrp="1"/>
          </p:cNvSpPr>
          <p:nvPr>
            <p:ph idx="1"/>
          </p:nvPr>
        </p:nvSpPr>
        <p:spPr>
          <a:xfrm>
            <a:off x="1676400" y="1077230"/>
            <a:ext cx="11658600" cy="2030444"/>
          </a:xfrm>
        </p:spPr>
        <p:txBody>
          <a:bodyPr>
            <a:normAutofit/>
          </a:bodyPr>
          <a:lstStyle/>
          <a:p>
            <a:pPr marL="118866" indent="0">
              <a:buNone/>
            </a:pPr>
            <a:r>
              <a:rPr lang="en-US" altLang="zh-CN" sz="4000" dirty="0">
                <a:ea typeface="方正卡通简体" panose="03000509000000000000" pitchFamily="65" charset="-122"/>
              </a:rPr>
              <a:t>2.3.7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的自然连接运算</a:t>
            </a:r>
            <a:endParaRPr lang="en-US" altLang="zh-CN" sz="4000" dirty="0">
              <a:ea typeface="方正卡通简体" panose="03000509000000000000" pitchFamily="65" charset="-122"/>
            </a:endParaRPr>
          </a:p>
          <a:p>
            <a:pPr marL="118866" indent="0">
              <a:buNone/>
            </a:pPr>
            <a:endParaRPr lang="en-US" sz="4000" dirty="0">
              <a:solidFill>
                <a:srgbClr val="FF0000"/>
              </a:solidFill>
            </a:endParaRP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676400"/>
            <a:ext cx="73914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676400" y="2286000"/>
            <a:ext cx="1905000" cy="3200876"/>
          </a:xfrm>
          <a:prstGeom prst="rect">
            <a:avLst/>
          </a:prstGeom>
          <a:noFill/>
        </p:spPr>
        <p:txBody>
          <a:bodyPr wrap="square" rtlCol="0">
            <a:spAutoFit/>
          </a:bodyPr>
          <a:lstStyle/>
          <a:p>
            <a:r>
              <a:rPr lang="zh-CN" altLang="en-US" sz="2300" dirty="0">
                <a:solidFill>
                  <a:srgbClr val="002060"/>
                </a:solidFill>
                <a:latin typeface="文道楷体" panose="02010600040101010101" pitchFamily="2" charset="-122"/>
                <a:ea typeface="文道楷体" panose="02010600040101010101" pitchFamily="2" charset="-122"/>
              </a:rPr>
              <a:t>以某工厂接到的订单与仓库货存为例，演示关系自然连接运算的</a:t>
            </a:r>
            <a:r>
              <a:rPr lang="en-US" altLang="zh-CN" sz="2300" dirty="0">
                <a:solidFill>
                  <a:srgbClr val="002060"/>
                </a:solidFill>
                <a:latin typeface="文道楷体" panose="02010600040101010101" pitchFamily="2" charset="-122"/>
                <a:ea typeface="文道楷体" panose="02010600040101010101" pitchFamily="2" charset="-122"/>
              </a:rPr>
              <a:t>MapReduce</a:t>
            </a:r>
            <a:r>
              <a:rPr lang="zh-CN" altLang="en-US" sz="2300" dirty="0">
                <a:solidFill>
                  <a:srgbClr val="002060"/>
                </a:solidFill>
                <a:latin typeface="文道楷体" panose="02010600040101010101" pitchFamily="2" charset="-122"/>
                <a:ea typeface="文道楷体" panose="02010600040101010101" pitchFamily="2" charset="-122"/>
              </a:rPr>
              <a:t>过程</a:t>
            </a:r>
          </a:p>
          <a:p>
            <a:endParaRPr lang="zh-CN" altLang="en-US" dirty="0"/>
          </a:p>
        </p:txBody>
      </p:sp>
    </p:spTree>
    <p:extLst>
      <p:ext uri="{BB962C8B-B14F-4D97-AF65-F5344CB8AC3E}">
        <p14:creationId xmlns:p14="http://schemas.microsoft.com/office/powerpoint/2010/main" val="22415912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85</a:t>
            </a:fld>
            <a:endParaRPr lang="en-US"/>
          </a:p>
        </p:txBody>
      </p:sp>
      <p:sp>
        <p:nvSpPr>
          <p:cNvPr id="13" name="内容占位符 2"/>
          <p:cNvSpPr>
            <a:spLocks noGrp="1"/>
          </p:cNvSpPr>
          <p:nvPr>
            <p:ph idx="1"/>
          </p:nvPr>
        </p:nvSpPr>
        <p:spPr>
          <a:xfrm>
            <a:off x="1485900" y="1139954"/>
            <a:ext cx="8877300" cy="5718047"/>
          </a:xfrm>
        </p:spPr>
        <p:txBody>
          <a:bodyPr>
            <a:normAutofit/>
          </a:bodyPr>
          <a:lstStyle/>
          <a:p>
            <a:pPr marL="118866" indent="0">
              <a:buNone/>
            </a:pPr>
            <a:r>
              <a:rPr lang="en-US" altLang="zh-CN" sz="4000" dirty="0">
                <a:ea typeface="方正卡通简体" panose="03000509000000000000" pitchFamily="65" charset="-122"/>
              </a:rPr>
              <a:t> </a:t>
            </a:r>
            <a:r>
              <a:rPr lang="en-US" altLang="zh-CN" sz="3600" dirty="0">
                <a:ea typeface="方正卡通简体" panose="03000509000000000000" pitchFamily="65" charset="-122"/>
              </a:rPr>
              <a:t>2.3.8 </a:t>
            </a:r>
            <a:r>
              <a:rPr lang="zh-CN" altLang="en-US" sz="3600" dirty="0">
                <a:ea typeface="方正卡通简体" panose="03000509000000000000" pitchFamily="65" charset="-122"/>
              </a:rPr>
              <a:t>基于</a:t>
            </a:r>
            <a:r>
              <a:rPr lang="en-US" altLang="zh-CN" sz="3600" dirty="0" err="1">
                <a:ea typeface="方正卡通简体" panose="03000509000000000000" pitchFamily="65" charset="-122"/>
              </a:rPr>
              <a:t>MapReduce</a:t>
            </a:r>
            <a:r>
              <a:rPr lang="zh-CN" altLang="en-US" sz="3600" dirty="0">
                <a:ea typeface="方正卡通简体" panose="03000509000000000000" pitchFamily="65" charset="-122"/>
              </a:rPr>
              <a:t>的分组和聚合运算</a:t>
            </a:r>
            <a:endParaRPr lang="en-US" altLang="zh-CN" sz="3600" dirty="0">
              <a:ea typeface="方正卡通简体" panose="03000509000000000000" pitchFamily="65" charset="-122"/>
            </a:endParaRPr>
          </a:p>
          <a:p>
            <a:pPr>
              <a:buFont typeface="Wingdings" panose="05000000000000000000" pitchFamily="2" charset="2"/>
              <a:buChar char="n"/>
            </a:pPr>
            <a:r>
              <a:rPr lang="en-US" altLang="zh-CN" sz="2800" dirty="0">
                <a:solidFill>
                  <a:schemeClr val="accent6">
                    <a:lumMod val="75000"/>
                  </a:schemeClr>
                </a:solidFill>
                <a:latin typeface="文道楷体" panose="02010600040101010101" pitchFamily="2" charset="-122"/>
                <a:ea typeface="文道楷体" panose="02010600040101010101" pitchFamily="2" charset="-122"/>
              </a:rPr>
              <a:t>Map</a:t>
            </a:r>
            <a:r>
              <a:rPr lang="zh-CN" altLang="en-US" sz="2800" dirty="0">
                <a:solidFill>
                  <a:schemeClr val="accent6">
                    <a:lumMod val="75000"/>
                  </a:schemeClr>
                </a:solidFill>
                <a:latin typeface="文道楷体" panose="02010600040101010101" pitchFamily="2" charset="-122"/>
                <a:ea typeface="文道楷体" panose="02010600040101010101" pitchFamily="2" charset="-122"/>
              </a:rPr>
              <a:t>函数 </a:t>
            </a:r>
            <a:r>
              <a:rPr lang="zh-CN" altLang="en-US" sz="2800" dirty="0">
                <a:latin typeface="文道楷体" panose="02010600040101010101" pitchFamily="2" charset="-122"/>
                <a:ea typeface="文道楷体" panose="02010600040101010101" pitchFamily="2" charset="-122"/>
              </a:rPr>
              <a:t>对每个元组</a:t>
            </a:r>
            <a:r>
              <a:rPr lang="en-US" altLang="zh-CN" sz="2800" dirty="0">
                <a:latin typeface="文道楷体" panose="02010600040101010101" pitchFamily="2" charset="-122"/>
                <a:ea typeface="文道楷体" panose="02010600040101010101" pitchFamily="2" charset="-122"/>
              </a:rPr>
              <a:t>(</a:t>
            </a:r>
            <a:r>
              <a:rPr lang="en-US" altLang="zh-CN" sz="2800" dirty="0" err="1">
                <a:latin typeface="文道楷体" panose="02010600040101010101" pitchFamily="2" charset="-122"/>
                <a:ea typeface="文道楷体" panose="02010600040101010101" pitchFamily="2" charset="-122"/>
              </a:rPr>
              <a:t>a,b</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，生成键</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值对</a:t>
            </a:r>
            <a:r>
              <a:rPr lang="en-US" altLang="zh-CN" sz="2800" dirty="0">
                <a:latin typeface="文道楷体" panose="02010600040101010101" pitchFamily="2" charset="-122"/>
                <a:ea typeface="文道楷体" panose="02010600040101010101" pitchFamily="2" charset="-122"/>
              </a:rPr>
              <a:t>(</a:t>
            </a:r>
            <a:r>
              <a:rPr lang="en-US" altLang="zh-CN" sz="2800" dirty="0" err="1">
                <a:latin typeface="文道楷体" panose="02010600040101010101" pitchFamily="2" charset="-122"/>
                <a:ea typeface="文道楷体" panose="02010600040101010101" pitchFamily="2" charset="-122"/>
              </a:rPr>
              <a:t>a,b</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a:t>
            </a:r>
            <a:endParaRPr lang="en-US" altLang="zh-CN" sz="2800" dirty="0">
              <a:latin typeface="文道楷体" panose="02010600040101010101" pitchFamily="2" charset="-122"/>
              <a:ea typeface="文道楷体" panose="02010600040101010101" pitchFamily="2" charset="-122"/>
            </a:endParaRPr>
          </a:p>
          <a:p>
            <a:pPr>
              <a:buFont typeface="Wingdings" panose="05000000000000000000" pitchFamily="2" charset="2"/>
              <a:buChar char="n"/>
            </a:pPr>
            <a:r>
              <a:rPr lang="en-US" altLang="zh-CN" sz="2800" dirty="0">
                <a:solidFill>
                  <a:schemeClr val="accent6">
                    <a:lumMod val="75000"/>
                  </a:schemeClr>
                </a:solidFill>
                <a:latin typeface="文道楷体" panose="02010600040101010101" pitchFamily="2" charset="-122"/>
                <a:ea typeface="文道楷体" panose="02010600040101010101" pitchFamily="2" charset="-122"/>
              </a:rPr>
              <a:t>Reduce</a:t>
            </a:r>
            <a:r>
              <a:rPr lang="zh-CN" altLang="en-US" sz="2800" dirty="0">
                <a:solidFill>
                  <a:schemeClr val="accent6">
                    <a:lumMod val="75000"/>
                  </a:schemeClr>
                </a:solidFill>
                <a:latin typeface="文道楷体" panose="02010600040101010101" pitchFamily="2" charset="-122"/>
                <a:ea typeface="文道楷体" panose="02010600040101010101" pitchFamily="2" charset="-122"/>
              </a:rPr>
              <a:t>函数 </a:t>
            </a:r>
            <a:r>
              <a:rPr lang="zh-CN" altLang="en-US" sz="2800" dirty="0">
                <a:latin typeface="文道楷体" panose="02010600040101010101" pitchFamily="2" charset="-122"/>
                <a:ea typeface="文道楷体" panose="02010600040101010101" pitchFamily="2" charset="-122"/>
              </a:rPr>
              <a:t>每个键</a:t>
            </a:r>
            <a:r>
              <a:rPr lang="en-US" altLang="zh-CN" sz="2800" dirty="0">
                <a:latin typeface="文道楷体" panose="02010600040101010101" pitchFamily="2" charset="-122"/>
                <a:ea typeface="文道楷体" panose="02010600040101010101" pitchFamily="2" charset="-122"/>
              </a:rPr>
              <a:t>a</a:t>
            </a:r>
            <a:r>
              <a:rPr lang="zh-CN" altLang="en-US" sz="2800" dirty="0">
                <a:latin typeface="文道楷体" panose="02010600040101010101" pitchFamily="2" charset="-122"/>
                <a:ea typeface="文道楷体" panose="02010600040101010101" pitchFamily="2" charset="-122"/>
              </a:rPr>
              <a:t>代表一个分组，即对与键</a:t>
            </a:r>
            <a:r>
              <a:rPr lang="en-US" altLang="zh-CN" sz="2800" dirty="0">
                <a:latin typeface="文道楷体" panose="02010600040101010101" pitchFamily="2" charset="-122"/>
                <a:ea typeface="文道楷体" panose="02010600040101010101" pitchFamily="2" charset="-122"/>
              </a:rPr>
              <a:t>a</a:t>
            </a:r>
            <a:r>
              <a:rPr lang="zh-CN" altLang="en-US" sz="2800" dirty="0">
                <a:latin typeface="文道楷体" panose="02010600040101010101" pitchFamily="2" charset="-122"/>
                <a:ea typeface="文道楷体" panose="02010600040101010101" pitchFamily="2" charset="-122"/>
              </a:rPr>
              <a:t>关联的字段</a:t>
            </a:r>
            <a:r>
              <a:rPr lang="en-US" altLang="zh-CN" sz="2800" dirty="0">
                <a:latin typeface="文道楷体" panose="02010600040101010101" pitchFamily="2" charset="-122"/>
                <a:ea typeface="文道楷体" panose="02010600040101010101" pitchFamily="2" charset="-122"/>
              </a:rPr>
              <a:t>B</a:t>
            </a:r>
            <a:r>
              <a:rPr lang="zh-CN" altLang="en-US" sz="2800" dirty="0">
                <a:latin typeface="文道楷体" panose="02010600040101010101" pitchFamily="2" charset="-122"/>
                <a:ea typeface="文道楷体" panose="02010600040101010101" pitchFamily="2" charset="-122"/>
              </a:rPr>
              <a:t>的值表</a:t>
            </a:r>
            <a:r>
              <a:rPr lang="en-US" altLang="zh-CN" sz="2800" dirty="0">
                <a:latin typeface="文道楷体" panose="02010600040101010101" pitchFamily="2" charset="-122"/>
                <a:ea typeface="文道楷体" panose="02010600040101010101" pitchFamily="2" charset="-122"/>
              </a:rPr>
              <a:t>[b1,b2,…,</a:t>
            </a:r>
            <a:r>
              <a:rPr lang="en-US" altLang="zh-CN" sz="2800" dirty="0" err="1">
                <a:latin typeface="文道楷体" panose="02010600040101010101" pitchFamily="2" charset="-122"/>
                <a:ea typeface="文道楷体" panose="02010600040101010101" pitchFamily="2" charset="-122"/>
              </a:rPr>
              <a:t>bn</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施加聚合运算。输出结果是</a:t>
            </a:r>
            <a:r>
              <a:rPr lang="en-US" altLang="zh-CN" sz="2800" dirty="0">
                <a:latin typeface="文道楷体" panose="02010600040101010101" pitchFamily="2" charset="-122"/>
                <a:ea typeface="文道楷体" panose="02010600040101010101" pitchFamily="2" charset="-122"/>
              </a:rPr>
              <a:t>(</a:t>
            </a:r>
            <a:r>
              <a:rPr lang="en-US" altLang="zh-CN" sz="2800" dirty="0" err="1">
                <a:latin typeface="文道楷体" panose="02010600040101010101" pitchFamily="2" charset="-122"/>
                <a:ea typeface="文道楷体" panose="02010600040101010101" pitchFamily="2" charset="-122"/>
              </a:rPr>
              <a:t>a,x</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对，其中</a:t>
            </a:r>
            <a:r>
              <a:rPr lang="en-US" altLang="zh-CN" sz="2800" dirty="0">
                <a:latin typeface="文道楷体" panose="02010600040101010101" pitchFamily="2" charset="-122"/>
                <a:ea typeface="文道楷体" panose="02010600040101010101" pitchFamily="2" charset="-122"/>
              </a:rPr>
              <a:t>x</a:t>
            </a:r>
            <a:r>
              <a:rPr lang="zh-CN" altLang="en-US" sz="2800" dirty="0">
                <a:latin typeface="文道楷体" panose="02010600040101010101" pitchFamily="2" charset="-122"/>
                <a:ea typeface="文道楷体" panose="02010600040101010101" pitchFamily="2" charset="-122"/>
              </a:rPr>
              <a:t>是在上述值表上应用聚合运算的结果。</a:t>
            </a:r>
            <a:endParaRPr lang="en-US" altLang="zh-CN" sz="2800" dirty="0">
              <a:latin typeface="文道楷体" panose="02010600040101010101" pitchFamily="2" charset="-122"/>
              <a:ea typeface="文道楷体" panose="02010600040101010101" pitchFamily="2" charset="-122"/>
            </a:endParaRPr>
          </a:p>
          <a:p>
            <a:pPr marL="118866" indent="0">
              <a:buNone/>
            </a:pPr>
            <a:endParaRPr lang="zh-CN" altLang="en-US" b="1" dirty="0"/>
          </a:p>
        </p:txBody>
      </p:sp>
      <mc:AlternateContent xmlns:mc="http://schemas.openxmlformats.org/markup-compatibility/2006" xmlns:a14="http://schemas.microsoft.com/office/drawing/2010/main">
        <mc:Choice Requires="a14">
          <p:sp>
            <p:nvSpPr>
              <p:cNvPr id="10" name="矩形 9"/>
              <p:cNvSpPr/>
              <p:nvPr/>
            </p:nvSpPr>
            <p:spPr>
              <a:xfrm>
                <a:off x="7441034" y="3631643"/>
                <a:ext cx="1935466" cy="4972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𝛾</m:t>
                          </m:r>
                        </m:e>
                        <m:sub>
                          <m:r>
                            <a:rPr lang="en-US" altLang="zh-CN" sz="2400" i="1">
                              <a:latin typeface="Cambria Math" panose="02040503050406030204" pitchFamily="18" charset="0"/>
                            </a:rPr>
                            <m:t>𝐴</m:t>
                          </m:r>
                          <m:r>
                            <a:rPr lang="en-US" altLang="zh-CN" sz="2400" i="1">
                              <a:latin typeface="Cambria Math" panose="02040503050406030204" pitchFamily="18" charset="0"/>
                            </a:rPr>
                            <m:t>,   </m:t>
                          </m:r>
                          <m:r>
                            <a:rPr lang="en-US" altLang="zh-CN" sz="2400" i="1">
                              <a:latin typeface="Cambria Math" panose="02040503050406030204" pitchFamily="18" charset="0"/>
                            </a:rPr>
                            <m:t>𝑆𝑈𝑀</m:t>
                          </m:r>
                          <m:r>
                            <a:rPr lang="en-US" altLang="zh-CN" sz="2400" i="1">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sub>
                      </m:sSub>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7441034" y="3631643"/>
                <a:ext cx="1935466" cy="497252"/>
              </a:xfrm>
              <a:prstGeom prst="rect">
                <a:avLst/>
              </a:prstGeom>
              <a:blipFill>
                <a:blip r:embed="rId3"/>
                <a:stretch>
                  <a:fillRect r="-631" b="-12346"/>
                </a:stretch>
              </a:blipFill>
            </p:spPr>
            <p:txBody>
              <a:bodyPr/>
              <a:lstStyle/>
              <a:p>
                <a:r>
                  <a:rPr lang="zh-CN" altLang="en-US">
                    <a:noFill/>
                  </a:rPr>
                  <a:t> </a:t>
                </a:r>
              </a:p>
            </p:txBody>
          </p:sp>
        </mc:Fallback>
      </mc:AlternateContent>
      <p:graphicFrame>
        <p:nvGraphicFramePr>
          <p:cNvPr id="11" name="Group 17"/>
          <p:cNvGraphicFramePr>
            <a:graphicFrameLocks noGrp="1"/>
          </p:cNvGraphicFramePr>
          <p:nvPr/>
        </p:nvGraphicFramePr>
        <p:xfrm>
          <a:off x="7870269" y="4274119"/>
          <a:ext cx="1219200" cy="152876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cxnSp>
        <p:nvCxnSpPr>
          <p:cNvPr id="12" name="直接箭头连接符 11"/>
          <p:cNvCxnSpPr/>
          <p:nvPr/>
        </p:nvCxnSpPr>
        <p:spPr>
          <a:xfrm>
            <a:off x="3434340" y="5420390"/>
            <a:ext cx="13662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flipH="1">
            <a:off x="2554695" y="3864717"/>
            <a:ext cx="182881" cy="369332"/>
          </a:xfrm>
          <a:prstGeom prst="rect">
            <a:avLst/>
          </a:prstGeom>
          <a:noFill/>
        </p:spPr>
        <p:txBody>
          <a:bodyPr wrap="square" rtlCol="0">
            <a:spAutoFit/>
          </a:bodyPr>
          <a:lstStyle/>
          <a:p>
            <a:r>
              <a:rPr lang="en-US" altLang="zh-CN" b="1" dirty="0"/>
              <a:t>R</a:t>
            </a:r>
            <a:endParaRPr lang="zh-CN" altLang="en-US" b="1" dirty="0"/>
          </a:p>
        </p:txBody>
      </p:sp>
      <p:cxnSp>
        <p:nvCxnSpPr>
          <p:cNvPr id="15" name="直接箭头连接符 14"/>
          <p:cNvCxnSpPr/>
          <p:nvPr/>
        </p:nvCxnSpPr>
        <p:spPr>
          <a:xfrm>
            <a:off x="6324600" y="5410200"/>
            <a:ext cx="13662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文本框 15"/>
          <p:cNvSpPr txBox="1"/>
          <p:nvPr/>
        </p:nvSpPr>
        <p:spPr>
          <a:xfrm flipH="1">
            <a:off x="3847349" y="4897608"/>
            <a:ext cx="648450" cy="369332"/>
          </a:xfrm>
          <a:prstGeom prst="rect">
            <a:avLst/>
          </a:prstGeom>
          <a:noFill/>
        </p:spPr>
        <p:txBody>
          <a:bodyPr wrap="square" rtlCol="0">
            <a:spAutoFit/>
          </a:bodyPr>
          <a:lstStyle/>
          <a:p>
            <a:r>
              <a:rPr lang="zh-CN" altLang="en-US" b="1" dirty="0"/>
              <a:t>分组</a:t>
            </a:r>
          </a:p>
        </p:txBody>
      </p:sp>
      <p:sp>
        <p:nvSpPr>
          <p:cNvPr id="17" name="文本框 16"/>
          <p:cNvSpPr txBox="1"/>
          <p:nvPr/>
        </p:nvSpPr>
        <p:spPr>
          <a:xfrm flipH="1">
            <a:off x="6688932" y="4897608"/>
            <a:ext cx="648450" cy="369332"/>
          </a:xfrm>
          <a:prstGeom prst="rect">
            <a:avLst/>
          </a:prstGeom>
          <a:noFill/>
        </p:spPr>
        <p:txBody>
          <a:bodyPr wrap="square" rtlCol="0">
            <a:spAutoFit/>
          </a:bodyPr>
          <a:lstStyle/>
          <a:p>
            <a:r>
              <a:rPr lang="zh-CN" altLang="en-US" b="1" dirty="0"/>
              <a:t>聚合</a:t>
            </a:r>
          </a:p>
        </p:txBody>
      </p:sp>
      <p:graphicFrame>
        <p:nvGraphicFramePr>
          <p:cNvPr id="18" name="Group 17"/>
          <p:cNvGraphicFramePr>
            <a:graphicFrameLocks noGrp="1"/>
          </p:cNvGraphicFramePr>
          <p:nvPr/>
        </p:nvGraphicFramePr>
        <p:xfrm>
          <a:off x="2084167" y="4290440"/>
          <a:ext cx="1219200" cy="225990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1130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bl>
          </a:graphicData>
        </a:graphic>
      </p:graphicFrame>
      <p:graphicFrame>
        <p:nvGraphicFramePr>
          <p:cNvPr id="19" name="Group 17"/>
          <p:cNvGraphicFramePr>
            <a:graphicFrameLocks noGrp="1"/>
          </p:cNvGraphicFramePr>
          <p:nvPr/>
        </p:nvGraphicFramePr>
        <p:xfrm>
          <a:off x="4953000" y="4274119"/>
          <a:ext cx="1219200" cy="2292543"/>
        </p:xfrm>
        <a:graphic>
          <a:graphicData uri="http://schemas.openxmlformats.org/drawingml/2006/table">
            <a:tbl>
              <a:tblPr/>
              <a:tblGrid>
                <a:gridCol w="597877">
                  <a:extLst>
                    <a:ext uri="{9D8B030D-6E8A-4147-A177-3AD203B41FA5}">
                      <a16:colId xmlns:a16="http://schemas.microsoft.com/office/drawing/2014/main" val="3632019586"/>
                    </a:ext>
                  </a:extLst>
                </a:gridCol>
                <a:gridCol w="621323">
                  <a:extLst>
                    <a:ext uri="{9D8B030D-6E8A-4147-A177-3AD203B41FA5}">
                      <a16:colId xmlns:a16="http://schemas.microsoft.com/office/drawing/2014/main" val="3582491603"/>
                    </a:ext>
                  </a:extLst>
                </a:gridCol>
              </a:tblGrid>
              <a:tr h="39846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1920102"/>
                  </a:ext>
                </a:extLst>
              </a:tr>
              <a:tr h="96621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 </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2385327"/>
                  </a:ext>
                </a:extLst>
              </a:tr>
              <a:tr h="65817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3</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7687602"/>
                  </a:ext>
                </a:extLst>
              </a:tr>
            </a:tbl>
          </a:graphicData>
        </a:graphic>
      </p:graphicFrame>
    </p:spTree>
    <p:extLst>
      <p:ext uri="{BB962C8B-B14F-4D97-AF65-F5344CB8AC3E}">
        <p14:creationId xmlns:p14="http://schemas.microsoft.com/office/powerpoint/2010/main" val="2893065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86</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524001" y="1063757"/>
                <a:ext cx="8938261" cy="5718047"/>
              </a:xfrm>
            </p:spPr>
            <p:txBody>
              <a:bodyPr>
                <a:normAutofit fontScale="55000" lnSpcReduction="20000"/>
              </a:bodyPr>
              <a:lstStyle/>
              <a:p>
                <a:pPr marL="118866" indent="0">
                  <a:lnSpc>
                    <a:spcPct val="120000"/>
                  </a:lnSpc>
                  <a:buNone/>
                </a:pPr>
                <a:r>
                  <a:rPr lang="en-US" altLang="zh-CN" sz="6500" dirty="0">
                    <a:ea typeface="方正卡通简体" panose="03000509000000000000" pitchFamily="65" charset="-122"/>
                  </a:rPr>
                  <a:t>2.3.1 </a:t>
                </a:r>
                <a:r>
                  <a:rPr lang="zh-CN" altLang="en-US" sz="6500" dirty="0">
                    <a:ea typeface="方正卡通简体" panose="03000509000000000000" pitchFamily="65" charset="-122"/>
                  </a:rPr>
                  <a:t>基于</a:t>
                </a:r>
                <a:r>
                  <a:rPr lang="en-US" altLang="zh-CN" sz="6500" dirty="0">
                    <a:ea typeface="方正卡通简体" panose="03000509000000000000" pitchFamily="65" charset="-122"/>
                  </a:rPr>
                  <a:t>MapReduce</a:t>
                </a:r>
                <a:r>
                  <a:rPr lang="zh-CN" altLang="en-US" sz="6500" dirty="0">
                    <a:ea typeface="方正卡通简体" panose="03000509000000000000" pitchFamily="65" charset="-122"/>
                  </a:rPr>
                  <a:t>的矩阵</a:t>
                </a:r>
                <a:r>
                  <a:rPr lang="en-US" altLang="zh-CN" sz="6500" dirty="0">
                    <a:ea typeface="方正卡通简体" panose="03000509000000000000" pitchFamily="65" charset="-122"/>
                  </a:rPr>
                  <a:t>-</a:t>
                </a:r>
                <a:r>
                  <a:rPr lang="zh-CN" altLang="en-US" sz="6500" dirty="0">
                    <a:ea typeface="方正卡通简体" panose="03000509000000000000" pitchFamily="65" charset="-122"/>
                  </a:rPr>
                  <a:t>向量乘法实现</a:t>
                </a:r>
                <a:endParaRPr lang="en-US" altLang="zh-CN" sz="6500" dirty="0">
                  <a:ea typeface="方正卡通简体" panose="03000509000000000000" pitchFamily="65" charset="-122"/>
                </a:endParaRPr>
              </a:p>
              <a:p>
                <a:pPr marL="118866" indent="0">
                  <a:lnSpc>
                    <a:spcPct val="120000"/>
                  </a:lnSpc>
                  <a:buNone/>
                </a:pPr>
                <a:endParaRPr lang="en-US" altLang="zh-CN" sz="5900" dirty="0">
                  <a:solidFill>
                    <a:srgbClr val="FF0000"/>
                  </a:solidFill>
                  <a:ea typeface="方正卡通简体" panose="03000509000000000000" pitchFamily="65" charset="-122"/>
                </a:endParaRPr>
              </a:p>
              <a:p>
                <a:pPr marL="118866" indent="0">
                  <a:lnSpc>
                    <a:spcPct val="120000"/>
                  </a:lnSpc>
                  <a:buNone/>
                </a:pPr>
                <a:r>
                  <a:rPr lang="zh-CN" altLang="en-US" sz="5900" dirty="0">
                    <a:solidFill>
                      <a:srgbClr val="FF0000"/>
                    </a:solidFill>
                    <a:ea typeface="方正卡通简体" panose="03000509000000000000" pitchFamily="65" charset="-122"/>
                  </a:rPr>
                  <a:t>问题描述：</a:t>
                </a:r>
                <a:r>
                  <a:rPr lang="zh-CN" altLang="en-US" sz="5900" dirty="0">
                    <a:latin typeface="文道楷体" panose="02010600040101010101" pitchFamily="2" charset="-122"/>
                    <a:ea typeface="文道楷体" panose="02010600040101010101" pitchFamily="2" charset="-122"/>
                  </a:rPr>
                  <a:t>假定有一个</a:t>
                </a:r>
                <a14:m>
                  <m:oMath xmlns:m="http://schemas.openxmlformats.org/officeDocument/2006/math">
                    <m:r>
                      <a:rPr lang="en-US" altLang="zh-CN" sz="5900" i="1">
                        <a:latin typeface="Cambria Math" panose="02040503050406030204" pitchFamily="18" charset="0"/>
                        <a:ea typeface="Cambria Math" panose="02040503050406030204" pitchFamily="18" charset="0"/>
                      </a:rPr>
                      <m:t>𝑛</m:t>
                    </m:r>
                    <m:r>
                      <a:rPr lang="en-US" altLang="zh-CN" sz="5900" i="1">
                        <a:latin typeface="Cambria Math" panose="02040503050406030204" pitchFamily="18" charset="0"/>
                        <a:ea typeface="Cambria Math" panose="02040503050406030204" pitchFamily="18" charset="0"/>
                      </a:rPr>
                      <m:t>×</m:t>
                    </m:r>
                    <m:r>
                      <a:rPr lang="en-US" altLang="zh-CN" sz="5900" i="1" dirty="0">
                        <a:latin typeface="Cambria Math" panose="02040503050406030204" pitchFamily="18" charset="0"/>
                      </a:rPr>
                      <m:t>𝑛</m:t>
                    </m:r>
                  </m:oMath>
                </a14:m>
                <a:r>
                  <a:rPr lang="zh-CN" altLang="en-US" sz="5900" dirty="0">
                    <a:latin typeface="文道楷体" panose="02010600040101010101" pitchFamily="2" charset="-122"/>
                    <a:ea typeface="文道楷体" panose="02010600040101010101" pitchFamily="2" charset="-122"/>
                  </a:rPr>
                  <a:t>的矩阵</a:t>
                </a:r>
                <a14:m>
                  <m:oMath xmlns:m="http://schemas.openxmlformats.org/officeDocument/2006/math">
                    <m:r>
                      <a:rPr lang="en-US" altLang="zh-CN" sz="5900" i="1">
                        <a:latin typeface="Cambria Math" panose="02040503050406030204" pitchFamily="18" charset="0"/>
                        <a:ea typeface="文道楷体" panose="02010600040101010101" pitchFamily="2" charset="-122"/>
                      </a:rPr>
                      <m:t>𝑀</m:t>
                    </m:r>
                  </m:oMath>
                </a14:m>
                <a:r>
                  <a:rPr lang="zh-CN" altLang="en-US" sz="5900" dirty="0">
                    <a:latin typeface="文道楷体" panose="02010600040101010101" pitchFamily="2" charset="-122"/>
                    <a:ea typeface="文道楷体" panose="02010600040101010101" pitchFamily="2" charset="-122"/>
                  </a:rPr>
                  <a:t>，其中第</a:t>
                </a:r>
                <a:r>
                  <a:rPr lang="en-US" altLang="zh-CN" sz="5900" dirty="0" err="1">
                    <a:latin typeface="文道楷体" panose="02010600040101010101" pitchFamily="2" charset="-122"/>
                    <a:ea typeface="文道楷体" panose="02010600040101010101" pitchFamily="2" charset="-122"/>
                  </a:rPr>
                  <a:t>i</a:t>
                </a:r>
                <a:r>
                  <a:rPr lang="zh-CN" altLang="en-US" sz="5900" dirty="0">
                    <a:latin typeface="文道楷体" panose="02010600040101010101" pitchFamily="2" charset="-122"/>
                    <a:ea typeface="文道楷体" panose="02010600040101010101" pitchFamily="2" charset="-122"/>
                  </a:rPr>
                  <a:t>行第</a:t>
                </a:r>
                <a:r>
                  <a:rPr lang="en-US" altLang="zh-CN" sz="5900" dirty="0">
                    <a:latin typeface="文道楷体" panose="02010600040101010101" pitchFamily="2" charset="-122"/>
                    <a:ea typeface="文道楷体" panose="02010600040101010101" pitchFamily="2" charset="-122"/>
                  </a:rPr>
                  <a:t>j</a:t>
                </a:r>
                <a:r>
                  <a:rPr lang="zh-CN" altLang="en-US" sz="5900" dirty="0">
                    <a:latin typeface="文道楷体" panose="02010600040101010101" pitchFamily="2" charset="-122"/>
                    <a:ea typeface="文道楷体" panose="02010600040101010101" pitchFamily="2" charset="-122"/>
                  </a:rPr>
                  <a:t>列的元素为</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𝑚</m:t>
                        </m:r>
                      </m:e>
                      <m:sub>
                        <m:r>
                          <a:rPr lang="en-US" altLang="zh-CN" sz="5900" i="1">
                            <a:latin typeface="Cambria Math" panose="02040503050406030204" pitchFamily="18" charset="0"/>
                            <a:ea typeface="方正卡通简体" panose="03000509000000000000" pitchFamily="65" charset="-122"/>
                          </a:rPr>
                          <m:t>𝑖𝑗</m:t>
                        </m:r>
                      </m:sub>
                    </m:sSub>
                  </m:oMath>
                </a14:m>
                <a:r>
                  <a:rPr lang="zh-CN" altLang="en-US" sz="5900" dirty="0">
                    <a:latin typeface="文道楷体" panose="02010600040101010101" pitchFamily="2" charset="-122"/>
                    <a:ea typeface="文道楷体" panose="02010600040101010101" pitchFamily="2" charset="-122"/>
                  </a:rPr>
                  <a:t>。假定有一个</a:t>
                </a:r>
                <a14:m>
                  <m:oMath xmlns:m="http://schemas.openxmlformats.org/officeDocument/2006/math">
                    <m:r>
                      <a:rPr lang="en-US" altLang="zh-CN" sz="5900" i="1" dirty="0">
                        <a:latin typeface="Cambria Math" panose="02040503050406030204" pitchFamily="18" charset="0"/>
                      </a:rPr>
                      <m:t>𝑛</m:t>
                    </m:r>
                  </m:oMath>
                </a14:m>
                <a:r>
                  <a:rPr lang="zh-CN" altLang="en-US" sz="5900" dirty="0">
                    <a:latin typeface="文道楷体" panose="02010600040101010101" pitchFamily="2" charset="-122"/>
                    <a:ea typeface="文道楷体" panose="02010600040101010101" pitchFamily="2" charset="-122"/>
                  </a:rPr>
                  <a:t>维向量</a:t>
                </a:r>
                <a:r>
                  <a:rPr lang="en-US" altLang="zh-CN" sz="5900" dirty="0">
                    <a:latin typeface="文道楷体" panose="02010600040101010101" pitchFamily="2" charset="-122"/>
                    <a:ea typeface="文道楷体" panose="02010600040101010101" pitchFamily="2" charset="-122"/>
                  </a:rPr>
                  <a:t>v,</a:t>
                </a:r>
                <a:r>
                  <a:rPr lang="zh-CN" altLang="en-US" sz="5900" dirty="0">
                    <a:latin typeface="文道楷体" panose="02010600040101010101" pitchFamily="2" charset="-122"/>
                    <a:ea typeface="文道楷体" panose="02010600040101010101" pitchFamily="2" charset="-122"/>
                  </a:rPr>
                  <a:t>其第</a:t>
                </a:r>
                <a:r>
                  <a:rPr lang="en-US" altLang="zh-CN" sz="5900" dirty="0">
                    <a:latin typeface="文道楷体" panose="02010600040101010101" pitchFamily="2" charset="-122"/>
                    <a:ea typeface="文道楷体" panose="02010600040101010101" pitchFamily="2" charset="-122"/>
                  </a:rPr>
                  <a:t>j</a:t>
                </a:r>
                <a:r>
                  <a:rPr lang="zh-CN" altLang="en-US" sz="5900" dirty="0">
                    <a:latin typeface="文道楷体" panose="02010600040101010101" pitchFamily="2" charset="-122"/>
                    <a:ea typeface="文道楷体" panose="02010600040101010101" pitchFamily="2" charset="-122"/>
                  </a:rPr>
                  <a:t>个元素记为</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𝑣</m:t>
                        </m:r>
                      </m:e>
                      <m:sub>
                        <m:r>
                          <a:rPr lang="en-US" altLang="zh-CN" sz="5900" i="1">
                            <a:latin typeface="Cambria Math" panose="02040503050406030204" pitchFamily="18" charset="0"/>
                            <a:ea typeface="方正卡通简体" panose="03000509000000000000" pitchFamily="65" charset="-122"/>
                          </a:rPr>
                          <m:t>𝑗</m:t>
                        </m:r>
                      </m:sub>
                    </m:sSub>
                  </m:oMath>
                </a14:m>
                <a:r>
                  <a:rPr lang="zh-CN" altLang="en-US" sz="5900" dirty="0">
                    <a:latin typeface="文道楷体" panose="02010600040101010101" pitchFamily="2" charset="-122"/>
                    <a:ea typeface="文道楷体" panose="02010600040101010101" pitchFamily="2" charset="-122"/>
                  </a:rPr>
                  <a:t>。于是，矩阵</a:t>
                </a:r>
                <a14:m>
                  <m:oMath xmlns:m="http://schemas.openxmlformats.org/officeDocument/2006/math">
                    <m:r>
                      <a:rPr lang="en-US" altLang="zh-CN" sz="5900" i="1">
                        <a:latin typeface="Cambria Math" panose="02040503050406030204" pitchFamily="18" charset="0"/>
                        <a:ea typeface="文道楷体" panose="02010600040101010101" pitchFamily="2" charset="-122"/>
                      </a:rPr>
                      <m:t>𝑀</m:t>
                    </m:r>
                  </m:oMath>
                </a14:m>
                <a:r>
                  <a:rPr lang="zh-CN" altLang="en-US" sz="5900" dirty="0">
                    <a:latin typeface="文道楷体" panose="02010600040101010101" pitchFamily="2" charset="-122"/>
                    <a:ea typeface="文道楷体" panose="02010600040101010101" pitchFamily="2" charset="-122"/>
                  </a:rPr>
                  <a:t>和向量</a:t>
                </a:r>
                <a:r>
                  <a:rPr lang="en-US" altLang="zh-CN" sz="5900" dirty="0">
                    <a:latin typeface="文道楷体" panose="02010600040101010101" pitchFamily="2" charset="-122"/>
                    <a:ea typeface="文道楷体" panose="02010600040101010101" pitchFamily="2" charset="-122"/>
                  </a:rPr>
                  <a:t>v</a:t>
                </a:r>
                <a:r>
                  <a:rPr lang="zh-CN" altLang="en-US" sz="5900" dirty="0">
                    <a:latin typeface="文道楷体" panose="02010600040101010101" pitchFamily="2" charset="-122"/>
                    <a:ea typeface="文道楷体" panose="02010600040101010101" pitchFamily="2" charset="-122"/>
                  </a:rPr>
                  <a:t>的乘积结果是一个</a:t>
                </a:r>
                <a:r>
                  <a:rPr lang="en-US" altLang="zh-CN" sz="5900" dirty="0">
                    <a:latin typeface="文道楷体" panose="02010600040101010101" pitchFamily="2" charset="-122"/>
                    <a:ea typeface="文道楷体" panose="02010600040101010101" pitchFamily="2" charset="-122"/>
                  </a:rPr>
                  <a:t>n</a:t>
                </a:r>
                <a:r>
                  <a:rPr lang="zh-CN" altLang="en-US" sz="5900" dirty="0">
                    <a:latin typeface="文道楷体" panose="02010600040101010101" pitchFamily="2" charset="-122"/>
                    <a:ea typeface="文道楷体" panose="02010600040101010101" pitchFamily="2" charset="-122"/>
                  </a:rPr>
                  <a:t>维向量</a:t>
                </a:r>
                <a:r>
                  <a:rPr lang="en-US" altLang="zh-CN" sz="5900" dirty="0">
                    <a:latin typeface="文道楷体" panose="02010600040101010101" pitchFamily="2" charset="-122"/>
                    <a:ea typeface="文道楷体" panose="02010600040101010101" pitchFamily="2" charset="-122"/>
                  </a:rPr>
                  <a:t>x</a:t>
                </a:r>
                <a:r>
                  <a:rPr lang="zh-CN" altLang="en-US" sz="5900" dirty="0">
                    <a:latin typeface="文道楷体" panose="02010600040101010101" pitchFamily="2" charset="-122"/>
                    <a:ea typeface="文道楷体" panose="02010600040101010101" pitchFamily="2" charset="-122"/>
                  </a:rPr>
                  <a:t>，其中第</a:t>
                </a:r>
                <a:r>
                  <a:rPr lang="en-US" altLang="zh-CN" sz="5900" dirty="0" err="1">
                    <a:latin typeface="文道楷体" panose="02010600040101010101" pitchFamily="2" charset="-122"/>
                    <a:ea typeface="文道楷体" panose="02010600040101010101" pitchFamily="2" charset="-122"/>
                  </a:rPr>
                  <a:t>i</a:t>
                </a:r>
                <a:r>
                  <a:rPr lang="zh-CN" altLang="en-US" sz="5900" dirty="0">
                    <a:latin typeface="文道楷体" panose="02010600040101010101" pitchFamily="2" charset="-122"/>
                    <a:ea typeface="文道楷体" panose="02010600040101010101" pitchFamily="2" charset="-122"/>
                  </a:rPr>
                  <a:t>个元素</a:t>
                </a:r>
                <a14:m>
                  <m:oMath xmlns:m="http://schemas.openxmlformats.org/officeDocument/2006/math">
                    <m:sSub>
                      <m:sSubPr>
                        <m:ctrlPr>
                          <a:rPr lang="en-US" altLang="zh-CN" sz="5900" i="1">
                            <a:latin typeface="Cambria Math" panose="02040503050406030204" pitchFamily="18" charset="0"/>
                            <a:ea typeface="方正卡通简体" panose="03000509000000000000" pitchFamily="65" charset="-122"/>
                          </a:rPr>
                        </m:ctrlPr>
                      </m:sSubPr>
                      <m:e>
                        <m:r>
                          <a:rPr lang="en-US" altLang="zh-CN" sz="5900" i="1">
                            <a:latin typeface="Cambria Math" panose="02040503050406030204" pitchFamily="18" charset="0"/>
                            <a:ea typeface="方正卡通简体" panose="03000509000000000000" pitchFamily="65" charset="-122"/>
                          </a:rPr>
                          <m:t>𝑥</m:t>
                        </m:r>
                      </m:e>
                      <m:sub>
                        <m:r>
                          <a:rPr lang="en-US" altLang="zh-CN" sz="5900" i="1">
                            <a:latin typeface="Cambria Math" panose="02040503050406030204" pitchFamily="18" charset="0"/>
                            <a:ea typeface="方正卡通简体" panose="03000509000000000000" pitchFamily="65" charset="-122"/>
                          </a:rPr>
                          <m:t>𝑖</m:t>
                        </m:r>
                      </m:sub>
                    </m:sSub>
                  </m:oMath>
                </a14:m>
                <a:r>
                  <a:rPr lang="zh-CN" altLang="en-US" sz="5900" dirty="0">
                    <a:latin typeface="文道楷体" panose="02010600040101010101" pitchFamily="2" charset="-122"/>
                    <a:ea typeface="文道楷体" panose="02010600040101010101" pitchFamily="2" charset="-122"/>
                  </a:rPr>
                  <a:t>为：</a:t>
                </a:r>
                <a:endParaRPr lang="en-US" altLang="zh-CN" sz="5900" dirty="0">
                  <a:latin typeface="文道楷体" panose="02010600040101010101" pitchFamily="2" charset="-122"/>
                  <a:ea typeface="文道楷体" panose="02010600040101010101" pitchFamily="2" charset="-122"/>
                </a:endParaRPr>
              </a:p>
              <a:p>
                <a:pPr marL="118866" indent="0" algn="ctr">
                  <a:lnSpc>
                    <a:spcPct val="120000"/>
                  </a:lnSpc>
                  <a:buNone/>
                </a:pPr>
                <a14:m>
                  <m:oMath xmlns:m="http://schemas.openxmlformats.org/officeDocument/2006/math">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𝑥</m:t>
                        </m:r>
                      </m:e>
                      <m:sub>
                        <m:r>
                          <a:rPr lang="en-US" altLang="zh-CN" sz="5900" i="1">
                            <a:solidFill>
                              <a:srgbClr val="002060"/>
                            </a:solidFill>
                            <a:latin typeface="Cambria Math" panose="02040503050406030204" pitchFamily="18" charset="0"/>
                            <a:ea typeface="文道楷体" panose="02010600040101010101" pitchFamily="2" charset="-122"/>
                          </a:rPr>
                          <m:t>𝑖</m:t>
                        </m:r>
                      </m:sub>
                    </m:sSub>
                    <m:r>
                      <a:rPr lang="en-US" altLang="zh-CN" sz="5900" i="1">
                        <a:solidFill>
                          <a:srgbClr val="002060"/>
                        </a:solidFill>
                        <a:latin typeface="Cambria Math" panose="02040503050406030204" pitchFamily="18" charset="0"/>
                        <a:ea typeface="文道楷体" panose="02010600040101010101" pitchFamily="2" charset="-122"/>
                      </a:rPr>
                      <m:t>=</m:t>
                    </m:r>
                    <m:nary>
                      <m:naryPr>
                        <m:chr m:val="∑"/>
                        <m:ctrlPr>
                          <a:rPr lang="en-US" altLang="zh-CN" sz="5900" i="1">
                            <a:solidFill>
                              <a:srgbClr val="002060"/>
                            </a:solidFill>
                            <a:latin typeface="Cambria Math" panose="02040503050406030204" pitchFamily="18" charset="0"/>
                            <a:ea typeface="文道楷体" panose="02010600040101010101" pitchFamily="2" charset="-122"/>
                          </a:rPr>
                        </m:ctrlPr>
                      </m:naryPr>
                      <m:sub>
                        <m:r>
                          <m:rPr>
                            <m:brk m:alnAt="23"/>
                          </m:rPr>
                          <a:rPr lang="en-US" altLang="zh-CN" sz="5900" i="1">
                            <a:solidFill>
                              <a:srgbClr val="002060"/>
                            </a:solidFill>
                            <a:latin typeface="Cambria Math" panose="02040503050406030204" pitchFamily="18" charset="0"/>
                            <a:ea typeface="文道楷体" panose="02010600040101010101" pitchFamily="2" charset="-122"/>
                          </a:rPr>
                          <m:t>𝑗</m:t>
                        </m:r>
                        <m:r>
                          <a:rPr lang="en-US" altLang="zh-CN" sz="5900" i="1">
                            <a:solidFill>
                              <a:srgbClr val="002060"/>
                            </a:solidFill>
                            <a:latin typeface="Cambria Math" panose="02040503050406030204" pitchFamily="18" charset="0"/>
                            <a:ea typeface="文道楷体" panose="02010600040101010101" pitchFamily="2" charset="-122"/>
                          </a:rPr>
                          <m:t>=1</m:t>
                        </m:r>
                      </m:sub>
                      <m:sup>
                        <m:r>
                          <a:rPr lang="en-US" altLang="zh-CN" sz="5900" i="1">
                            <a:solidFill>
                              <a:srgbClr val="002060"/>
                            </a:solidFill>
                            <a:latin typeface="Cambria Math" panose="02040503050406030204" pitchFamily="18" charset="0"/>
                            <a:ea typeface="文道楷体" panose="02010600040101010101" pitchFamily="2" charset="-122"/>
                          </a:rPr>
                          <m:t>𝑛</m:t>
                        </m:r>
                      </m:sup>
                      <m:e>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𝑚</m:t>
                            </m:r>
                          </m:e>
                          <m:sub>
                            <m:r>
                              <a:rPr lang="en-US" altLang="zh-CN" sz="5900" i="1">
                                <a:solidFill>
                                  <a:srgbClr val="002060"/>
                                </a:solidFill>
                                <a:latin typeface="Cambria Math" panose="02040503050406030204" pitchFamily="18" charset="0"/>
                                <a:ea typeface="文道楷体" panose="02010600040101010101" pitchFamily="2" charset="-122"/>
                              </a:rPr>
                              <m:t>𝑖𝑗</m:t>
                            </m:r>
                          </m:sub>
                        </m:sSub>
                        <m:sSub>
                          <m:sSubPr>
                            <m:ctrlPr>
                              <a:rPr lang="en-US" altLang="zh-CN" sz="5900" i="1">
                                <a:solidFill>
                                  <a:srgbClr val="002060"/>
                                </a:solidFill>
                                <a:latin typeface="Cambria Math" panose="02040503050406030204" pitchFamily="18" charset="0"/>
                                <a:ea typeface="文道楷体" panose="02010600040101010101" pitchFamily="2" charset="-122"/>
                              </a:rPr>
                            </m:ctrlPr>
                          </m:sSubPr>
                          <m:e>
                            <m:r>
                              <a:rPr lang="en-US" altLang="zh-CN" sz="5900" i="1">
                                <a:solidFill>
                                  <a:srgbClr val="002060"/>
                                </a:solidFill>
                                <a:latin typeface="Cambria Math" panose="02040503050406030204" pitchFamily="18" charset="0"/>
                                <a:ea typeface="文道楷体" panose="02010600040101010101" pitchFamily="2" charset="-122"/>
                              </a:rPr>
                              <m:t>𝑣</m:t>
                            </m:r>
                          </m:e>
                          <m:sub>
                            <m:r>
                              <a:rPr lang="en-US" altLang="zh-CN" sz="5900" i="1">
                                <a:solidFill>
                                  <a:srgbClr val="002060"/>
                                </a:solidFill>
                                <a:latin typeface="Cambria Math" panose="02040503050406030204" pitchFamily="18" charset="0"/>
                                <a:ea typeface="文道楷体" panose="02010600040101010101" pitchFamily="2" charset="-122"/>
                              </a:rPr>
                              <m:t>𝑗</m:t>
                            </m:r>
                          </m:sub>
                        </m:sSub>
                      </m:e>
                    </m:nary>
                  </m:oMath>
                </a14:m>
                <a:r>
                  <a:rPr lang="en-US" altLang="zh-CN" sz="5900" dirty="0">
                    <a:latin typeface="Bahnschrift" panose="020B0502040204020203" pitchFamily="34" charset="0"/>
                    <a:ea typeface="文道楷体" panose="02010600040101010101" pitchFamily="2" charset="-122"/>
                  </a:rPr>
                  <a:t>  </a:t>
                </a:r>
              </a:p>
              <a:p>
                <a:pPr marL="118866" indent="0">
                  <a:lnSpc>
                    <a:spcPct val="120000"/>
                  </a:lnSpc>
                  <a:buNone/>
                </a:pPr>
                <a:r>
                  <a:rPr lang="zh-CN" altLang="en-US" sz="5900" dirty="0">
                    <a:latin typeface="Bahnschrift" panose="020B0502040204020203" pitchFamily="34" charset="0"/>
                    <a:ea typeface="文道楷体" panose="02010600040101010101" pitchFamily="2" charset="-122"/>
                  </a:rPr>
                  <a:t>当</a:t>
                </a:r>
                <a:r>
                  <a:rPr lang="en-US" altLang="zh-CN" sz="5900" dirty="0">
                    <a:solidFill>
                      <a:schemeClr val="accent6"/>
                    </a:solidFill>
                    <a:latin typeface="Bahnschrift" panose="020B0502040204020203" pitchFamily="34" charset="0"/>
                    <a:ea typeface="文道楷体" panose="02010600040101010101" pitchFamily="2" charset="-122"/>
                  </a:rPr>
                  <a:t>n=100</a:t>
                </a:r>
                <a:r>
                  <a:rPr lang="zh-CN" altLang="en-US" sz="5900" dirty="0">
                    <a:latin typeface="Bahnschrift" panose="020B0502040204020203" pitchFamily="34" charset="0"/>
                    <a:ea typeface="文道楷体" panose="02010600040101010101" pitchFamily="2" charset="-122"/>
                  </a:rPr>
                  <a:t>，就没有必要用</a:t>
                </a:r>
                <a:r>
                  <a:rPr lang="en-US" altLang="zh-CN" sz="5900" dirty="0" err="1">
                    <a:latin typeface="Bahnschrift" panose="020B0502040204020203" pitchFamily="34" charset="0"/>
                    <a:ea typeface="文道楷体" panose="02010600040101010101" pitchFamily="2" charset="-122"/>
                  </a:rPr>
                  <a:t>MapReduce</a:t>
                </a:r>
                <a:r>
                  <a:rPr lang="zh-CN" altLang="en-US" sz="5900" dirty="0">
                    <a:latin typeface="Bahnschrift" panose="020B0502040204020203" pitchFamily="34" charset="0"/>
                    <a:ea typeface="文道楷体" panose="02010600040101010101" pitchFamily="2" charset="-122"/>
                  </a:rPr>
                  <a:t>；</a:t>
                </a:r>
                <a:endParaRPr lang="en-US" altLang="zh-CN" sz="5900" dirty="0">
                  <a:latin typeface="Bahnschrift" panose="020B0502040204020203" pitchFamily="34" charset="0"/>
                  <a:ea typeface="文道楷体" panose="02010600040101010101" pitchFamily="2" charset="-122"/>
                </a:endParaRPr>
              </a:p>
              <a:p>
                <a:pPr marL="118866" indent="0">
                  <a:lnSpc>
                    <a:spcPct val="120000"/>
                  </a:lnSpc>
                  <a:buNone/>
                </a:pPr>
                <a:r>
                  <a:rPr lang="zh-CN" altLang="en-US" sz="5900" dirty="0">
                    <a:latin typeface="Bahnschrift" panose="020B0502040204020203" pitchFamily="34" charset="0"/>
                    <a:ea typeface="文道楷体" panose="02010600040101010101" pitchFamily="2" charset="-122"/>
                  </a:rPr>
                  <a:t>当</a:t>
                </a:r>
                <a:r>
                  <a:rPr lang="en-US" altLang="zh-CN" sz="5900" dirty="0">
                    <a:solidFill>
                      <a:schemeClr val="accent6"/>
                    </a:solidFill>
                    <a:latin typeface="Bahnschrift" panose="020B0502040204020203" pitchFamily="34" charset="0"/>
                    <a:ea typeface="文道楷体" panose="02010600040101010101" pitchFamily="2" charset="-122"/>
                  </a:rPr>
                  <a:t>n=100000000000</a:t>
                </a:r>
                <a:r>
                  <a:rPr lang="zh-CN" altLang="en-US" sz="5900" dirty="0">
                    <a:latin typeface="Bahnschrift" panose="020B0502040204020203" pitchFamily="34" charset="0"/>
                    <a:ea typeface="文道楷体" panose="02010600040101010101" pitchFamily="2" charset="-122"/>
                  </a:rPr>
                  <a:t>时，需要进一步看</a:t>
                </a:r>
                <a:r>
                  <a:rPr lang="en-US" altLang="zh-CN" sz="5900" dirty="0">
                    <a:latin typeface="Bahnschrift" panose="020B0502040204020203" pitchFamily="34" charset="0"/>
                    <a:ea typeface="文道楷体" panose="02010600040101010101" pitchFamily="2" charset="-122"/>
                  </a:rPr>
                  <a:t>v</a:t>
                </a:r>
                <a:r>
                  <a:rPr lang="zh-CN" altLang="en-US" sz="5900" dirty="0">
                    <a:latin typeface="Bahnschrift" panose="020B0502040204020203" pitchFamily="34" charset="0"/>
                    <a:ea typeface="文道楷体" panose="02010600040101010101" pitchFamily="2" charset="-122"/>
                  </a:rPr>
                  <a:t>能不能放入内存</a:t>
                </a:r>
                <a:endParaRPr lang="en-US" altLang="zh-CN" sz="5900" dirty="0">
                  <a:latin typeface="Bahnschrift" panose="020B0502040204020203" pitchFamily="34" charset="0"/>
                  <a:ea typeface="文道楷体" panose="02010600040101010101" pitchFamily="2" charset="-122"/>
                </a:endParaRPr>
              </a:p>
              <a:p>
                <a:pPr marL="118866" indent="0">
                  <a:buNone/>
                </a:pPr>
                <a:endParaRPr lang="en-US" sz="4000" dirty="0">
                  <a:solidFill>
                    <a:srgbClr val="FF0000"/>
                  </a:solidFill>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524001" y="1063757"/>
                <a:ext cx="8938261" cy="5718047"/>
              </a:xfrm>
              <a:blipFill>
                <a:blip r:embed="rId3"/>
                <a:stretch>
                  <a:fillRect l="-1160" t="-13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9104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87</a:t>
            </a:fld>
            <a:endParaRPr lang="en-US"/>
          </a:p>
        </p:txBody>
      </p:sp>
      <p:sp>
        <p:nvSpPr>
          <p:cNvPr id="13" name="内容占位符 2"/>
          <p:cNvSpPr>
            <a:spLocks noGrp="1"/>
          </p:cNvSpPr>
          <p:nvPr>
            <p:ph idx="1"/>
          </p:nvPr>
        </p:nvSpPr>
        <p:spPr>
          <a:xfrm>
            <a:off x="1524001" y="1063757"/>
            <a:ext cx="8938261" cy="5718047"/>
          </a:xfrm>
        </p:spPr>
        <p:txBody>
          <a:bodyPr>
            <a:normAutofit fontScale="92500"/>
          </a:bodyPr>
          <a:lstStyle/>
          <a:p>
            <a:pPr marL="118866" indent="0">
              <a:lnSpc>
                <a:spcPct val="120000"/>
              </a:lnSpc>
              <a:buNone/>
            </a:pPr>
            <a:r>
              <a:rPr lang="en-US" altLang="zh-CN" sz="3900" dirty="0">
                <a:ea typeface="方正卡通简体" panose="03000509000000000000" pitchFamily="65" charset="-122"/>
              </a:rPr>
              <a:t>2.3.1 </a:t>
            </a:r>
            <a:r>
              <a:rPr lang="zh-CN" altLang="en-US" sz="3900" dirty="0">
                <a:ea typeface="方正卡通简体" panose="03000509000000000000" pitchFamily="65" charset="-122"/>
              </a:rPr>
              <a:t>基于</a:t>
            </a:r>
            <a:r>
              <a:rPr lang="en-US" altLang="zh-CN" sz="3900" dirty="0">
                <a:ea typeface="方正卡通简体" panose="03000509000000000000" pitchFamily="65" charset="-122"/>
              </a:rPr>
              <a:t>MapReduce</a:t>
            </a:r>
            <a:r>
              <a:rPr lang="zh-CN" altLang="en-US" sz="3900" dirty="0">
                <a:ea typeface="方正卡通简体" panose="03000509000000000000" pitchFamily="65" charset="-122"/>
              </a:rPr>
              <a:t>的矩阵</a:t>
            </a:r>
            <a:r>
              <a:rPr lang="en-US" altLang="zh-CN" sz="3900" dirty="0">
                <a:ea typeface="方正卡通简体" panose="03000509000000000000" pitchFamily="65" charset="-122"/>
              </a:rPr>
              <a:t>-</a:t>
            </a:r>
            <a:r>
              <a:rPr lang="zh-CN" altLang="en-US" sz="3900" dirty="0">
                <a:ea typeface="方正卡通简体" panose="03000509000000000000" pitchFamily="65" charset="-122"/>
              </a:rPr>
              <a:t>向量乘法实现</a:t>
            </a:r>
            <a:endParaRPr lang="en-US" altLang="zh-CN" sz="3900" dirty="0">
              <a:ea typeface="方正卡通简体" panose="03000509000000000000" pitchFamily="65" charset="-122"/>
            </a:endParaRPr>
          </a:p>
          <a:p>
            <a:pPr marL="118866" indent="0">
              <a:lnSpc>
                <a:spcPct val="120000"/>
              </a:lnSpc>
              <a:buNone/>
            </a:pPr>
            <a:r>
              <a:rPr lang="zh-CN" altLang="en-US" sz="4000" dirty="0">
                <a:latin typeface="Bahnschrift" panose="020B0502040204020203" pitchFamily="34" charset="0"/>
                <a:ea typeface="文道楷体" panose="02010600040101010101" pitchFamily="2" charset="-122"/>
              </a:rPr>
              <a:t>情况一：</a:t>
            </a:r>
            <a:r>
              <a:rPr lang="en-US" altLang="zh-CN" sz="4000" dirty="0">
                <a:latin typeface="Bahnschrift" panose="020B0502040204020203" pitchFamily="34" charset="0"/>
                <a:ea typeface="文道楷体" panose="02010600040101010101" pitchFamily="2" charset="-122"/>
              </a:rPr>
              <a:t>v</a:t>
            </a:r>
            <a:r>
              <a:rPr lang="zh-CN" altLang="en-US" sz="4000" dirty="0">
                <a:latin typeface="Bahnschrift" panose="020B0502040204020203" pitchFamily="34" charset="0"/>
                <a:ea typeface="文道楷体" panose="02010600040101010101" pitchFamily="2" charset="-122"/>
              </a:rPr>
              <a:t>能放入内存</a:t>
            </a:r>
            <a:endParaRPr lang="en-US" altLang="zh-CN" sz="4000" dirty="0">
              <a:latin typeface="Bahnschrift" panose="020B0502040204020203" pitchFamily="34" charset="0"/>
              <a:ea typeface="文道楷体" panose="02010600040101010101" pitchFamily="2" charset="-122"/>
            </a:endParaRPr>
          </a:p>
          <a:p>
            <a:pPr>
              <a:lnSpc>
                <a:spcPct val="120000"/>
              </a:lnSpc>
            </a:pPr>
            <a:r>
              <a:rPr lang="en-US" altLang="zh-CN" sz="3600" dirty="0">
                <a:solidFill>
                  <a:schemeClr val="accent5">
                    <a:lumMod val="75000"/>
                  </a:schemeClr>
                </a:solidFill>
              </a:rPr>
              <a:t>Map</a:t>
            </a:r>
            <a:r>
              <a:rPr lang="zh-CN" altLang="en-US" sz="3600" dirty="0">
                <a:solidFill>
                  <a:schemeClr val="accent5">
                    <a:lumMod val="75000"/>
                  </a:schemeClr>
                </a:solidFill>
              </a:rPr>
              <a:t>函数：</a:t>
            </a:r>
            <a:r>
              <a:rPr lang="zh-CN" altLang="en-US" sz="3600" dirty="0"/>
              <a:t>每个</a:t>
            </a:r>
            <a:r>
              <a:rPr lang="en-US" altLang="zh-CN" sz="3600" dirty="0"/>
              <a:t>Map</a:t>
            </a:r>
            <a:r>
              <a:rPr lang="zh-CN" altLang="en-US" sz="3600" dirty="0"/>
              <a:t>任务将整个向量</a:t>
            </a:r>
            <a:r>
              <a:rPr lang="en-US" altLang="zh-CN" sz="3600" dirty="0"/>
              <a:t>v</a:t>
            </a:r>
            <a:r>
              <a:rPr lang="zh-CN" altLang="en-US" sz="3600" dirty="0"/>
              <a:t>和矩阵</a:t>
            </a:r>
            <a:r>
              <a:rPr lang="en-US" altLang="zh-CN" sz="3600" dirty="0"/>
              <a:t>M</a:t>
            </a:r>
            <a:r>
              <a:rPr lang="zh-CN" altLang="en-US" sz="3600" dirty="0"/>
              <a:t>的一个文件块作为输入。对每个矩阵元素，</a:t>
            </a:r>
            <a:r>
              <a:rPr lang="en-US" altLang="zh-CN" sz="3600" dirty="0"/>
              <a:t>Map</a:t>
            </a:r>
            <a:r>
              <a:rPr lang="zh-CN" altLang="en-US" sz="3600" dirty="0"/>
              <a:t>任务会产生键值对</a:t>
            </a:r>
            <a:r>
              <a:rPr lang="en-US" altLang="zh-CN" sz="3600" dirty="0"/>
              <a:t>&lt;</a:t>
            </a:r>
            <a:r>
              <a:rPr lang="en-US" altLang="zh-CN" sz="3600" dirty="0" err="1"/>
              <a:t>i</a:t>
            </a:r>
            <a:r>
              <a:rPr lang="en-US" altLang="zh-CN" sz="3600" dirty="0"/>
              <a:t>, m</a:t>
            </a:r>
            <a:r>
              <a:rPr lang="en-US" altLang="zh-CN" sz="3600" baseline="-25000" dirty="0"/>
              <a:t>ij</a:t>
            </a:r>
            <a:r>
              <a:rPr lang="en-US" altLang="zh-CN" sz="3600" dirty="0"/>
              <a:t>v</a:t>
            </a:r>
            <a:r>
              <a:rPr lang="en-US" altLang="zh-CN" sz="3600" baseline="-25000" dirty="0"/>
              <a:t>j</a:t>
            </a:r>
            <a:r>
              <a:rPr lang="en-US" altLang="zh-CN" sz="3600" dirty="0"/>
              <a:t> &gt;</a:t>
            </a:r>
            <a:r>
              <a:rPr lang="zh-CN" altLang="en-US" sz="3600" dirty="0"/>
              <a:t>。因此，计算</a:t>
            </a:r>
            <a:r>
              <a:rPr lang="en-US" altLang="zh-CN" sz="3600" dirty="0"/>
              <a:t>x</a:t>
            </a:r>
            <a:r>
              <a:rPr lang="en-US" altLang="zh-CN" sz="3600" baseline="-25000" dirty="0"/>
              <a:t>i</a:t>
            </a:r>
            <a:r>
              <a:rPr lang="zh-CN" altLang="en-US" sz="3600" dirty="0"/>
              <a:t>的所有</a:t>
            </a:r>
            <a:r>
              <a:rPr lang="en-US" altLang="zh-CN" sz="3600" dirty="0"/>
              <a:t>n</a:t>
            </a:r>
            <a:r>
              <a:rPr lang="zh-CN" altLang="en-US" sz="3600" dirty="0"/>
              <a:t>个求和项</a:t>
            </a:r>
            <a:r>
              <a:rPr lang="en-US" altLang="zh-CN" sz="3600" dirty="0" err="1"/>
              <a:t>m</a:t>
            </a:r>
            <a:r>
              <a:rPr lang="en-US" altLang="zh-CN" sz="3600" baseline="-25000" dirty="0" err="1"/>
              <a:t>ij</a:t>
            </a:r>
            <a:r>
              <a:rPr lang="en-US" altLang="zh-CN" sz="3600" dirty="0" err="1"/>
              <a:t>v</a:t>
            </a:r>
            <a:r>
              <a:rPr lang="en-US" altLang="zh-CN" sz="3600" baseline="-25000" dirty="0" err="1"/>
              <a:t>j</a:t>
            </a:r>
            <a:r>
              <a:rPr lang="zh-CN" altLang="en-US" sz="3600" dirty="0"/>
              <a:t>的键都相同，都是</a:t>
            </a:r>
            <a:r>
              <a:rPr lang="en-US" altLang="zh-CN" sz="3600" dirty="0" err="1"/>
              <a:t>i</a:t>
            </a:r>
            <a:r>
              <a:rPr lang="zh-CN" altLang="en-US" sz="3600" dirty="0"/>
              <a:t>。</a:t>
            </a:r>
          </a:p>
          <a:p>
            <a:pPr>
              <a:lnSpc>
                <a:spcPct val="120000"/>
              </a:lnSpc>
            </a:pPr>
            <a:r>
              <a:rPr lang="en-US" altLang="zh-CN" sz="3600" dirty="0">
                <a:solidFill>
                  <a:schemeClr val="accent5">
                    <a:lumMod val="75000"/>
                  </a:schemeClr>
                </a:solidFill>
              </a:rPr>
              <a:t>Reduce</a:t>
            </a:r>
            <a:r>
              <a:rPr lang="zh-CN" altLang="en-US" sz="3600" dirty="0">
                <a:solidFill>
                  <a:schemeClr val="accent5">
                    <a:lumMod val="75000"/>
                  </a:schemeClr>
                </a:solidFill>
              </a:rPr>
              <a:t>函数：</a:t>
            </a:r>
            <a:r>
              <a:rPr lang="en-US" altLang="zh-CN" sz="3600" dirty="0"/>
              <a:t>Reduce</a:t>
            </a:r>
            <a:r>
              <a:rPr lang="zh-CN" altLang="en-US" sz="3600" dirty="0"/>
              <a:t>任务将所有与给定键</a:t>
            </a:r>
            <a:r>
              <a:rPr lang="en-US" altLang="zh-CN" sz="3600" dirty="0" err="1"/>
              <a:t>i</a:t>
            </a:r>
            <a:r>
              <a:rPr lang="zh-CN" altLang="en-US" sz="3600" dirty="0"/>
              <a:t>关联的值相加即可得到</a:t>
            </a:r>
            <a:r>
              <a:rPr lang="en-US" altLang="zh-CN" sz="3600" dirty="0">
                <a:latin typeface="Arial" panose="020B0604020202020204" pitchFamily="34" charset="0"/>
                <a:cs typeface="Arial" panose="020B0604020202020204" pitchFamily="34" charset="0"/>
              </a:rPr>
              <a:t>&lt;</a:t>
            </a:r>
            <a:r>
              <a:rPr lang="en-US" altLang="zh-CN" sz="3600" dirty="0" err="1">
                <a:latin typeface="Arial" panose="020B0604020202020204" pitchFamily="34" charset="0"/>
                <a:cs typeface="Arial" panose="020B0604020202020204" pitchFamily="34" charset="0"/>
              </a:rPr>
              <a:t>i,</a:t>
            </a:r>
            <a:r>
              <a:rPr lang="en-US" altLang="zh-CN" sz="3600" i="1" dirty="0" err="1">
                <a:latin typeface="Arial" panose="020B0604020202020204" pitchFamily="34" charset="0"/>
                <a:cs typeface="Arial" panose="020B0604020202020204" pitchFamily="34" charset="0"/>
              </a:rPr>
              <a:t>x</a:t>
            </a:r>
            <a:r>
              <a:rPr lang="en-US" altLang="zh-CN" sz="3600" i="1" baseline="-25000" dirty="0" err="1">
                <a:latin typeface="Arial" panose="020B0604020202020204" pitchFamily="34" charset="0"/>
                <a:cs typeface="Arial" panose="020B0604020202020204" pitchFamily="34" charset="0"/>
              </a:rPr>
              <a:t>i</a:t>
            </a:r>
            <a:r>
              <a:rPr lang="en-US" altLang="zh-CN" sz="3600" dirty="0">
                <a:latin typeface="Arial" panose="020B0604020202020204" pitchFamily="34" charset="0"/>
                <a:cs typeface="Arial" panose="020B0604020202020204" pitchFamily="34" charset="0"/>
              </a:rPr>
              <a:t>&gt;</a:t>
            </a:r>
            <a:r>
              <a:rPr lang="zh-CN" altLang="en-US" sz="3600" dirty="0"/>
              <a:t>。</a:t>
            </a:r>
          </a:p>
          <a:p>
            <a:pPr marL="861780" indent="-742913">
              <a:lnSpc>
                <a:spcPct val="120000"/>
              </a:lnSpc>
              <a:buFont typeface="+mj-ea"/>
              <a:buAutoNum type="circleNumDbPlain"/>
            </a:pPr>
            <a:endParaRPr lang="en-US" sz="4000" dirty="0">
              <a:solidFill>
                <a:srgbClr val="FF0000"/>
              </a:solidFill>
            </a:endParaRPr>
          </a:p>
        </p:txBody>
      </p:sp>
      <mc:AlternateContent xmlns:mc="http://schemas.openxmlformats.org/markup-compatibility/2006" xmlns:a14="http://schemas.microsoft.com/office/drawing/2010/main">
        <mc:Choice Requires="a14">
          <p:sp>
            <p:nvSpPr>
              <p:cNvPr id="3" name="矩形 2"/>
              <p:cNvSpPr/>
              <p:nvPr/>
            </p:nvSpPr>
            <p:spPr>
              <a:xfrm>
                <a:off x="7315201" y="1676400"/>
                <a:ext cx="1616083"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𝑥</m:t>
                          </m:r>
                        </m:e>
                        <m:sub>
                          <m:r>
                            <a:rPr lang="en-US" altLang="zh-CN" i="1">
                              <a:solidFill>
                                <a:srgbClr val="002060"/>
                              </a:solidFill>
                              <a:latin typeface="Cambria Math" panose="02040503050406030204" pitchFamily="18" charset="0"/>
                              <a:ea typeface="文道楷体" panose="02010600040101010101" pitchFamily="2" charset="-122"/>
                            </a:rPr>
                            <m:t>𝑖</m:t>
                          </m:r>
                        </m:sub>
                      </m:sSub>
                      <m:r>
                        <a:rPr lang="en-US" altLang="zh-CN" i="1">
                          <a:solidFill>
                            <a:srgbClr val="002060"/>
                          </a:solidFill>
                          <a:latin typeface="Cambria Math" panose="02040503050406030204" pitchFamily="18" charset="0"/>
                          <a:ea typeface="文道楷体" panose="02010600040101010101" pitchFamily="2" charset="-122"/>
                        </a:rPr>
                        <m:t>=</m:t>
                      </m:r>
                      <m:nary>
                        <m:naryPr>
                          <m:chr m:val="∑"/>
                          <m:ctrlPr>
                            <a:rPr lang="en-US" altLang="zh-CN" i="1">
                              <a:solidFill>
                                <a:srgbClr val="002060"/>
                              </a:solidFill>
                              <a:latin typeface="Cambria Math" panose="02040503050406030204" pitchFamily="18" charset="0"/>
                              <a:ea typeface="文道楷体" panose="02010600040101010101" pitchFamily="2" charset="-122"/>
                            </a:rPr>
                          </m:ctrlPr>
                        </m:naryPr>
                        <m:sub>
                          <m:r>
                            <m:rPr>
                              <m:brk m:alnAt="23"/>
                            </m:rPr>
                            <a:rPr lang="en-US" altLang="zh-CN" i="1">
                              <a:solidFill>
                                <a:srgbClr val="002060"/>
                              </a:solidFill>
                              <a:latin typeface="Cambria Math" panose="02040503050406030204" pitchFamily="18" charset="0"/>
                              <a:ea typeface="文道楷体" panose="02010600040101010101" pitchFamily="2" charset="-122"/>
                            </a:rPr>
                            <m:t>𝑗</m:t>
                          </m:r>
                          <m:r>
                            <a:rPr lang="en-US" altLang="zh-CN" i="1">
                              <a:solidFill>
                                <a:srgbClr val="002060"/>
                              </a:solidFill>
                              <a:latin typeface="Cambria Math" panose="02040503050406030204" pitchFamily="18" charset="0"/>
                              <a:ea typeface="文道楷体" panose="02010600040101010101" pitchFamily="2" charset="-122"/>
                            </a:rPr>
                            <m:t>=1</m:t>
                          </m:r>
                        </m:sub>
                        <m:sup>
                          <m:r>
                            <a:rPr lang="en-US" altLang="zh-CN" i="1">
                              <a:solidFill>
                                <a:srgbClr val="002060"/>
                              </a:solidFill>
                              <a:latin typeface="Cambria Math" panose="02040503050406030204" pitchFamily="18" charset="0"/>
                              <a:ea typeface="文道楷体" panose="02010600040101010101" pitchFamily="2" charset="-122"/>
                            </a:rPr>
                            <m:t>𝑛</m:t>
                          </m:r>
                        </m:sup>
                        <m:e>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𝑚</m:t>
                              </m:r>
                            </m:e>
                            <m:sub>
                              <m:r>
                                <a:rPr lang="en-US" altLang="zh-CN" i="1">
                                  <a:solidFill>
                                    <a:srgbClr val="002060"/>
                                  </a:solidFill>
                                  <a:latin typeface="Cambria Math" panose="02040503050406030204" pitchFamily="18" charset="0"/>
                                  <a:ea typeface="文道楷体" panose="02010600040101010101" pitchFamily="2" charset="-122"/>
                                </a:rPr>
                                <m:t>𝑖𝑗</m:t>
                              </m:r>
                            </m:sub>
                          </m:sSub>
                          <m:sSub>
                            <m:sSubPr>
                              <m:ctrlPr>
                                <a:rPr lang="en-US" altLang="zh-CN" i="1">
                                  <a:solidFill>
                                    <a:srgbClr val="002060"/>
                                  </a:solidFill>
                                  <a:latin typeface="Cambria Math" panose="02040503050406030204" pitchFamily="18" charset="0"/>
                                  <a:ea typeface="文道楷体" panose="02010600040101010101" pitchFamily="2" charset="-122"/>
                                </a:rPr>
                              </m:ctrlPr>
                            </m:sSubPr>
                            <m:e>
                              <m:r>
                                <a:rPr lang="en-US" altLang="zh-CN" i="1">
                                  <a:solidFill>
                                    <a:srgbClr val="002060"/>
                                  </a:solidFill>
                                  <a:latin typeface="Cambria Math" panose="02040503050406030204" pitchFamily="18" charset="0"/>
                                  <a:ea typeface="文道楷体" panose="02010600040101010101" pitchFamily="2" charset="-122"/>
                                </a:rPr>
                                <m:t>𝑣</m:t>
                              </m:r>
                            </m:e>
                            <m:sub>
                              <m:r>
                                <a:rPr lang="en-US" altLang="zh-CN" i="1">
                                  <a:solidFill>
                                    <a:srgbClr val="002060"/>
                                  </a:solidFill>
                                  <a:latin typeface="Cambria Math" panose="02040503050406030204" pitchFamily="18" charset="0"/>
                                  <a:ea typeface="文道楷体" panose="02010600040101010101" pitchFamily="2" charset="-122"/>
                                </a:rPr>
                                <m:t>𝑗</m:t>
                              </m:r>
                            </m:sub>
                          </m:sSub>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315201" y="1676400"/>
                <a:ext cx="1616083" cy="87985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0082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88</a:t>
            </a:fld>
            <a:endParaRPr lang="en-US"/>
          </a:p>
        </p:txBody>
      </p:sp>
      <p:sp>
        <p:nvSpPr>
          <p:cNvPr id="13" name="内容占位符 2"/>
          <p:cNvSpPr>
            <a:spLocks noGrp="1"/>
          </p:cNvSpPr>
          <p:nvPr>
            <p:ph idx="1"/>
          </p:nvPr>
        </p:nvSpPr>
        <p:spPr>
          <a:xfrm>
            <a:off x="1447800" y="1097282"/>
            <a:ext cx="9067800" cy="5718047"/>
          </a:xfrm>
        </p:spPr>
        <p:txBody>
          <a:bodyPr>
            <a:normAutofit/>
          </a:bodyPr>
          <a:lstStyle/>
          <a:p>
            <a:pPr marL="118866" indent="0">
              <a:buNone/>
            </a:pPr>
            <a:r>
              <a:rPr lang="en-US" altLang="zh-CN" sz="3600" dirty="0">
                <a:ea typeface="方正卡通简体" panose="03000509000000000000" pitchFamily="65" charset="-122"/>
              </a:rPr>
              <a:t>2.3.2 </a:t>
            </a:r>
            <a:r>
              <a:rPr lang="zh-CN" altLang="en-US" sz="3600" dirty="0">
                <a:ea typeface="方正卡通简体" panose="03000509000000000000" pitchFamily="65" charset="-122"/>
              </a:rPr>
              <a:t>基于</a:t>
            </a:r>
            <a:r>
              <a:rPr lang="en-US" altLang="zh-CN" sz="3600" dirty="0">
                <a:ea typeface="方正卡通简体" panose="03000509000000000000" pitchFamily="65" charset="-122"/>
              </a:rPr>
              <a:t>MapReduce</a:t>
            </a:r>
            <a:r>
              <a:rPr lang="zh-CN" altLang="en-US" sz="3600" dirty="0">
                <a:ea typeface="方正卡通简体" panose="03000509000000000000" pitchFamily="65" charset="-122"/>
              </a:rPr>
              <a:t>的矩阵</a:t>
            </a:r>
            <a:r>
              <a:rPr lang="en-US" altLang="zh-CN" sz="3600" dirty="0">
                <a:ea typeface="方正卡通简体" panose="03000509000000000000" pitchFamily="65" charset="-122"/>
              </a:rPr>
              <a:t>-</a:t>
            </a:r>
            <a:r>
              <a:rPr lang="zh-CN" altLang="en-US" sz="3600" dirty="0">
                <a:ea typeface="方正卡通简体" panose="03000509000000000000" pitchFamily="65" charset="-122"/>
              </a:rPr>
              <a:t>向量乘法实现</a:t>
            </a:r>
            <a:endParaRPr lang="en-US" altLang="zh-CN" sz="3600" dirty="0">
              <a:ea typeface="方正卡通简体" panose="03000509000000000000" pitchFamily="65" charset="-122"/>
            </a:endParaRPr>
          </a:p>
          <a:p>
            <a:pPr marL="118866" indent="0">
              <a:buNone/>
            </a:pPr>
            <a:r>
              <a:rPr lang="zh-CN" altLang="en-US" dirty="0">
                <a:latin typeface="Bahnschrift" panose="020B0502040204020203" pitchFamily="34" charset="0"/>
                <a:ea typeface="文道楷体" panose="02010600040101010101" pitchFamily="2" charset="-122"/>
              </a:rPr>
              <a:t>情况二：</a:t>
            </a:r>
            <a:r>
              <a:rPr lang="en-US" altLang="zh-CN" dirty="0">
                <a:latin typeface="Bahnschrift" panose="020B0502040204020203" pitchFamily="34" charset="0"/>
                <a:ea typeface="文道楷体" panose="02010600040101010101" pitchFamily="2" charset="-122"/>
              </a:rPr>
              <a:t>v</a:t>
            </a:r>
            <a:r>
              <a:rPr lang="zh-CN" altLang="en-US" dirty="0">
                <a:latin typeface="Bahnschrift" panose="020B0502040204020203" pitchFamily="34" charset="0"/>
                <a:ea typeface="文道楷体" panose="02010600040101010101" pitchFamily="2" charset="-122"/>
              </a:rPr>
              <a:t>不能放入内存</a:t>
            </a:r>
            <a:endParaRPr lang="en-US" altLang="zh-CN" dirty="0">
              <a:latin typeface="Bahnschrift" panose="020B0502040204020203" pitchFamily="34" charset="0"/>
              <a:ea typeface="文道楷体" panose="02010600040101010101" pitchFamily="2" charset="-122"/>
            </a:endParaRPr>
          </a:p>
          <a:p>
            <a:pPr>
              <a:lnSpc>
                <a:spcPct val="90000"/>
              </a:lnSpc>
            </a:pPr>
            <a:r>
              <a:rPr lang="zh-CN" altLang="en-US" dirty="0"/>
              <a:t>如果</a:t>
            </a:r>
            <a:r>
              <a:rPr lang="en-US" altLang="zh-CN" dirty="0"/>
              <a:t>n</a:t>
            </a:r>
            <a:r>
              <a:rPr lang="zh-CN" altLang="en-US" dirty="0"/>
              <a:t>的值过大，使向量</a:t>
            </a:r>
            <a:r>
              <a:rPr lang="en-US" altLang="zh-CN" dirty="0"/>
              <a:t>V</a:t>
            </a:r>
            <a:r>
              <a:rPr lang="zh-CN" altLang="en-US" dirty="0"/>
              <a:t>无法完全放入内存中，那么，在计算过程中就需要多次将向量的</a:t>
            </a:r>
            <a:r>
              <a:rPr lang="zh-CN" altLang="en-US" dirty="0">
                <a:solidFill>
                  <a:schemeClr val="accent6">
                    <a:lumMod val="75000"/>
                  </a:schemeClr>
                </a:solidFill>
              </a:rPr>
              <a:t>一部分导入内存</a:t>
            </a:r>
            <a:r>
              <a:rPr lang="zh-CN" altLang="en-US" dirty="0"/>
              <a:t>，这</a:t>
            </a:r>
            <a:r>
              <a:rPr lang="zh-CN" altLang="en-US" dirty="0">
                <a:solidFill>
                  <a:schemeClr val="accent6">
                    <a:lumMod val="75000"/>
                  </a:schemeClr>
                </a:solidFill>
              </a:rPr>
              <a:t>就会导致大量的磁盘访问。</a:t>
            </a:r>
          </a:p>
          <a:p>
            <a:pPr marL="118866" indent="0">
              <a:buNone/>
            </a:pPr>
            <a:endParaRPr lang="en-US" sz="4000" dirty="0">
              <a:solidFill>
                <a:srgbClr val="FF0000"/>
              </a:solidFill>
            </a:endParaRPr>
          </a:p>
        </p:txBody>
      </p:sp>
      <p:pic>
        <p:nvPicPr>
          <p:cNvPr id="3" name="图片 2"/>
          <p:cNvPicPr>
            <a:picLocks noChangeAspect="1"/>
          </p:cNvPicPr>
          <p:nvPr/>
        </p:nvPicPr>
        <p:blipFill>
          <a:blip r:embed="rId3"/>
          <a:stretch>
            <a:fillRect/>
          </a:stretch>
        </p:blipFill>
        <p:spPr>
          <a:xfrm>
            <a:off x="6781800" y="3657600"/>
            <a:ext cx="3352800" cy="2844800"/>
          </a:xfrm>
          <a:prstGeom prst="rect">
            <a:avLst/>
          </a:prstGeom>
        </p:spPr>
      </p:pic>
      <p:sp>
        <p:nvSpPr>
          <p:cNvPr id="4" name="文本框 3"/>
          <p:cNvSpPr txBox="1"/>
          <p:nvPr/>
        </p:nvSpPr>
        <p:spPr>
          <a:xfrm>
            <a:off x="1828800" y="3581400"/>
            <a:ext cx="4800600" cy="2751522"/>
          </a:xfrm>
          <a:prstGeom prst="rect">
            <a:avLst/>
          </a:prstGeom>
          <a:noFill/>
        </p:spPr>
        <p:txBody>
          <a:bodyPr wrap="square" rtlCol="0">
            <a:spAutoFit/>
          </a:bodyPr>
          <a:lstStyle/>
          <a:p>
            <a:pPr>
              <a:lnSpc>
                <a:spcPct val="90000"/>
              </a:lnSpc>
            </a:pPr>
            <a:r>
              <a:rPr lang="zh-CN" altLang="en-US" sz="3200" dirty="0">
                <a:latin typeface="Calibri" pitchFamily="34" charset="0"/>
                <a:cs typeface="Calibri" pitchFamily="34" charset="0"/>
              </a:rPr>
              <a:t>一种替代方案是，将矩阵分割成多个宽度相等的垂直条，同时，将向量分割成同样数目的水平条，每个水平条的高度等于矩阵垂直条的宽度。</a:t>
            </a:r>
          </a:p>
        </p:txBody>
      </p:sp>
    </p:spTree>
    <p:extLst>
      <p:ext uri="{BB962C8B-B14F-4D97-AF65-F5344CB8AC3E}">
        <p14:creationId xmlns:p14="http://schemas.microsoft.com/office/powerpoint/2010/main" val="33157957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89</a:t>
            </a:fld>
            <a:endParaRPr lang="en-US"/>
          </a:p>
        </p:txBody>
      </p:sp>
      <p:sp>
        <p:nvSpPr>
          <p:cNvPr id="3" name="文本框 2">
            <a:extLst>
              <a:ext uri="{FF2B5EF4-FFF2-40B4-BE49-F238E27FC236}">
                <a16:creationId xmlns:a16="http://schemas.microsoft.com/office/drawing/2014/main" id="{837DB6BE-118F-227F-EF7D-F86080EA3AFE}"/>
              </a:ext>
            </a:extLst>
          </p:cNvPr>
          <p:cNvSpPr txBox="1"/>
          <p:nvPr/>
        </p:nvSpPr>
        <p:spPr>
          <a:xfrm>
            <a:off x="609600" y="1371600"/>
            <a:ext cx="10972800" cy="2954655"/>
          </a:xfrm>
          <a:prstGeom prst="rect">
            <a:avLst/>
          </a:prstGeom>
          <a:noFill/>
        </p:spPr>
        <p:txBody>
          <a:bodyPr wrap="square" rtlCol="0">
            <a:spAutoFit/>
          </a:bodyPr>
          <a:lstStyle/>
          <a:p>
            <a:pPr marL="285750" indent="-285750">
              <a:buFont typeface="Wingdings" pitchFamily="2" charset="2"/>
              <a:buChar char="p"/>
            </a:pPr>
            <a:r>
              <a:rPr kumimoji="1" lang="zh-CN" altLang="en-US" sz="2400" dirty="0">
                <a:latin typeface="Arial" pitchFamily="34" charset="0"/>
                <a:cs typeface="Arial" pitchFamily="34" charset="0"/>
              </a:rPr>
              <a:t>什么是样本？</a:t>
            </a:r>
            <a:endParaRPr kumimoji="1" lang="en-US" altLang="zh-CN" sz="2400" dirty="0">
              <a:latin typeface="Arial" pitchFamily="34" charset="0"/>
              <a:cs typeface="Arial" pitchFamily="34" charset="0"/>
            </a:endParaRPr>
          </a:p>
          <a:p>
            <a:endParaRPr kumimoji="1" lang="en-US" altLang="zh-CN" sz="2400" dirty="0">
              <a:latin typeface="Arial" pitchFamily="34" charset="0"/>
              <a:cs typeface="Arial" pitchFamily="34" charset="0"/>
            </a:endParaRPr>
          </a:p>
          <a:p>
            <a:pPr marL="285750" indent="-285750">
              <a:buFont typeface="Arial" panose="020B0604020202020204" pitchFamily="34" charset="0"/>
              <a:buChar char="•"/>
            </a:pPr>
            <a:r>
              <a:rPr kumimoji="1" lang="zh-CN" altLang="en-US" sz="2400" dirty="0">
                <a:latin typeface="Arial" pitchFamily="34" charset="0"/>
                <a:cs typeface="Arial" pitchFamily="34" charset="0"/>
              </a:rPr>
              <a:t>样本就是特定对象的所有相关数据和信息的集合</a:t>
            </a:r>
            <a:endParaRPr kumimoji="1" lang="en-US" altLang="zh-CN" sz="2400" dirty="0">
              <a:latin typeface="Arial" pitchFamily="34" charset="0"/>
              <a:cs typeface="Arial" pitchFamily="34" charset="0"/>
            </a:endParaRPr>
          </a:p>
          <a:p>
            <a:endParaRPr kumimoji="1" lang="en-US" altLang="zh-CN" sz="2400" dirty="0">
              <a:latin typeface="Arial" pitchFamily="34" charset="0"/>
              <a:cs typeface="Arial" pitchFamily="34" charset="0"/>
            </a:endParaRPr>
          </a:p>
          <a:p>
            <a:pPr marL="285750" indent="-285750">
              <a:buFont typeface="Wingdings" pitchFamily="2" charset="2"/>
              <a:buChar char="p"/>
            </a:pPr>
            <a:r>
              <a:rPr kumimoji="1" lang="zh-CN" altLang="en-US" sz="2400" dirty="0">
                <a:latin typeface="Arial" pitchFamily="34" charset="0"/>
                <a:cs typeface="Arial" pitchFamily="34" charset="0"/>
              </a:rPr>
              <a:t>样本表征</a:t>
            </a:r>
            <a:r>
              <a:rPr kumimoji="1" lang="en-US" altLang="zh-CN" sz="2400" dirty="0">
                <a:latin typeface="Arial" pitchFamily="34" charset="0"/>
                <a:cs typeface="Arial" pitchFamily="34" charset="0"/>
              </a:rPr>
              <a:t>/</a:t>
            </a:r>
            <a:r>
              <a:rPr kumimoji="1" lang="zh-CN" altLang="en-US" sz="2400" dirty="0">
                <a:latin typeface="Arial" pitchFamily="34" charset="0"/>
                <a:cs typeface="Arial" pitchFamily="34" charset="0"/>
              </a:rPr>
              <a:t>输入样本</a:t>
            </a:r>
            <a:endParaRPr kumimoji="1" lang="en-US" altLang="zh-CN" sz="2400" dirty="0">
              <a:latin typeface="Arial" pitchFamily="34" charset="0"/>
              <a:cs typeface="Arial" pitchFamily="34" charset="0"/>
            </a:endParaRPr>
          </a:p>
          <a:p>
            <a:endParaRPr kumimoji="1" lang="en-US" altLang="zh-CN" sz="2400" dirty="0">
              <a:latin typeface="Arial" pitchFamily="34" charset="0"/>
              <a:cs typeface="Arial" pitchFamily="34" charset="0"/>
            </a:endParaRPr>
          </a:p>
          <a:p>
            <a:pPr marL="285750" indent="-285750">
              <a:buFont typeface="Arial" panose="020B0604020202020204" pitchFamily="34" charset="0"/>
              <a:buChar char="•"/>
            </a:pPr>
            <a:r>
              <a:rPr kumimoji="1" lang="zh-CN" altLang="en-US" sz="2400" dirty="0">
                <a:latin typeface="Arial" pitchFamily="34" charset="0"/>
                <a:cs typeface="Arial" pitchFamily="34" charset="0"/>
              </a:rPr>
              <a:t>样本经过特定的映射后在特定语义空间中的向量表示</a:t>
            </a:r>
            <a:endParaRPr kumimoji="1" lang="en-US" altLang="zh-CN" sz="2400" dirty="0">
              <a:latin typeface="Arial" pitchFamily="34" charset="0"/>
              <a:cs typeface="Arial" pitchFamily="34" charset="0"/>
            </a:endParaRPr>
          </a:p>
          <a:p>
            <a:pPr marL="285750" indent="-285750">
              <a:buFont typeface="Arial" panose="020B0604020202020204" pitchFamily="34" charset="0"/>
              <a:buChar char="•"/>
            </a:pPr>
            <a:endParaRPr kumimoji="1" lang="en-US" altLang="zh-CN" dirty="0">
              <a:latin typeface="Arial" pitchFamily="34" charset="0"/>
              <a:cs typeface="Arial" pitchFamily="34" charset="0"/>
            </a:endParaRPr>
          </a:p>
        </p:txBody>
      </p:sp>
      <p:sp>
        <p:nvSpPr>
          <p:cNvPr id="13" name="文本框 12">
            <a:extLst>
              <a:ext uri="{FF2B5EF4-FFF2-40B4-BE49-F238E27FC236}">
                <a16:creationId xmlns:a16="http://schemas.microsoft.com/office/drawing/2014/main" id="{FEBE231C-E1FD-C8FF-85C9-B4E0273439EE}"/>
              </a:ext>
            </a:extLst>
          </p:cNvPr>
          <p:cNvSpPr txBox="1"/>
          <p:nvPr/>
        </p:nvSpPr>
        <p:spPr>
          <a:xfrm>
            <a:off x="609600" y="4342297"/>
            <a:ext cx="10972800" cy="1200329"/>
          </a:xfrm>
          <a:prstGeom prst="rect">
            <a:avLst/>
          </a:prstGeom>
          <a:noFill/>
        </p:spPr>
        <p:txBody>
          <a:bodyPr wrap="square" rtlCol="0">
            <a:spAutoFit/>
          </a:bodyPr>
          <a:lstStyle/>
          <a:p>
            <a:pPr marL="285750" indent="-285750">
              <a:buFont typeface="Wingdings" pitchFamily="2" charset="2"/>
              <a:buChar char="Ø"/>
            </a:pPr>
            <a:r>
              <a:rPr kumimoji="1" lang="zh-CN" altLang="en-US" sz="2400" b="1" dirty="0">
                <a:solidFill>
                  <a:schemeClr val="accent1"/>
                </a:solidFill>
                <a:latin typeface="Arial" pitchFamily="34" charset="0"/>
                <a:cs typeface="Arial" pitchFamily="34" charset="0"/>
              </a:rPr>
              <a:t>举例：电影</a:t>
            </a:r>
            <a:r>
              <a:rPr kumimoji="1" lang="en-US" altLang="zh-CN" sz="2400" b="1" dirty="0">
                <a:solidFill>
                  <a:schemeClr val="accent1"/>
                </a:solidFill>
                <a:latin typeface="Arial" pitchFamily="34" charset="0"/>
                <a:cs typeface="Arial" pitchFamily="34" charset="0"/>
              </a:rPr>
              <a:t>《</a:t>
            </a:r>
            <a:r>
              <a:rPr kumimoji="1" lang="zh-CN" altLang="en-US" sz="2400" b="1" dirty="0">
                <a:solidFill>
                  <a:schemeClr val="accent1"/>
                </a:solidFill>
                <a:latin typeface="Arial" pitchFamily="34" charset="0"/>
                <a:cs typeface="Arial" pitchFamily="34" charset="0"/>
              </a:rPr>
              <a:t>壮志凌云</a:t>
            </a:r>
            <a:r>
              <a:rPr kumimoji="1" lang="en-US" altLang="zh-CN" sz="2400" b="1" dirty="0">
                <a:solidFill>
                  <a:schemeClr val="accent1"/>
                </a:solidFill>
                <a:latin typeface="Arial" pitchFamily="34" charset="0"/>
                <a:cs typeface="Arial" pitchFamily="34" charset="0"/>
              </a:rPr>
              <a:t>2》</a:t>
            </a:r>
          </a:p>
          <a:p>
            <a:pPr marL="285750" indent="-285750">
              <a:buFont typeface="Wingdings" pitchFamily="2" charset="2"/>
              <a:buChar char="ü"/>
            </a:pPr>
            <a:r>
              <a:rPr kumimoji="1" lang="zh-CN" altLang="en-US" sz="2400" dirty="0">
                <a:latin typeface="Arial" pitchFamily="34" charset="0"/>
                <a:cs typeface="Arial" pitchFamily="34" charset="0"/>
              </a:rPr>
              <a:t>样本：（壮志凌云</a:t>
            </a:r>
            <a:r>
              <a:rPr kumimoji="1" lang="en-US" altLang="zh-CN" sz="2400" dirty="0">
                <a:latin typeface="Arial" pitchFamily="34" charset="0"/>
                <a:cs typeface="Arial" pitchFamily="34" charset="0"/>
              </a:rPr>
              <a:t>2</a:t>
            </a:r>
            <a:r>
              <a:rPr kumimoji="1" lang="zh-CN" altLang="en-US" sz="2400" dirty="0">
                <a:latin typeface="Arial" pitchFamily="34" charset="0"/>
                <a:cs typeface="Arial" pitchFamily="34" charset="0"/>
              </a:rPr>
              <a:t>，电影，战争，空战，海军航空兵，汤姆克鲁斯）</a:t>
            </a:r>
            <a:endParaRPr kumimoji="1" lang="en-US" altLang="zh-CN" sz="2400" dirty="0">
              <a:latin typeface="Arial" pitchFamily="34" charset="0"/>
              <a:cs typeface="Arial" pitchFamily="34" charset="0"/>
            </a:endParaRPr>
          </a:p>
          <a:p>
            <a:pPr marL="285750" indent="-285750">
              <a:buFont typeface="Wingdings" pitchFamily="2" charset="2"/>
              <a:buChar char="ü"/>
            </a:pPr>
            <a:r>
              <a:rPr kumimoji="1" lang="zh-CN" altLang="en-US" sz="2400" dirty="0">
                <a:latin typeface="Arial" pitchFamily="34" charset="0"/>
                <a:cs typeface="Arial" pitchFamily="34" charset="0"/>
              </a:rPr>
              <a:t>输入样本</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0020351</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02</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03</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034</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051</a:t>
            </a:r>
            <a:r>
              <a:rPr kumimoji="1" lang="zh-CN" altLang="en-US" sz="2400" dirty="0">
                <a:latin typeface="Arial" pitchFamily="34" charset="0"/>
                <a:cs typeface="Arial" pitchFamily="34" charset="0"/>
                <a:sym typeface="Wingdings" pitchFamily="2" charset="2"/>
              </a:rPr>
              <a:t>，</a:t>
            </a:r>
            <a:r>
              <a:rPr kumimoji="1" lang="en-US" altLang="zh-CN" sz="2400" dirty="0">
                <a:latin typeface="Arial" pitchFamily="34" charset="0"/>
                <a:cs typeface="Arial" pitchFamily="34" charset="0"/>
                <a:sym typeface="Wingdings" pitchFamily="2" charset="2"/>
              </a:rPr>
              <a:t>003594</a:t>
            </a:r>
            <a:r>
              <a:rPr kumimoji="1" lang="zh-CN" altLang="en-US" sz="2400" dirty="0">
                <a:latin typeface="Arial" pitchFamily="34" charset="0"/>
                <a:cs typeface="Arial" pitchFamily="34" charset="0"/>
                <a:sym typeface="Wingdings" pitchFamily="2" charset="2"/>
              </a:rPr>
              <a:t>）</a:t>
            </a:r>
            <a:endParaRPr kumimoji="1" lang="en-US" altLang="zh-CN" sz="2400" dirty="0">
              <a:latin typeface="Arial" pitchFamily="34" charset="0"/>
              <a:cs typeface="Arial" pitchFamily="34" charset="0"/>
            </a:endParaRPr>
          </a:p>
        </p:txBody>
      </p:sp>
    </p:spTree>
    <p:extLst>
      <p:ext uri="{BB962C8B-B14F-4D97-AF65-F5344CB8AC3E}">
        <p14:creationId xmlns:p14="http://schemas.microsoft.com/office/powerpoint/2010/main" val="386864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分布式文件系统</a:t>
            </a:r>
            <a:endParaRPr lang="en-US" dirty="0"/>
          </a:p>
        </p:txBody>
      </p:sp>
      <p:grpSp>
        <p:nvGrpSpPr>
          <p:cNvPr id="3" name="组合 2"/>
          <p:cNvGrpSpPr/>
          <p:nvPr/>
        </p:nvGrpSpPr>
        <p:grpSpPr>
          <a:xfrm>
            <a:off x="304800" y="1350963"/>
            <a:ext cx="5791199" cy="4897437"/>
            <a:chOff x="304800" y="1350963"/>
            <a:chExt cx="7038975" cy="5202237"/>
          </a:xfrm>
        </p:grpSpPr>
        <p:sp>
          <p:nvSpPr>
            <p:cNvPr id="4" name="Freeform 2"/>
            <p:cNvSpPr>
              <a:spLocks/>
            </p:cNvSpPr>
            <p:nvPr/>
          </p:nvSpPr>
          <p:spPr bwMode="gray">
            <a:xfrm>
              <a:off x="2900362" y="3698875"/>
              <a:ext cx="1428750" cy="865188"/>
            </a:xfrm>
            <a:custGeom>
              <a:avLst/>
              <a:gdLst>
                <a:gd name="T0" fmla="*/ 2147483646 w 797"/>
                <a:gd name="T1" fmla="*/ 0 h 506"/>
                <a:gd name="T2" fmla="*/ 2147483646 w 797"/>
                <a:gd name="T3" fmla="*/ 2147483646 h 506"/>
                <a:gd name="T4" fmla="*/ 2147483646 w 797"/>
                <a:gd name="T5" fmla="*/ 2147483646 h 506"/>
                <a:gd name="T6" fmla="*/ 2147483646 w 797"/>
                <a:gd name="T7" fmla="*/ 2147483646 h 506"/>
                <a:gd name="T8" fmla="*/ 0 w 797"/>
                <a:gd name="T9" fmla="*/ 2147483646 h 506"/>
                <a:gd name="T10" fmla="*/ 2147483646 w 797"/>
                <a:gd name="T11" fmla="*/ 0 h 506"/>
                <a:gd name="T12" fmla="*/ 0 60000 65536"/>
                <a:gd name="T13" fmla="*/ 0 60000 65536"/>
                <a:gd name="T14" fmla="*/ 0 60000 65536"/>
                <a:gd name="T15" fmla="*/ 0 60000 65536"/>
                <a:gd name="T16" fmla="*/ 0 60000 65536"/>
                <a:gd name="T17" fmla="*/ 0 60000 65536"/>
                <a:gd name="T18" fmla="*/ 0 w 797"/>
                <a:gd name="T19" fmla="*/ 0 h 506"/>
                <a:gd name="T20" fmla="*/ 797 w 797"/>
                <a:gd name="T21" fmla="*/ 506 h 506"/>
              </a:gdLst>
              <a:ahLst/>
              <a:cxnLst>
                <a:cxn ang="T12">
                  <a:pos x="T0" y="T1"/>
                </a:cxn>
                <a:cxn ang="T13">
                  <a:pos x="T2" y="T3"/>
                </a:cxn>
                <a:cxn ang="T14">
                  <a:pos x="T4" y="T5"/>
                </a:cxn>
                <a:cxn ang="T15">
                  <a:pos x="T6" y="T7"/>
                </a:cxn>
                <a:cxn ang="T16">
                  <a:pos x="T8" y="T9"/>
                </a:cxn>
                <a:cxn ang="T17">
                  <a:pos x="T10" y="T11"/>
                </a:cxn>
              </a:cxnLst>
              <a:rect l="T18" t="T19" r="T20" b="T21"/>
              <a:pathLst>
                <a:path w="797" h="506">
                  <a:moveTo>
                    <a:pt x="390" y="0"/>
                  </a:moveTo>
                  <a:lnTo>
                    <a:pt x="448" y="64"/>
                  </a:lnTo>
                  <a:lnTo>
                    <a:pt x="797" y="495"/>
                  </a:lnTo>
                  <a:lnTo>
                    <a:pt x="390" y="355"/>
                  </a:lnTo>
                  <a:lnTo>
                    <a:pt x="0" y="506"/>
                  </a:lnTo>
                  <a:lnTo>
                    <a:pt x="390" y="0"/>
                  </a:lnTo>
                  <a:close/>
                </a:path>
              </a:pathLst>
            </a:custGeom>
            <a:gradFill rotWithShape="1">
              <a:gsLst>
                <a:gs pos="0">
                  <a:srgbClr val="9999FF"/>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6" name="Freeform 3"/>
            <p:cNvSpPr>
              <a:spLocks/>
            </p:cNvSpPr>
            <p:nvPr/>
          </p:nvSpPr>
          <p:spPr bwMode="gray">
            <a:xfrm>
              <a:off x="3538537" y="2697163"/>
              <a:ext cx="1958975" cy="1203325"/>
            </a:xfrm>
            <a:custGeom>
              <a:avLst/>
              <a:gdLst>
                <a:gd name="T0" fmla="*/ 2147483646 w 1093"/>
                <a:gd name="T1" fmla="*/ 2147483646 h 704"/>
                <a:gd name="T2" fmla="*/ 0 w 1093"/>
                <a:gd name="T3" fmla="*/ 2147483646 h 704"/>
                <a:gd name="T4" fmla="*/ 2147483646 w 1093"/>
                <a:gd name="T5" fmla="*/ 0 h 704"/>
                <a:gd name="T6" fmla="*/ 2147483646 w 1093"/>
                <a:gd name="T7" fmla="*/ 2147483646 h 704"/>
                <a:gd name="T8" fmla="*/ 2147483646 w 1093"/>
                <a:gd name="T9" fmla="*/ 2147483646 h 704"/>
                <a:gd name="T10" fmla="*/ 0 60000 65536"/>
                <a:gd name="T11" fmla="*/ 0 60000 65536"/>
                <a:gd name="T12" fmla="*/ 0 60000 65536"/>
                <a:gd name="T13" fmla="*/ 0 60000 65536"/>
                <a:gd name="T14" fmla="*/ 0 60000 65536"/>
                <a:gd name="T15" fmla="*/ 0 w 1093"/>
                <a:gd name="T16" fmla="*/ 0 h 704"/>
                <a:gd name="T17" fmla="*/ 1093 w 1093"/>
                <a:gd name="T18" fmla="*/ 704 h 704"/>
              </a:gdLst>
              <a:ahLst/>
              <a:cxnLst>
                <a:cxn ang="T10">
                  <a:pos x="T0" y="T1"/>
                </a:cxn>
                <a:cxn ang="T11">
                  <a:pos x="T2" y="T3"/>
                </a:cxn>
                <a:cxn ang="T12">
                  <a:pos x="T4" y="T5"/>
                </a:cxn>
                <a:cxn ang="T13">
                  <a:pos x="T6" y="T7"/>
                </a:cxn>
                <a:cxn ang="T14">
                  <a:pos x="T8" y="T9"/>
                </a:cxn>
              </a:cxnLst>
              <a:rect l="T15" t="T16" r="T17" b="T18"/>
              <a:pathLst>
                <a:path w="1093" h="704">
                  <a:moveTo>
                    <a:pt x="64" y="704"/>
                  </a:moveTo>
                  <a:lnTo>
                    <a:pt x="0" y="622"/>
                  </a:lnTo>
                  <a:lnTo>
                    <a:pt x="820" y="0"/>
                  </a:lnTo>
                  <a:lnTo>
                    <a:pt x="1093" y="453"/>
                  </a:lnTo>
                  <a:lnTo>
                    <a:pt x="64" y="704"/>
                  </a:lnTo>
                  <a:close/>
                </a:path>
              </a:pathLst>
            </a:custGeom>
            <a:gradFill rotWithShape="1">
              <a:gsLst>
                <a:gs pos="0">
                  <a:srgbClr val="DAB720"/>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 name="Freeform 4"/>
            <p:cNvSpPr>
              <a:spLocks/>
            </p:cNvSpPr>
            <p:nvPr/>
          </p:nvSpPr>
          <p:spPr bwMode="gray">
            <a:xfrm>
              <a:off x="2068512" y="2724150"/>
              <a:ext cx="1658938" cy="1203325"/>
            </a:xfrm>
            <a:custGeom>
              <a:avLst/>
              <a:gdLst>
                <a:gd name="T0" fmla="*/ 2147483646 w 926"/>
                <a:gd name="T1" fmla="*/ 2147483646 h 704"/>
                <a:gd name="T2" fmla="*/ 2147483646 w 926"/>
                <a:gd name="T3" fmla="*/ 2147483646 h 704"/>
                <a:gd name="T4" fmla="*/ 0 w 926"/>
                <a:gd name="T5" fmla="*/ 2147483646 h 704"/>
                <a:gd name="T6" fmla="*/ 2147483646 w 926"/>
                <a:gd name="T7" fmla="*/ 0 h 704"/>
                <a:gd name="T8" fmla="*/ 2147483646 w 926"/>
                <a:gd name="T9" fmla="*/ 2147483646 h 704"/>
                <a:gd name="T10" fmla="*/ 0 60000 65536"/>
                <a:gd name="T11" fmla="*/ 0 60000 65536"/>
                <a:gd name="T12" fmla="*/ 0 60000 65536"/>
                <a:gd name="T13" fmla="*/ 0 60000 65536"/>
                <a:gd name="T14" fmla="*/ 0 60000 65536"/>
                <a:gd name="T15" fmla="*/ 0 w 926"/>
                <a:gd name="T16" fmla="*/ 0 h 704"/>
                <a:gd name="T17" fmla="*/ 926 w 926"/>
                <a:gd name="T18" fmla="*/ 704 h 704"/>
              </a:gdLst>
              <a:ahLst/>
              <a:cxnLst>
                <a:cxn ang="T10">
                  <a:pos x="T0" y="T1"/>
                </a:cxn>
                <a:cxn ang="T11">
                  <a:pos x="T2" y="T3"/>
                </a:cxn>
                <a:cxn ang="T12">
                  <a:pos x="T4" y="T5"/>
                </a:cxn>
                <a:cxn ang="T13">
                  <a:pos x="T6" y="T7"/>
                </a:cxn>
                <a:cxn ang="T14">
                  <a:pos x="T8" y="T9"/>
                </a:cxn>
              </a:cxnLst>
              <a:rect l="T15" t="T16" r="T17" b="T18"/>
              <a:pathLst>
                <a:path w="926" h="704">
                  <a:moveTo>
                    <a:pt x="926" y="611"/>
                  </a:moveTo>
                  <a:lnTo>
                    <a:pt x="844" y="704"/>
                  </a:lnTo>
                  <a:lnTo>
                    <a:pt x="0" y="489"/>
                  </a:lnTo>
                  <a:lnTo>
                    <a:pt x="315" y="0"/>
                  </a:lnTo>
                  <a:lnTo>
                    <a:pt x="926" y="611"/>
                  </a:lnTo>
                  <a:close/>
                </a:path>
              </a:pathLst>
            </a:custGeom>
            <a:gradFill rotWithShape="1">
              <a:gsLst>
                <a:gs pos="0">
                  <a:srgbClr val="FFFFFF">
                    <a:alpha val="0"/>
                  </a:srgbClr>
                </a:gs>
                <a:gs pos="100000">
                  <a:srgbClr val="A3C97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pSp>
          <p:nvGrpSpPr>
            <p:cNvPr id="8" name="Group 6"/>
            <p:cNvGrpSpPr>
              <a:grpSpLocks/>
            </p:cNvGrpSpPr>
            <p:nvPr/>
          </p:nvGrpSpPr>
          <p:grpSpPr bwMode="auto">
            <a:xfrm>
              <a:off x="304800" y="1350963"/>
              <a:ext cx="2547937" cy="2430462"/>
              <a:chOff x="867" y="738"/>
              <a:chExt cx="1422" cy="1422"/>
            </a:xfrm>
          </p:grpSpPr>
          <p:sp>
            <p:nvSpPr>
              <p:cNvPr id="9" name="Oval 7"/>
              <p:cNvSpPr>
                <a:spLocks noChangeArrowheads="1"/>
              </p:cNvSpPr>
              <p:nvPr/>
            </p:nvSpPr>
            <p:spPr bwMode="gray">
              <a:xfrm>
                <a:off x="867" y="738"/>
                <a:ext cx="1422" cy="1422"/>
              </a:xfrm>
              <a:prstGeom prst="ellipse">
                <a:avLst/>
              </a:prstGeom>
              <a:gradFill rotWithShape="1">
                <a:gsLst>
                  <a:gs pos="0">
                    <a:srgbClr val="7C9959"/>
                  </a:gs>
                  <a:gs pos="100000">
                    <a:srgbClr val="A3C975"/>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Oval 8"/>
              <p:cNvSpPr>
                <a:spLocks noChangeArrowheads="1"/>
              </p:cNvSpPr>
              <p:nvPr/>
            </p:nvSpPr>
            <p:spPr bwMode="gray">
              <a:xfrm>
                <a:off x="909" y="774"/>
                <a:ext cx="1337" cy="1348"/>
              </a:xfrm>
              <a:prstGeom prst="ellipse">
                <a:avLst/>
              </a:prstGeom>
              <a:gradFill rotWithShape="1">
                <a:gsLst>
                  <a:gs pos="0">
                    <a:srgbClr val="A3C975"/>
                  </a:gs>
                  <a:gs pos="100000">
                    <a:srgbClr val="7C9959"/>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1" name="Rectangle 9"/>
            <p:cNvSpPr>
              <a:spLocks noChangeArrowheads="1"/>
            </p:cNvSpPr>
            <p:nvPr/>
          </p:nvSpPr>
          <p:spPr bwMode="gray">
            <a:xfrm>
              <a:off x="844550" y="2222500"/>
              <a:ext cx="16938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大量网页</a:t>
              </a:r>
              <a:endPar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如何存储</a:t>
              </a: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a:t>
              </a:r>
            </a:p>
          </p:txBody>
        </p:sp>
        <p:grpSp>
          <p:nvGrpSpPr>
            <p:cNvPr id="12" name="Group 10"/>
            <p:cNvGrpSpPr>
              <a:grpSpLocks/>
            </p:cNvGrpSpPr>
            <p:nvPr/>
          </p:nvGrpSpPr>
          <p:grpSpPr bwMode="auto">
            <a:xfrm>
              <a:off x="4795837" y="1350963"/>
              <a:ext cx="2547938" cy="2430462"/>
              <a:chOff x="867" y="738"/>
              <a:chExt cx="1422" cy="1422"/>
            </a:xfrm>
          </p:grpSpPr>
          <p:sp>
            <p:nvSpPr>
              <p:cNvPr id="13" name="Oval 11"/>
              <p:cNvSpPr>
                <a:spLocks noChangeArrowheads="1"/>
              </p:cNvSpPr>
              <p:nvPr/>
            </p:nvSpPr>
            <p:spPr bwMode="gray">
              <a:xfrm>
                <a:off x="867" y="738"/>
                <a:ext cx="1422" cy="1422"/>
              </a:xfrm>
              <a:prstGeom prst="ellipse">
                <a:avLst/>
              </a:prstGeom>
              <a:gradFill rotWithShape="1">
                <a:gsLst>
                  <a:gs pos="0">
                    <a:srgbClr val="A19D57"/>
                  </a:gs>
                  <a:gs pos="100000">
                    <a:srgbClr val="D3CE73"/>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Oval 12"/>
              <p:cNvSpPr>
                <a:spLocks noChangeArrowheads="1"/>
              </p:cNvSpPr>
              <p:nvPr/>
            </p:nvSpPr>
            <p:spPr bwMode="gray">
              <a:xfrm>
                <a:off x="909" y="774"/>
                <a:ext cx="1337" cy="1348"/>
              </a:xfrm>
              <a:prstGeom prst="ellipse">
                <a:avLst/>
              </a:prstGeom>
              <a:gradFill rotWithShape="1">
                <a:gsLst>
                  <a:gs pos="0">
                    <a:srgbClr val="D3CE73"/>
                  </a:gs>
                  <a:gs pos="100000">
                    <a:srgbClr val="A19D5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5" name="Rectangle 13"/>
            <p:cNvSpPr>
              <a:spLocks noChangeArrowheads="1"/>
            </p:cNvSpPr>
            <p:nvPr/>
          </p:nvSpPr>
          <p:spPr bwMode="gray">
            <a:xfrm>
              <a:off x="4979987" y="2370138"/>
              <a:ext cx="2197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搜索算法</a:t>
              </a:r>
              <a:endPar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6" name="Group 14"/>
            <p:cNvGrpSpPr>
              <a:grpSpLocks/>
            </p:cNvGrpSpPr>
            <p:nvPr/>
          </p:nvGrpSpPr>
          <p:grpSpPr bwMode="auto">
            <a:xfrm>
              <a:off x="2432050" y="4122738"/>
              <a:ext cx="2547937" cy="2430462"/>
              <a:chOff x="867" y="738"/>
              <a:chExt cx="1422" cy="1422"/>
            </a:xfrm>
          </p:grpSpPr>
          <p:sp>
            <p:nvSpPr>
              <p:cNvPr id="17" name="Oval 15"/>
              <p:cNvSpPr>
                <a:spLocks noChangeArrowheads="1"/>
              </p:cNvSpPr>
              <p:nvPr/>
            </p:nvSpPr>
            <p:spPr bwMode="gray">
              <a:xfrm>
                <a:off x="867" y="738"/>
                <a:ext cx="1422" cy="1422"/>
              </a:xfrm>
              <a:prstGeom prst="ellipse">
                <a:avLst/>
              </a:prstGeom>
              <a:gradFill rotWithShape="1">
                <a:gsLst>
                  <a:gs pos="0">
                    <a:srgbClr val="7474C2"/>
                  </a:gs>
                  <a:gs pos="100000">
                    <a:srgbClr val="9999FF"/>
                  </a:gs>
                </a:gsLst>
                <a:lin ang="2700000" scaled="1"/>
              </a:gradFill>
              <a:ln w="38100" algn="ctr">
                <a:solidFill>
                  <a:srgbClr val="DDDDDD"/>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Oval 16"/>
              <p:cNvSpPr>
                <a:spLocks noChangeArrowheads="1"/>
              </p:cNvSpPr>
              <p:nvPr/>
            </p:nvSpPr>
            <p:spPr bwMode="gray">
              <a:xfrm>
                <a:off x="909" y="774"/>
                <a:ext cx="1337" cy="1348"/>
              </a:xfrm>
              <a:prstGeom prst="ellipse">
                <a:avLst/>
              </a:prstGeom>
              <a:gradFill rotWithShape="1">
                <a:gsLst>
                  <a:gs pos="0">
                    <a:srgbClr val="9999FF"/>
                  </a:gs>
                  <a:gs pos="100000">
                    <a:srgbClr val="7474C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9" name="Rectangle 17"/>
            <p:cNvSpPr>
              <a:spLocks noChangeArrowheads="1"/>
            </p:cNvSpPr>
            <p:nvPr/>
          </p:nvSpPr>
          <p:spPr bwMode="gray">
            <a:xfrm>
              <a:off x="2811462" y="5084763"/>
              <a:ext cx="21955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Page-Rank</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计算问题 </a:t>
              </a:r>
            </a:p>
          </p:txBody>
        </p:sp>
        <p:sp>
          <p:nvSpPr>
            <p:cNvPr id="20" name="Freeform 25"/>
            <p:cNvSpPr>
              <a:spLocks/>
            </p:cNvSpPr>
            <p:nvPr/>
          </p:nvSpPr>
          <p:spPr bwMode="gray">
            <a:xfrm>
              <a:off x="3287712" y="2112963"/>
              <a:ext cx="766763" cy="2000250"/>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rgbClr val="BBE0E3"/>
                </a:gs>
                <a:gs pos="100000">
                  <a:srgbClr val="BBE0E3">
                    <a:gamma/>
                    <a:shade val="0"/>
                    <a:invGamma/>
                  </a:srgbClr>
                </a:gs>
              </a:gsLst>
              <a:lin ang="5400000" scaled="1"/>
            </a:gradFill>
            <a:ln w="9525" cap="flat" cmpd="sng">
              <a:noFill/>
              <a:prstDash val="solid"/>
              <a:round/>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 name="组合 4"/>
          <p:cNvGrpSpPr/>
          <p:nvPr/>
        </p:nvGrpSpPr>
        <p:grpSpPr>
          <a:xfrm>
            <a:off x="5488481" y="3365780"/>
            <a:ext cx="6103730" cy="3505200"/>
            <a:chOff x="2659270" y="1600200"/>
            <a:chExt cx="6897480" cy="4065262"/>
          </a:xfrm>
        </p:grpSpPr>
        <p:grpSp>
          <p:nvGrpSpPr>
            <p:cNvPr id="21" name="Group 103"/>
            <p:cNvGrpSpPr>
              <a:grpSpLocks/>
            </p:cNvGrpSpPr>
            <p:nvPr/>
          </p:nvGrpSpPr>
          <p:grpSpPr bwMode="auto">
            <a:xfrm>
              <a:off x="2659270" y="1630037"/>
              <a:ext cx="2170112" cy="4035425"/>
              <a:chOff x="720" y="1296"/>
              <a:chExt cx="1367" cy="2542"/>
            </a:xfrm>
          </p:grpSpPr>
          <p:sp>
            <p:nvSpPr>
              <p:cNvPr id="22" name="AutoShape 10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AutoShape 105"/>
              <p:cNvSpPr>
                <a:spLocks noChangeArrowheads="1"/>
              </p:cNvSpPr>
              <p:nvPr/>
            </p:nvSpPr>
            <p:spPr bwMode="gray">
              <a:xfrm>
                <a:off x="741" y="1495"/>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AutoShape 10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AutoShape 10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AutoShape 108"/>
              <p:cNvSpPr>
                <a:spLocks noChangeArrowheads="1"/>
              </p:cNvSpPr>
              <p:nvPr/>
            </p:nvSpPr>
            <p:spPr bwMode="gray">
              <a:xfrm>
                <a:off x="724" y="3290"/>
                <a:ext cx="1363" cy="548"/>
              </a:xfrm>
              <a:prstGeom prst="roundRect">
                <a:avLst>
                  <a:gd name="adj" fmla="val 40389"/>
                </a:avLst>
              </a:prstGeom>
              <a:gradFill rotWithShape="1">
                <a:gsLst>
                  <a:gs pos="0">
                    <a:srgbClr val="729EB4"/>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AutoShape 109"/>
              <p:cNvSpPr>
                <a:spLocks noChangeArrowheads="1"/>
              </p:cNvSpPr>
              <p:nvPr/>
            </p:nvSpPr>
            <p:spPr bwMode="gray">
              <a:xfrm>
                <a:off x="752" y="3305"/>
                <a:ext cx="1304" cy="487"/>
              </a:xfrm>
              <a:prstGeom prst="roundRect">
                <a:avLst>
                  <a:gd name="adj" fmla="val 50000"/>
                </a:avLst>
              </a:prstGeom>
              <a:gradFill rotWithShape="1">
                <a:gsLst>
                  <a:gs pos="0">
                    <a:srgbClr val="7DAFD4"/>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28" name="Group 110"/>
              <p:cNvGrpSpPr>
                <a:grpSpLocks/>
              </p:cNvGrpSpPr>
              <p:nvPr/>
            </p:nvGrpSpPr>
            <p:grpSpPr bwMode="auto">
              <a:xfrm>
                <a:off x="1189" y="1296"/>
                <a:ext cx="405" cy="405"/>
                <a:chOff x="1289" y="582"/>
                <a:chExt cx="668" cy="668"/>
              </a:xfrm>
            </p:grpSpPr>
            <p:sp>
              <p:nvSpPr>
                <p:cNvPr id="31" name="Oval 111"/>
                <p:cNvSpPr>
                  <a:spLocks noChangeArrowheads="1"/>
                </p:cNvSpPr>
                <p:nvPr/>
              </p:nvSpPr>
              <p:spPr bwMode="gray">
                <a:xfrm>
                  <a:off x="1289" y="582"/>
                  <a:ext cx="668" cy="66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Oval 1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Oval 1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Oval 1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Oval 1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9" name="Text Box 116"/>
              <p:cNvSpPr txBox="1">
                <a:spLocks noChangeArrowheads="1"/>
              </p:cNvSpPr>
              <p:nvPr/>
            </p:nvSpPr>
            <p:spPr bwMode="gray">
              <a:xfrm>
                <a:off x="1276" y="135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Text Box 117"/>
              <p:cNvSpPr txBox="1">
                <a:spLocks noChangeArrowheads="1"/>
              </p:cNvSpPr>
              <p:nvPr/>
            </p:nvSpPr>
            <p:spPr bwMode="gray">
              <a:xfrm>
                <a:off x="768" y="1776"/>
                <a:ext cx="129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GFS</a:t>
                </a:r>
              </a:p>
            </p:txBody>
          </p:sp>
        </p:grpSp>
        <p:grpSp>
          <p:nvGrpSpPr>
            <p:cNvPr id="36" name="Group 118"/>
            <p:cNvGrpSpPr>
              <a:grpSpLocks/>
            </p:cNvGrpSpPr>
            <p:nvPr/>
          </p:nvGrpSpPr>
          <p:grpSpPr bwMode="auto">
            <a:xfrm>
              <a:off x="5013325" y="1600200"/>
              <a:ext cx="2166938" cy="4035425"/>
              <a:chOff x="2208" y="1296"/>
              <a:chExt cx="1365" cy="2542"/>
            </a:xfrm>
          </p:grpSpPr>
          <p:sp>
            <p:nvSpPr>
              <p:cNvPr id="37" name="AutoShape 1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AutoShape 120"/>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AutoShape 1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AutoShape 122"/>
              <p:cNvSpPr>
                <a:spLocks noChangeArrowheads="1"/>
              </p:cNvSpPr>
              <p:nvPr/>
            </p:nvSpPr>
            <p:spPr bwMode="gray">
              <a:xfrm>
                <a:off x="2250" y="1627"/>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Oval 123"/>
              <p:cNvSpPr>
                <a:spLocks noChangeArrowheads="1"/>
              </p:cNvSpPr>
              <p:nvPr/>
            </p:nvSpPr>
            <p:spPr bwMode="gray">
              <a:xfrm>
                <a:off x="2677" y="1296"/>
                <a:ext cx="405" cy="40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Oval 1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Oval 1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Oval 1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5" name="Oval 1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6" name="Text Box 128"/>
              <p:cNvSpPr txBox="1">
                <a:spLocks noChangeArrowheads="1"/>
              </p:cNvSpPr>
              <p:nvPr/>
            </p:nvSpPr>
            <p:spPr bwMode="gray">
              <a:xfrm>
                <a:off x="2764" y="135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7" name="Text Box 129"/>
              <p:cNvSpPr txBox="1">
                <a:spLocks noChangeArrowheads="1"/>
              </p:cNvSpPr>
              <p:nvPr/>
            </p:nvSpPr>
            <p:spPr bwMode="gray">
              <a:xfrm>
                <a:off x="2256" y="1856"/>
                <a:ext cx="129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rPr>
                  <a:t>Map-Reduce</a:t>
                </a:r>
                <a:endPar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8" name="AutoShape 1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9" name="AutoShape 1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0" name="Group 132"/>
            <p:cNvGrpSpPr>
              <a:grpSpLocks/>
            </p:cNvGrpSpPr>
            <p:nvPr/>
          </p:nvGrpSpPr>
          <p:grpSpPr bwMode="auto">
            <a:xfrm>
              <a:off x="7386638" y="1600200"/>
              <a:ext cx="2170112" cy="4035425"/>
              <a:chOff x="3692" y="1296"/>
              <a:chExt cx="1367" cy="2542"/>
            </a:xfrm>
          </p:grpSpPr>
          <p:sp>
            <p:nvSpPr>
              <p:cNvPr id="51" name="AutoShape 1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AutoShape 134"/>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3" name="AutoShape 1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4" name="AutoShape 1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55" name="Group 137"/>
              <p:cNvGrpSpPr>
                <a:grpSpLocks/>
              </p:cNvGrpSpPr>
              <p:nvPr/>
            </p:nvGrpSpPr>
            <p:grpSpPr bwMode="auto">
              <a:xfrm>
                <a:off x="4165" y="1296"/>
                <a:ext cx="405" cy="405"/>
                <a:chOff x="1289" y="582"/>
                <a:chExt cx="668" cy="668"/>
              </a:xfrm>
            </p:grpSpPr>
            <p:sp>
              <p:nvSpPr>
                <p:cNvPr id="60" name="Oval 138"/>
                <p:cNvSpPr>
                  <a:spLocks noChangeArrowheads="1"/>
                </p:cNvSpPr>
                <p:nvPr/>
              </p:nvSpPr>
              <p:spPr bwMode="gray">
                <a:xfrm>
                  <a:off x="1289" y="582"/>
                  <a:ext cx="668" cy="66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Oval 1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Oval 1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Oval 1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Oval 1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6" name="Text Box 143"/>
              <p:cNvSpPr txBox="1">
                <a:spLocks noChangeArrowheads="1"/>
              </p:cNvSpPr>
              <p:nvPr/>
            </p:nvSpPr>
            <p:spPr bwMode="gray">
              <a:xfrm>
                <a:off x="4252" y="135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3</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Text Box 144"/>
              <p:cNvSpPr txBox="1">
                <a:spLocks noChangeArrowheads="1"/>
              </p:cNvSpPr>
              <p:nvPr/>
            </p:nvSpPr>
            <p:spPr bwMode="gray">
              <a:xfrm>
                <a:off x="3744" y="1776"/>
                <a:ext cx="1296"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rPr>
                  <a:t>Bigtable</a:t>
                </a:r>
                <a:endPar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AutoShape 14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AutoShape 14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sp>
        <p:nvSpPr>
          <p:cNvPr id="65" name="文本框 64"/>
          <p:cNvSpPr txBox="1"/>
          <p:nvPr/>
        </p:nvSpPr>
        <p:spPr>
          <a:xfrm>
            <a:off x="6819414" y="2392676"/>
            <a:ext cx="1980029" cy="630942"/>
          </a:xfrm>
          <a:prstGeom prst="rect">
            <a:avLst/>
          </a:prstGeom>
          <a:noFill/>
        </p:spPr>
        <p:txBody>
          <a:bodyPr wrap="none" rtlCol="0">
            <a:spAutoFit/>
          </a:bodyPr>
          <a:lstStyle/>
          <a:p>
            <a:r>
              <a:rPr lang="zh-CN" altLang="en-US" sz="3500" dirty="0">
                <a:latin typeface="Arial" pitchFamily="34" charset="0"/>
                <a:cs typeface="Arial" pitchFamily="34" charset="0"/>
              </a:rPr>
              <a:t>解决办法</a:t>
            </a:r>
          </a:p>
        </p:txBody>
      </p:sp>
      <p:sp>
        <p:nvSpPr>
          <p:cNvPr id="66" name="文本框 65">
            <a:extLst>
              <a:ext uri="{FF2B5EF4-FFF2-40B4-BE49-F238E27FC236}">
                <a16:creationId xmlns:a16="http://schemas.microsoft.com/office/drawing/2014/main" id="{84748A01-E100-1CF9-60EF-630CBBE80A32}"/>
              </a:ext>
            </a:extLst>
          </p:cNvPr>
          <p:cNvSpPr txBox="1"/>
          <p:nvPr/>
        </p:nvSpPr>
        <p:spPr>
          <a:xfrm>
            <a:off x="5636143" y="4888966"/>
            <a:ext cx="1619436" cy="646331"/>
          </a:xfrm>
          <a:prstGeom prst="rect">
            <a:avLst/>
          </a:prstGeom>
          <a:noFill/>
        </p:spPr>
        <p:txBody>
          <a:bodyPr wrap="square" rtlCol="0">
            <a:spAutoFit/>
          </a:bodyPr>
          <a:lstStyle/>
          <a:p>
            <a:pPr algn="ctr"/>
            <a:r>
              <a:rPr kumimoji="1" lang="en-US" altLang="zh-CN" dirty="0">
                <a:latin typeface="Arial" pitchFamily="34" charset="0"/>
                <a:cs typeface="Arial" pitchFamily="34" charset="0"/>
              </a:rPr>
              <a:t>Google File System</a:t>
            </a:r>
            <a:endParaRPr kumimoji="1" lang="zh-CN" altLang="en-US" dirty="0">
              <a:latin typeface="Arial" pitchFamily="34" charset="0"/>
              <a:cs typeface="Arial" pitchFamily="34" charset="0"/>
            </a:endParaRPr>
          </a:p>
        </p:txBody>
      </p:sp>
      <p:sp>
        <p:nvSpPr>
          <p:cNvPr id="67" name="文本框 66">
            <a:extLst>
              <a:ext uri="{FF2B5EF4-FFF2-40B4-BE49-F238E27FC236}">
                <a16:creationId xmlns:a16="http://schemas.microsoft.com/office/drawing/2014/main" id="{DE745D8E-3239-555D-F480-20917077D0F1}"/>
              </a:ext>
            </a:extLst>
          </p:cNvPr>
          <p:cNvSpPr txBox="1"/>
          <p:nvPr/>
        </p:nvSpPr>
        <p:spPr>
          <a:xfrm>
            <a:off x="9817387" y="4900068"/>
            <a:ext cx="1619436" cy="646331"/>
          </a:xfrm>
          <a:prstGeom prst="rect">
            <a:avLst/>
          </a:prstGeom>
          <a:noFill/>
        </p:spPr>
        <p:txBody>
          <a:bodyPr wrap="square" rtlCol="0">
            <a:spAutoFit/>
          </a:bodyPr>
          <a:lstStyle/>
          <a:p>
            <a:pPr algn="ctr"/>
            <a:r>
              <a:rPr kumimoji="1" lang="en-US" altLang="zh-CN" dirty="0">
                <a:latin typeface="Arial" pitchFamily="34" charset="0"/>
                <a:cs typeface="Arial" pitchFamily="34" charset="0"/>
              </a:rPr>
              <a:t>Google Database</a:t>
            </a:r>
            <a:endParaRPr kumimoji="1" lang="zh-CN" altLang="en-US" dirty="0">
              <a:latin typeface="Arial" pitchFamily="34" charset="0"/>
              <a:cs typeface="Arial" pitchFamily="34" charset="0"/>
            </a:endParaRPr>
          </a:p>
        </p:txBody>
      </p:sp>
    </p:spTree>
    <p:extLst>
      <p:ext uri="{BB962C8B-B14F-4D97-AF65-F5344CB8AC3E}">
        <p14:creationId xmlns:p14="http://schemas.microsoft.com/office/powerpoint/2010/main" val="2357647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90</a:t>
            </a:fld>
            <a:endParaRPr lang="en-US"/>
          </a:p>
        </p:txBody>
      </p:sp>
      <p:pic>
        <p:nvPicPr>
          <p:cNvPr id="9" name="图片 8">
            <a:extLst>
              <a:ext uri="{FF2B5EF4-FFF2-40B4-BE49-F238E27FC236}">
                <a16:creationId xmlns:a16="http://schemas.microsoft.com/office/drawing/2014/main" id="{A31630CC-2095-D28F-BB4B-7E6A4DBE9047}"/>
              </a:ext>
            </a:extLst>
          </p:cNvPr>
          <p:cNvPicPr>
            <a:picLocks noChangeAspect="1"/>
          </p:cNvPicPr>
          <p:nvPr/>
        </p:nvPicPr>
        <p:blipFill>
          <a:blip r:embed="rId3"/>
          <a:stretch>
            <a:fillRect/>
          </a:stretch>
        </p:blipFill>
        <p:spPr>
          <a:xfrm>
            <a:off x="990600" y="1524000"/>
            <a:ext cx="6489700" cy="4762500"/>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4297A66-CF31-5C93-BA0B-3B4CA195566C}"/>
                  </a:ext>
                </a:extLst>
              </p:cNvPr>
              <p:cNvSpPr txBox="1"/>
              <p:nvPr/>
            </p:nvSpPr>
            <p:spPr>
              <a:xfrm>
                <a:off x="7618522" y="2286000"/>
                <a:ext cx="4336508"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cs typeface="Arial" pitchFamily="34" charset="0"/>
                            </a:rPr>
                          </m:ctrlPr>
                        </m:sSubSupPr>
                        <m:e>
                          <m:r>
                            <a:rPr kumimoji="1" lang="en-US" altLang="zh-CN" b="0" i="1" smtClean="0">
                              <a:latin typeface="Cambria Math" panose="02040503050406030204" pitchFamily="18" charset="0"/>
                              <a:cs typeface="Arial" pitchFamily="34" charset="0"/>
                            </a:rPr>
                            <m:t>𝑎</m:t>
                          </m:r>
                        </m:e>
                        <m:sub>
                          <m:r>
                            <a:rPr kumimoji="1" lang="en-US" altLang="zh-CN" b="0" i="1" smtClean="0">
                              <a:latin typeface="Cambria Math" panose="02040503050406030204" pitchFamily="18" charset="0"/>
                              <a:cs typeface="Arial" pitchFamily="34" charset="0"/>
                            </a:rPr>
                            <m:t>1</m:t>
                          </m:r>
                        </m:sub>
                        <m:sup>
                          <m:d>
                            <m:dPr>
                              <m:ctrlPr>
                                <a:rPr kumimoji="1" lang="en-US" altLang="zh-CN" i="1" smtClean="0">
                                  <a:latin typeface="Cambria Math" panose="02040503050406030204" pitchFamily="18" charset="0"/>
                                  <a:cs typeface="Arial" pitchFamily="34" charset="0"/>
                                </a:rPr>
                              </m:ctrlPr>
                            </m:dPr>
                            <m:e>
                              <m:r>
                                <a:rPr kumimoji="1" lang="en-US" altLang="zh-CN" b="0" i="1" smtClean="0">
                                  <a:latin typeface="Cambria Math" panose="02040503050406030204" pitchFamily="18" charset="0"/>
                                  <a:cs typeface="Arial" pitchFamily="34" charset="0"/>
                                </a:rPr>
                                <m:t>2</m:t>
                              </m:r>
                            </m:e>
                          </m:d>
                        </m:sup>
                      </m:sSubSup>
                      <m:r>
                        <a:rPr kumimoji="1" lang="en-US" altLang="zh-CN" b="0" i="1" smtClean="0">
                          <a:latin typeface="Cambria Math" panose="02040503050406030204" pitchFamily="18" charset="0"/>
                          <a:cs typeface="Arial" pitchFamily="34" charset="0"/>
                        </a:rPr>
                        <m:t>=</m:t>
                      </m:r>
                      <m:r>
                        <a:rPr kumimoji="1" lang="en-US" altLang="zh-CN" b="0" i="1" smtClean="0">
                          <a:latin typeface="Cambria Math" panose="02040503050406030204" pitchFamily="18" charset="0"/>
                          <a:ea typeface="Cambria Math" panose="02040503050406030204" pitchFamily="18" charset="0"/>
                          <a:cs typeface="Arial" pitchFamily="34" charset="0"/>
                        </a:rPr>
                        <m:t>𝜎</m:t>
                      </m:r>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1,1</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1</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2,1</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2</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3,1</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3</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e>
                      </m:d>
                    </m:oMath>
                  </m:oMathPara>
                </a14:m>
                <a:endParaRPr kumimoji="1" lang="zh-CN" altLang="en-US" dirty="0">
                  <a:latin typeface="Arial" pitchFamily="34" charset="0"/>
                  <a:cs typeface="Arial" pitchFamily="34" charset="0"/>
                </a:endParaRPr>
              </a:p>
            </p:txBody>
          </p:sp>
        </mc:Choice>
        <mc:Fallback>
          <p:sp>
            <p:nvSpPr>
              <p:cNvPr id="10" name="文本框 9">
                <a:extLst>
                  <a:ext uri="{FF2B5EF4-FFF2-40B4-BE49-F238E27FC236}">
                    <a16:creationId xmlns:a16="http://schemas.microsoft.com/office/drawing/2014/main" id="{84297A66-CF31-5C93-BA0B-3B4CA195566C}"/>
                  </a:ext>
                </a:extLst>
              </p:cNvPr>
              <p:cNvSpPr txBox="1">
                <a:spLocks noRot="1" noChangeAspect="1" noMove="1" noResize="1" noEditPoints="1" noAdjustHandles="1" noChangeArrowheads="1" noChangeShapeType="1" noTextEdit="1"/>
              </p:cNvSpPr>
              <p:nvPr/>
            </p:nvSpPr>
            <p:spPr>
              <a:xfrm>
                <a:off x="7618522" y="2286000"/>
                <a:ext cx="4336508" cy="414537"/>
              </a:xfrm>
              <a:prstGeom prst="rect">
                <a:avLst/>
              </a:prstGeom>
              <a:blipFill>
                <a:blip r:embed="rId4"/>
                <a:stretch>
                  <a:fillRect b="-30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949D0FB4-4E40-BAF6-C2D5-9DBC99AA0BEE}"/>
                  </a:ext>
                </a:extLst>
              </p:cNvPr>
              <p:cNvSpPr txBox="1"/>
              <p:nvPr/>
            </p:nvSpPr>
            <p:spPr>
              <a:xfrm>
                <a:off x="7618521" y="3097265"/>
                <a:ext cx="4336508"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cs typeface="Arial" pitchFamily="34" charset="0"/>
                            </a:rPr>
                          </m:ctrlPr>
                        </m:sSubSupPr>
                        <m:e>
                          <m:r>
                            <a:rPr kumimoji="1" lang="en-US" altLang="zh-CN" b="0" i="1" smtClean="0">
                              <a:latin typeface="Cambria Math" panose="02040503050406030204" pitchFamily="18" charset="0"/>
                              <a:cs typeface="Arial" pitchFamily="34" charset="0"/>
                            </a:rPr>
                            <m:t>𝑎</m:t>
                          </m:r>
                        </m:e>
                        <m:sub>
                          <m:r>
                            <a:rPr kumimoji="1" lang="en-US" altLang="zh-CN" b="0" i="1" smtClean="0">
                              <a:latin typeface="Cambria Math" panose="02040503050406030204" pitchFamily="18" charset="0"/>
                              <a:cs typeface="Arial" pitchFamily="34" charset="0"/>
                            </a:rPr>
                            <m:t>2</m:t>
                          </m:r>
                        </m:sub>
                        <m:sup>
                          <m:d>
                            <m:dPr>
                              <m:ctrlPr>
                                <a:rPr kumimoji="1" lang="en-US" altLang="zh-CN" i="1" smtClean="0">
                                  <a:latin typeface="Cambria Math" panose="02040503050406030204" pitchFamily="18" charset="0"/>
                                  <a:cs typeface="Arial" pitchFamily="34" charset="0"/>
                                </a:rPr>
                              </m:ctrlPr>
                            </m:dPr>
                            <m:e>
                              <m:r>
                                <a:rPr kumimoji="1" lang="en-US" altLang="zh-CN" b="0" i="1" smtClean="0">
                                  <a:latin typeface="Cambria Math" panose="02040503050406030204" pitchFamily="18" charset="0"/>
                                  <a:cs typeface="Arial" pitchFamily="34" charset="0"/>
                                </a:rPr>
                                <m:t>2</m:t>
                              </m:r>
                            </m:e>
                          </m:d>
                        </m:sup>
                      </m:sSubSup>
                      <m:r>
                        <a:rPr kumimoji="1" lang="en-US" altLang="zh-CN" b="0" i="1" smtClean="0">
                          <a:latin typeface="Cambria Math" panose="02040503050406030204" pitchFamily="18" charset="0"/>
                          <a:cs typeface="Arial" pitchFamily="34" charset="0"/>
                        </a:rPr>
                        <m:t>=</m:t>
                      </m:r>
                      <m:r>
                        <a:rPr kumimoji="1" lang="en-US" altLang="zh-CN" b="0" i="1" smtClean="0">
                          <a:latin typeface="Cambria Math" panose="02040503050406030204" pitchFamily="18" charset="0"/>
                          <a:ea typeface="Cambria Math" panose="02040503050406030204" pitchFamily="18" charset="0"/>
                          <a:cs typeface="Arial" pitchFamily="34" charset="0"/>
                        </a:rPr>
                        <m:t>𝜎</m:t>
                      </m:r>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1,2</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1</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2,2</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2</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3,2</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3</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e>
                      </m:d>
                    </m:oMath>
                  </m:oMathPara>
                </a14:m>
                <a:endParaRPr kumimoji="1" lang="zh-CN" altLang="en-US" dirty="0">
                  <a:latin typeface="Arial" pitchFamily="34" charset="0"/>
                  <a:cs typeface="Arial" pitchFamily="34" charset="0"/>
                </a:endParaRPr>
              </a:p>
            </p:txBody>
          </p:sp>
        </mc:Choice>
        <mc:Fallback>
          <p:sp>
            <p:nvSpPr>
              <p:cNvPr id="12" name="文本框 11">
                <a:extLst>
                  <a:ext uri="{FF2B5EF4-FFF2-40B4-BE49-F238E27FC236}">
                    <a16:creationId xmlns:a16="http://schemas.microsoft.com/office/drawing/2014/main" id="{949D0FB4-4E40-BAF6-C2D5-9DBC99AA0BEE}"/>
                  </a:ext>
                </a:extLst>
              </p:cNvPr>
              <p:cNvSpPr txBox="1">
                <a:spLocks noRot="1" noChangeAspect="1" noMove="1" noResize="1" noEditPoints="1" noAdjustHandles="1" noChangeArrowheads="1" noChangeShapeType="1" noTextEdit="1"/>
              </p:cNvSpPr>
              <p:nvPr/>
            </p:nvSpPr>
            <p:spPr>
              <a:xfrm>
                <a:off x="7618521" y="3097265"/>
                <a:ext cx="4336508" cy="4145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C2ED6B9-8EA6-65B3-0C3E-F55B38BBE1BA}"/>
                  </a:ext>
                </a:extLst>
              </p:cNvPr>
              <p:cNvSpPr txBox="1"/>
              <p:nvPr/>
            </p:nvSpPr>
            <p:spPr>
              <a:xfrm>
                <a:off x="7618521" y="3908530"/>
                <a:ext cx="4336508"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cs typeface="Arial" pitchFamily="34" charset="0"/>
                            </a:rPr>
                          </m:ctrlPr>
                        </m:sSubSupPr>
                        <m:e>
                          <m:r>
                            <a:rPr kumimoji="1" lang="en-US" altLang="zh-CN" b="0" i="1" smtClean="0">
                              <a:latin typeface="Cambria Math" panose="02040503050406030204" pitchFamily="18" charset="0"/>
                              <a:cs typeface="Arial" pitchFamily="34" charset="0"/>
                            </a:rPr>
                            <m:t>𝑎</m:t>
                          </m:r>
                        </m:e>
                        <m:sub>
                          <m:r>
                            <a:rPr kumimoji="1" lang="en-US" altLang="zh-CN" b="0" i="1" smtClean="0">
                              <a:latin typeface="Cambria Math" panose="02040503050406030204" pitchFamily="18" charset="0"/>
                              <a:cs typeface="Arial" pitchFamily="34" charset="0"/>
                            </a:rPr>
                            <m:t>3</m:t>
                          </m:r>
                        </m:sub>
                        <m:sup>
                          <m:d>
                            <m:dPr>
                              <m:ctrlPr>
                                <a:rPr kumimoji="1" lang="en-US" altLang="zh-CN" i="1" smtClean="0">
                                  <a:latin typeface="Cambria Math" panose="02040503050406030204" pitchFamily="18" charset="0"/>
                                  <a:cs typeface="Arial" pitchFamily="34" charset="0"/>
                                </a:rPr>
                              </m:ctrlPr>
                            </m:dPr>
                            <m:e>
                              <m:r>
                                <a:rPr kumimoji="1" lang="en-US" altLang="zh-CN" b="0" i="1" smtClean="0">
                                  <a:latin typeface="Cambria Math" panose="02040503050406030204" pitchFamily="18" charset="0"/>
                                  <a:cs typeface="Arial" pitchFamily="34" charset="0"/>
                                </a:rPr>
                                <m:t>2</m:t>
                              </m:r>
                            </m:e>
                          </m:d>
                        </m:sup>
                      </m:sSubSup>
                      <m:r>
                        <a:rPr kumimoji="1" lang="en-US" altLang="zh-CN" b="0" i="1" smtClean="0">
                          <a:latin typeface="Cambria Math" panose="02040503050406030204" pitchFamily="18" charset="0"/>
                          <a:cs typeface="Arial" pitchFamily="34" charset="0"/>
                        </a:rPr>
                        <m:t>=</m:t>
                      </m:r>
                      <m:r>
                        <a:rPr kumimoji="1" lang="en-US" altLang="zh-CN" b="0" i="1" smtClean="0">
                          <a:latin typeface="Cambria Math" panose="02040503050406030204" pitchFamily="18" charset="0"/>
                          <a:ea typeface="Cambria Math" panose="02040503050406030204" pitchFamily="18" charset="0"/>
                          <a:cs typeface="Arial" pitchFamily="34" charset="0"/>
                        </a:rPr>
                        <m:t>𝜎</m:t>
                      </m:r>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1,3</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1</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2,3</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2</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sSubSup>
                            <m:sSubSupPr>
                              <m:ctrlPr>
                                <a:rPr kumimoji="1" lang="en-US" altLang="zh-CN" b="0" i="1" smtClean="0">
                                  <a:latin typeface="Cambria Math" panose="02040503050406030204" pitchFamily="18" charset="0"/>
                                  <a:ea typeface="Cambria Math" panose="02040503050406030204" pitchFamily="18" charset="0"/>
                                  <a:cs typeface="Arial" pitchFamily="34" charset="0"/>
                                </a:rPr>
                              </m:ctrlPr>
                            </m:sSubSupPr>
                            <m:e>
                              <m:r>
                                <a:rPr kumimoji="1" lang="en-US" altLang="zh-CN" b="0" i="1" smtClean="0">
                                  <a:latin typeface="Cambria Math" panose="02040503050406030204" pitchFamily="18" charset="0"/>
                                  <a:ea typeface="Cambria Math" panose="02040503050406030204" pitchFamily="18" charset="0"/>
                                  <a:cs typeface="Arial" pitchFamily="34" charset="0"/>
                                </a:rPr>
                                <m:t>𝑤</m:t>
                              </m:r>
                            </m:e>
                            <m:sub>
                              <m:r>
                                <a:rPr kumimoji="1" lang="en-US" altLang="zh-CN" b="0" i="1" smtClean="0">
                                  <a:latin typeface="Cambria Math" panose="02040503050406030204" pitchFamily="18" charset="0"/>
                                  <a:ea typeface="Cambria Math" panose="02040503050406030204" pitchFamily="18" charset="0"/>
                                  <a:cs typeface="Arial" pitchFamily="34" charset="0"/>
                                </a:rPr>
                                <m:t>3,3</m:t>
                              </m:r>
                            </m:sub>
                            <m:sup>
                              <m:d>
                                <m:dPr>
                                  <m:ctrlPr>
                                    <a:rPr kumimoji="1" lang="en-US" altLang="zh-CN" b="0" i="1" smtClean="0">
                                      <a:latin typeface="Cambria Math" panose="02040503050406030204" pitchFamily="18" charset="0"/>
                                      <a:ea typeface="Cambria Math" panose="02040503050406030204" pitchFamily="18" charset="0"/>
                                      <a:cs typeface="Arial" pitchFamily="34" charset="0"/>
                                    </a:rPr>
                                  </m:ctrlPr>
                                </m:dPr>
                                <m:e>
                                  <m:r>
                                    <a:rPr kumimoji="1" lang="en-US" altLang="zh-CN" b="0" i="1" smtClean="0">
                                      <a:latin typeface="Cambria Math" panose="02040503050406030204" pitchFamily="18" charset="0"/>
                                      <a:ea typeface="Cambria Math" panose="02040503050406030204" pitchFamily="18" charset="0"/>
                                      <a:cs typeface="Arial" pitchFamily="34" charset="0"/>
                                    </a:rPr>
                                    <m:t>2</m:t>
                                  </m:r>
                                </m:e>
                              </m:d>
                            </m:sup>
                          </m:sSubSup>
                          <m:sSub>
                            <m:sSubPr>
                              <m:ctrlPr>
                                <a:rPr kumimoji="1" lang="en-US" altLang="zh-CN" b="0" i="1" smtClean="0">
                                  <a:latin typeface="Cambria Math" panose="02040503050406030204" pitchFamily="18" charset="0"/>
                                  <a:ea typeface="Cambria Math" panose="02040503050406030204" pitchFamily="18" charset="0"/>
                                  <a:cs typeface="Arial" pitchFamily="34" charset="0"/>
                                </a:rPr>
                              </m:ctrlPr>
                            </m:sSubPr>
                            <m:e>
                              <m:r>
                                <a:rPr kumimoji="1" lang="en-US" altLang="zh-CN" b="0" i="1" smtClean="0">
                                  <a:latin typeface="Cambria Math" panose="02040503050406030204" pitchFamily="18" charset="0"/>
                                  <a:ea typeface="Cambria Math" panose="02040503050406030204" pitchFamily="18" charset="0"/>
                                  <a:cs typeface="Arial" pitchFamily="34" charset="0"/>
                                </a:rPr>
                                <m:t>𝑥</m:t>
                              </m:r>
                            </m:e>
                            <m:sub>
                              <m:r>
                                <a:rPr kumimoji="1" lang="en-US" altLang="zh-CN" b="0" i="1" smtClean="0">
                                  <a:latin typeface="Cambria Math" panose="02040503050406030204" pitchFamily="18" charset="0"/>
                                  <a:ea typeface="Cambria Math" panose="02040503050406030204" pitchFamily="18" charset="0"/>
                                  <a:cs typeface="Arial" pitchFamily="34" charset="0"/>
                                </a:rPr>
                                <m:t>3</m:t>
                              </m:r>
                            </m:sub>
                          </m:sSub>
                          <m:r>
                            <a:rPr kumimoji="1" lang="en-US" altLang="zh-CN" b="0" i="1" smtClean="0">
                              <a:latin typeface="Cambria Math" panose="02040503050406030204" pitchFamily="18" charset="0"/>
                              <a:ea typeface="Cambria Math" panose="02040503050406030204" pitchFamily="18" charset="0"/>
                              <a:cs typeface="Arial" pitchFamily="34" charset="0"/>
                            </a:rPr>
                            <m:t>+…</m:t>
                          </m:r>
                        </m:e>
                      </m:d>
                    </m:oMath>
                  </m:oMathPara>
                </a14:m>
                <a:endParaRPr kumimoji="1" lang="zh-CN" altLang="en-US" dirty="0">
                  <a:latin typeface="Arial" pitchFamily="34" charset="0"/>
                  <a:cs typeface="Arial" pitchFamily="34" charset="0"/>
                </a:endParaRPr>
              </a:p>
            </p:txBody>
          </p:sp>
        </mc:Choice>
        <mc:Fallback>
          <p:sp>
            <p:nvSpPr>
              <p:cNvPr id="14" name="文本框 13">
                <a:extLst>
                  <a:ext uri="{FF2B5EF4-FFF2-40B4-BE49-F238E27FC236}">
                    <a16:creationId xmlns:a16="http://schemas.microsoft.com/office/drawing/2014/main" id="{DC2ED6B9-8EA6-65B3-0C3E-F55B38BBE1BA}"/>
                  </a:ext>
                </a:extLst>
              </p:cNvPr>
              <p:cNvSpPr txBox="1">
                <a:spLocks noRot="1" noChangeAspect="1" noMove="1" noResize="1" noEditPoints="1" noAdjustHandles="1" noChangeArrowheads="1" noChangeShapeType="1" noTextEdit="1"/>
              </p:cNvSpPr>
              <p:nvPr/>
            </p:nvSpPr>
            <p:spPr>
              <a:xfrm>
                <a:off x="7618521" y="3908530"/>
                <a:ext cx="4336508" cy="414537"/>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3AFF08-5368-A25D-E16A-13F798555B67}"/>
              </a:ext>
            </a:extLst>
          </p:cNvPr>
          <p:cNvSpPr txBox="1"/>
          <p:nvPr/>
        </p:nvSpPr>
        <p:spPr>
          <a:xfrm>
            <a:off x="9372600" y="4495800"/>
            <a:ext cx="461665" cy="762000"/>
          </a:xfrm>
          <a:prstGeom prst="rect">
            <a:avLst/>
          </a:prstGeom>
          <a:noFill/>
        </p:spPr>
        <p:txBody>
          <a:bodyPr vert="eaVert" wrap="square" rtlCol="0">
            <a:spAutoFit/>
          </a:bodyPr>
          <a:lstStyle/>
          <a:p>
            <a:pPr algn="ctr"/>
            <a:r>
              <a:rPr kumimoji="1" lang="en-US" altLang="zh-CN" dirty="0">
                <a:latin typeface="Arial" pitchFamily="34" charset="0"/>
                <a:cs typeface="Arial" pitchFamily="34" charset="0"/>
              </a:rPr>
              <a:t>…</a:t>
            </a:r>
            <a:endParaRPr kumimoji="1" lang="zh-CN" altLang="en-US"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497328D-5649-FF9C-F5C2-D2C6CF8274C4}"/>
                  </a:ext>
                </a:extLst>
              </p:cNvPr>
              <p:cNvSpPr txBox="1"/>
              <p:nvPr/>
            </p:nvSpPr>
            <p:spPr>
              <a:xfrm>
                <a:off x="7965916" y="5130208"/>
                <a:ext cx="2973279" cy="646331"/>
              </a:xfrm>
              <a:prstGeom prst="rect">
                <a:avLst/>
              </a:prstGeom>
              <a:noFill/>
            </p:spPr>
            <p:txBody>
              <a:bodyPr wrap="square" rtlCol="0">
                <a:spAutoFit/>
              </a:bodyPr>
              <a:lstStyle/>
              <a:p>
                <a:pPr algn="just"/>
                <a14:m>
                  <m:oMath xmlns:m="http://schemas.openxmlformats.org/officeDocument/2006/math">
                    <m:r>
                      <a:rPr kumimoji="1" lang="zh-CN" altLang="en-US" i="1" smtClean="0">
                        <a:solidFill>
                          <a:srgbClr val="008000"/>
                        </a:solidFill>
                        <a:latin typeface="Cambria Math" panose="02040503050406030204" pitchFamily="18" charset="0"/>
                        <a:cs typeface="Arial" pitchFamily="34" charset="0"/>
                      </a:rPr>
                      <m:t>𝜎</m:t>
                    </m:r>
                  </m:oMath>
                </a14:m>
                <a:r>
                  <a:rPr kumimoji="1" lang="zh-CN" altLang="en-US" dirty="0">
                    <a:solidFill>
                      <a:srgbClr val="008000"/>
                    </a:solidFill>
                    <a:latin typeface="Arial" pitchFamily="34" charset="0"/>
                    <a:cs typeface="Arial" pitchFamily="34" charset="0"/>
                  </a:rPr>
                  <a:t>表示激活函数，通常会采用</a:t>
                </a:r>
                <a:r>
                  <a:rPr kumimoji="1" lang="en-US" altLang="zh-CN" dirty="0" err="1">
                    <a:solidFill>
                      <a:srgbClr val="008000"/>
                    </a:solidFill>
                    <a:latin typeface="Arial" pitchFamily="34" charset="0"/>
                    <a:cs typeface="Arial" pitchFamily="34" charset="0"/>
                  </a:rPr>
                  <a:t>sigmod</a:t>
                </a:r>
                <a:r>
                  <a:rPr kumimoji="1" lang="zh-CN" altLang="en-US" dirty="0">
                    <a:solidFill>
                      <a:srgbClr val="008000"/>
                    </a:solidFill>
                    <a:latin typeface="Arial" pitchFamily="34" charset="0"/>
                    <a:cs typeface="Arial" pitchFamily="34" charset="0"/>
                  </a:rPr>
                  <a:t>函数和</a:t>
                </a:r>
                <a:r>
                  <a:rPr kumimoji="1" lang="en-US" altLang="zh-CN" dirty="0" err="1">
                    <a:solidFill>
                      <a:srgbClr val="008000"/>
                    </a:solidFill>
                    <a:latin typeface="Arial" pitchFamily="34" charset="0"/>
                    <a:cs typeface="Arial" pitchFamily="34" charset="0"/>
                  </a:rPr>
                  <a:t>Relu</a:t>
                </a:r>
                <a:r>
                  <a:rPr kumimoji="1" lang="zh-CN" altLang="en-US" dirty="0">
                    <a:solidFill>
                      <a:srgbClr val="008000"/>
                    </a:solidFill>
                    <a:latin typeface="Arial" pitchFamily="34" charset="0"/>
                    <a:cs typeface="Arial" pitchFamily="34" charset="0"/>
                  </a:rPr>
                  <a:t>函数</a:t>
                </a:r>
              </a:p>
            </p:txBody>
          </p:sp>
        </mc:Choice>
        <mc:Fallback xmlns="">
          <p:sp>
            <p:nvSpPr>
              <p:cNvPr id="15" name="文本框 14">
                <a:extLst>
                  <a:ext uri="{FF2B5EF4-FFF2-40B4-BE49-F238E27FC236}">
                    <a16:creationId xmlns:a16="http://schemas.microsoft.com/office/drawing/2014/main" id="{0497328D-5649-FF9C-F5C2-D2C6CF8274C4}"/>
                  </a:ext>
                </a:extLst>
              </p:cNvPr>
              <p:cNvSpPr txBox="1">
                <a:spLocks noRot="1" noChangeAspect="1" noMove="1" noResize="1" noEditPoints="1" noAdjustHandles="1" noChangeArrowheads="1" noChangeShapeType="1" noTextEdit="1"/>
              </p:cNvSpPr>
              <p:nvPr/>
            </p:nvSpPr>
            <p:spPr>
              <a:xfrm>
                <a:off x="7965916" y="5130208"/>
                <a:ext cx="2973279" cy="646331"/>
              </a:xfrm>
              <a:prstGeom prst="rect">
                <a:avLst/>
              </a:prstGeom>
              <a:blipFill>
                <a:blip r:embed="rId7"/>
                <a:stretch>
                  <a:fillRect l="-1702" t="-7692" r="-1702"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254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91</a:t>
            </a:fld>
            <a:endParaRPr lang="en-US"/>
          </a:p>
        </p:txBody>
      </p:sp>
      <p:sp>
        <p:nvSpPr>
          <p:cNvPr id="13" name="内容占位符 2"/>
          <p:cNvSpPr>
            <a:spLocks noGrp="1"/>
          </p:cNvSpPr>
          <p:nvPr>
            <p:ph idx="1"/>
          </p:nvPr>
        </p:nvSpPr>
        <p:spPr>
          <a:xfrm>
            <a:off x="1524000" y="1063757"/>
            <a:ext cx="9067800" cy="5718047"/>
          </a:xfrm>
        </p:spPr>
        <p:txBody>
          <a:bodyPr>
            <a:normAutofit/>
          </a:bodyPr>
          <a:lstStyle/>
          <a:p>
            <a:pPr marL="118866" indent="0">
              <a:buNone/>
            </a:pPr>
            <a:r>
              <a:rPr lang="en-US" altLang="zh-CN" sz="3600" dirty="0">
                <a:ea typeface="方正卡通简体" panose="03000509000000000000" pitchFamily="65" charset="-122"/>
              </a:rPr>
              <a:t>2.3.2 </a:t>
            </a:r>
            <a:r>
              <a:rPr lang="zh-CN" altLang="en-US" sz="3600" dirty="0">
                <a:ea typeface="方正卡通简体" panose="03000509000000000000" pitchFamily="65" charset="-122"/>
              </a:rPr>
              <a:t>基于</a:t>
            </a:r>
            <a:r>
              <a:rPr lang="en-US" altLang="zh-CN" sz="3600" dirty="0">
                <a:ea typeface="方正卡通简体" panose="03000509000000000000" pitchFamily="65" charset="-122"/>
              </a:rPr>
              <a:t>MapReduce</a:t>
            </a:r>
            <a:r>
              <a:rPr lang="zh-CN" altLang="en-US" sz="3600" dirty="0">
                <a:ea typeface="方正卡通简体" panose="03000509000000000000" pitchFamily="65" charset="-122"/>
              </a:rPr>
              <a:t>的矩阵</a:t>
            </a:r>
            <a:r>
              <a:rPr lang="en-US" altLang="zh-CN" sz="3600" dirty="0">
                <a:ea typeface="方正卡通简体" panose="03000509000000000000" pitchFamily="65" charset="-122"/>
              </a:rPr>
              <a:t>-</a:t>
            </a:r>
            <a:r>
              <a:rPr lang="zh-CN" altLang="en-US" sz="3600" dirty="0">
                <a:ea typeface="方正卡通简体" panose="03000509000000000000" pitchFamily="65" charset="-122"/>
              </a:rPr>
              <a:t>向量乘法实现</a:t>
            </a:r>
            <a:endParaRPr lang="en-US" altLang="zh-CN" sz="3600" dirty="0">
              <a:ea typeface="方正卡通简体" panose="03000509000000000000" pitchFamily="65" charset="-122"/>
            </a:endParaRPr>
          </a:p>
          <a:p>
            <a:pPr marL="118866" indent="0">
              <a:buNone/>
            </a:pPr>
            <a:r>
              <a:rPr lang="zh-CN" altLang="en-US" dirty="0">
                <a:latin typeface="Bahnschrift" panose="020B0502040204020203" pitchFamily="34" charset="0"/>
                <a:ea typeface="文道楷体" panose="02010600040101010101" pitchFamily="2" charset="-122"/>
              </a:rPr>
              <a:t>情况二：</a:t>
            </a:r>
            <a:r>
              <a:rPr lang="en-US" altLang="zh-CN" dirty="0">
                <a:latin typeface="Bahnschrift" panose="020B0502040204020203" pitchFamily="34" charset="0"/>
                <a:ea typeface="文道楷体" panose="02010600040101010101" pitchFamily="2" charset="-122"/>
              </a:rPr>
              <a:t>v</a:t>
            </a:r>
            <a:r>
              <a:rPr lang="zh-CN" altLang="en-US" dirty="0">
                <a:latin typeface="Bahnschrift" panose="020B0502040204020203" pitchFamily="34" charset="0"/>
                <a:ea typeface="文道楷体" panose="02010600040101010101" pitchFamily="2" charset="-122"/>
              </a:rPr>
              <a:t>不能放入内存</a:t>
            </a:r>
            <a:endParaRPr lang="en-US" altLang="zh-CN" dirty="0">
              <a:latin typeface="Bahnschrift" panose="020B0502040204020203" pitchFamily="34" charset="0"/>
              <a:ea typeface="文道楷体" panose="02010600040101010101" pitchFamily="2" charset="-122"/>
            </a:endParaRPr>
          </a:p>
          <a:p>
            <a:pPr>
              <a:lnSpc>
                <a:spcPct val="90000"/>
              </a:lnSpc>
            </a:pPr>
            <a:r>
              <a:rPr lang="zh-CN" altLang="en-US" dirty="0"/>
              <a:t>矩阵第</a:t>
            </a:r>
            <a:r>
              <a:rPr lang="en-US" altLang="zh-CN" dirty="0" err="1"/>
              <a:t>i</a:t>
            </a:r>
            <a:r>
              <a:rPr lang="zh-CN" altLang="en-US" dirty="0"/>
              <a:t>个垂直条只和向量第</a:t>
            </a:r>
            <a:r>
              <a:rPr lang="en-US" altLang="zh-CN" dirty="0" err="1"/>
              <a:t>i</a:t>
            </a:r>
            <a:r>
              <a:rPr lang="zh-CN" altLang="en-US" dirty="0"/>
              <a:t>个水平条相乘。因此，可以将矩阵的每个条存成一个文件，同样，将向量的每个条存成一个文件。</a:t>
            </a:r>
            <a:endParaRPr lang="en-US" altLang="zh-CN" dirty="0"/>
          </a:p>
          <a:p>
            <a:pPr marL="118866" indent="0">
              <a:buNone/>
            </a:pPr>
            <a:endParaRPr lang="en-US" sz="4000" dirty="0">
              <a:solidFill>
                <a:srgbClr val="FF0000"/>
              </a:solidFill>
            </a:endParaRPr>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sp>
        <p:nvSpPr>
          <p:cNvPr id="6" name="文本框 5"/>
          <p:cNvSpPr txBox="1"/>
          <p:nvPr/>
        </p:nvSpPr>
        <p:spPr>
          <a:xfrm>
            <a:off x="1805474" y="3475654"/>
            <a:ext cx="4953000" cy="2554545"/>
          </a:xfrm>
          <a:prstGeom prst="rect">
            <a:avLst/>
          </a:prstGeom>
          <a:noFill/>
        </p:spPr>
        <p:txBody>
          <a:bodyPr wrap="square" rtlCol="0">
            <a:spAutoFit/>
          </a:bodyPr>
          <a:lstStyle/>
          <a:p>
            <a:pPr marL="118866"/>
            <a:r>
              <a:rPr lang="zh-CN" altLang="en-US" sz="3200" dirty="0"/>
              <a:t>矩阵某个条的一个文件块及对应的完整向量条输送到每个</a:t>
            </a:r>
            <a:r>
              <a:rPr lang="en-US" altLang="zh-CN" sz="3200" dirty="0"/>
              <a:t>Map</a:t>
            </a:r>
            <a:r>
              <a:rPr lang="zh-CN" altLang="en-US" sz="3200" dirty="0"/>
              <a:t>任务。然后，</a:t>
            </a:r>
            <a:r>
              <a:rPr lang="en-US" altLang="zh-CN" sz="3200" dirty="0"/>
              <a:t>Map</a:t>
            </a:r>
            <a:r>
              <a:rPr lang="zh-CN" altLang="en-US" sz="3200" dirty="0"/>
              <a:t>任务和</a:t>
            </a:r>
            <a:r>
              <a:rPr lang="en-US" altLang="zh-CN" sz="3200" dirty="0"/>
              <a:t>Reduce</a:t>
            </a:r>
            <a:r>
              <a:rPr lang="zh-CN" altLang="en-US" sz="3200" dirty="0"/>
              <a:t>任务可以按照前述过程进行。</a:t>
            </a:r>
          </a:p>
        </p:txBody>
      </p:sp>
      <p:pic>
        <p:nvPicPr>
          <p:cNvPr id="8" name="图片 7"/>
          <p:cNvPicPr>
            <a:picLocks noChangeAspect="1"/>
          </p:cNvPicPr>
          <p:nvPr/>
        </p:nvPicPr>
        <p:blipFill>
          <a:blip r:embed="rId3"/>
          <a:stretch>
            <a:fillRect/>
          </a:stretch>
        </p:blipFill>
        <p:spPr>
          <a:xfrm>
            <a:off x="6781800" y="3657600"/>
            <a:ext cx="3352800" cy="2844800"/>
          </a:xfrm>
          <a:prstGeom prst="rect">
            <a:avLst/>
          </a:prstGeom>
        </p:spPr>
      </p:pic>
    </p:spTree>
    <p:extLst>
      <p:ext uri="{BB962C8B-B14F-4D97-AF65-F5344CB8AC3E}">
        <p14:creationId xmlns:p14="http://schemas.microsoft.com/office/powerpoint/2010/main" val="4218765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92</a:t>
            </a:fld>
            <a:endParaRPr lang="en-US"/>
          </a:p>
        </p:txBody>
      </p:sp>
      <p:sp>
        <p:nvSpPr>
          <p:cNvPr id="4" name="文本框 3"/>
          <p:cNvSpPr txBox="1"/>
          <p:nvPr/>
        </p:nvSpPr>
        <p:spPr>
          <a:xfrm>
            <a:off x="9220205" y="4419600"/>
            <a:ext cx="45719" cy="369332"/>
          </a:xfrm>
          <a:prstGeom prst="rect">
            <a:avLst/>
          </a:prstGeom>
          <a:noFill/>
        </p:spPr>
        <p:txBody>
          <a:bodyPr wrap="square" rtlCol="0">
            <a:spAutoFit/>
          </a:bodyPr>
          <a:lstStyle/>
          <a:p>
            <a:endParaRPr lang="zh-CN" altLang="en-US" dirty="0"/>
          </a:p>
        </p:txBody>
      </p:sp>
      <p:pic>
        <p:nvPicPr>
          <p:cNvPr id="10" name="图片 9">
            <a:extLst>
              <a:ext uri="{FF2B5EF4-FFF2-40B4-BE49-F238E27FC236}">
                <a16:creationId xmlns:a16="http://schemas.microsoft.com/office/drawing/2014/main" id="{9E149B3D-1410-7263-5266-701208ED50CC}"/>
              </a:ext>
            </a:extLst>
          </p:cNvPr>
          <p:cNvPicPr>
            <a:picLocks noChangeAspect="1"/>
          </p:cNvPicPr>
          <p:nvPr/>
        </p:nvPicPr>
        <p:blipFill>
          <a:blip r:embed="rId3"/>
          <a:stretch>
            <a:fillRect/>
          </a:stretch>
        </p:blipFill>
        <p:spPr>
          <a:xfrm>
            <a:off x="1561905" y="1593850"/>
            <a:ext cx="9068190" cy="4739072"/>
          </a:xfrm>
          <a:prstGeom prst="rect">
            <a:avLst/>
          </a:prstGeom>
        </p:spPr>
      </p:pic>
      <p:sp>
        <p:nvSpPr>
          <p:cNvPr id="9" name="矩形 8">
            <a:extLst>
              <a:ext uri="{FF2B5EF4-FFF2-40B4-BE49-F238E27FC236}">
                <a16:creationId xmlns:a16="http://schemas.microsoft.com/office/drawing/2014/main" id="{224573A7-81EC-3AB1-BEB0-DEE840F25767}"/>
              </a:ext>
            </a:extLst>
          </p:cNvPr>
          <p:cNvSpPr/>
          <p:nvPr/>
        </p:nvSpPr>
        <p:spPr>
          <a:xfrm>
            <a:off x="1981200" y="2362200"/>
            <a:ext cx="533400" cy="457200"/>
          </a:xfrm>
          <a:prstGeom prst="rect">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1" name="线形标注 1 10">
            <a:extLst>
              <a:ext uri="{FF2B5EF4-FFF2-40B4-BE49-F238E27FC236}">
                <a16:creationId xmlns:a16="http://schemas.microsoft.com/office/drawing/2014/main" id="{48DB0E19-CDBA-0C8F-8846-E77B88E9E57C}"/>
              </a:ext>
            </a:extLst>
          </p:cNvPr>
          <p:cNvSpPr/>
          <p:nvPr/>
        </p:nvSpPr>
        <p:spPr>
          <a:xfrm>
            <a:off x="304800" y="3429000"/>
            <a:ext cx="1371600" cy="838200"/>
          </a:xfrm>
          <a:prstGeom prst="borderCallout1">
            <a:avLst>
              <a:gd name="adj1" fmla="val -2781"/>
              <a:gd name="adj2" fmla="val 52193"/>
              <a:gd name="adj3" fmla="val -95634"/>
              <a:gd name="adj4" fmla="val 121316"/>
            </a:avLst>
          </a:pr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B0E0C92-CBD4-B155-836E-A34C0A8934CB}"/>
              </a:ext>
            </a:extLst>
          </p:cNvPr>
          <p:cNvSpPr txBox="1"/>
          <p:nvPr/>
        </p:nvSpPr>
        <p:spPr>
          <a:xfrm>
            <a:off x="304800" y="3362051"/>
            <a:ext cx="1371600" cy="923330"/>
          </a:xfrm>
          <a:prstGeom prst="rect">
            <a:avLst/>
          </a:prstGeom>
          <a:noFill/>
        </p:spPr>
        <p:txBody>
          <a:bodyPr wrap="square" rtlCol="0">
            <a:spAutoFit/>
          </a:bodyPr>
          <a:lstStyle/>
          <a:p>
            <a:r>
              <a:rPr kumimoji="1" lang="zh-CN" altLang="en-US" dirty="0">
                <a:latin typeface="Arial" pitchFamily="34" charset="0"/>
                <a:cs typeface="Arial" pitchFamily="34" charset="0"/>
              </a:rPr>
              <a:t>假如每个维度也是一个向量</a:t>
            </a:r>
          </a:p>
        </p:txBody>
      </p:sp>
    </p:spTree>
    <p:extLst>
      <p:ext uri="{BB962C8B-B14F-4D97-AF65-F5344CB8AC3E}">
        <p14:creationId xmlns:p14="http://schemas.microsoft.com/office/powerpoint/2010/main" val="49083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93</a:t>
            </a:fld>
            <a:endParaRPr lang="en-US"/>
          </a:p>
        </p:txBody>
      </p:sp>
      <p:sp>
        <p:nvSpPr>
          <p:cNvPr id="13" name="内容占位符 2"/>
          <p:cNvSpPr>
            <a:spLocks noGrp="1"/>
          </p:cNvSpPr>
          <p:nvPr>
            <p:ph idx="1"/>
          </p:nvPr>
        </p:nvSpPr>
        <p:spPr>
          <a:xfrm>
            <a:off x="1524000" y="1063757"/>
            <a:ext cx="8839200" cy="5718047"/>
          </a:xfrm>
        </p:spPr>
        <p:txBody>
          <a:bodyPr>
            <a:normAutofit/>
          </a:bodyPr>
          <a:lstStyle/>
          <a:p>
            <a:pPr marL="118866" indent="0">
              <a:buNone/>
            </a:pPr>
            <a:r>
              <a:rPr lang="en-US" altLang="zh-CN" sz="4000" dirty="0">
                <a:ea typeface="方正卡通简体" panose="03000509000000000000" pitchFamily="65" charset="-122"/>
              </a:rPr>
              <a:t>2.3.9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的矩阵乘法实现</a:t>
            </a:r>
            <a:endParaRPr lang="en-US" altLang="zh-CN" sz="4000" dirty="0">
              <a:ea typeface="方正卡通简体" panose="03000509000000000000" pitchFamily="65" charset="-122"/>
            </a:endParaRPr>
          </a:p>
          <a:p>
            <a:pPr marL="118866" indent="0">
              <a:buNone/>
            </a:pPr>
            <a:r>
              <a:rPr lang="en-US" altLang="zh-CN" sz="4000" dirty="0">
                <a:ea typeface="方正卡通简体" panose="03000509000000000000" pitchFamily="65" charset="-122"/>
              </a:rPr>
              <a:t> </a:t>
            </a:r>
            <a:r>
              <a:rPr lang="zh-CN" altLang="en-US" sz="4000" dirty="0">
                <a:ea typeface="方正卡通简体" panose="03000509000000000000" pitchFamily="65" charset="-122"/>
              </a:rPr>
              <a:t>问题描述</a:t>
            </a:r>
            <a:endParaRPr lang="en-US" sz="4000" dirty="0">
              <a:solidFill>
                <a:srgbClr val="FF0000"/>
              </a:solidFill>
            </a:endParaRPr>
          </a:p>
        </p:txBody>
      </p:sp>
      <p:pic>
        <p:nvPicPr>
          <p:cNvPr id="6" name="图片 5"/>
          <p:cNvPicPr>
            <a:picLocks noChangeAspect="1"/>
          </p:cNvPicPr>
          <p:nvPr/>
        </p:nvPicPr>
        <p:blipFill>
          <a:blip r:embed="rId3"/>
          <a:stretch>
            <a:fillRect/>
          </a:stretch>
        </p:blipFill>
        <p:spPr>
          <a:xfrm>
            <a:off x="4114800" y="2743201"/>
            <a:ext cx="4114800" cy="3333751"/>
          </a:xfrm>
          <a:prstGeom prst="rect">
            <a:avLst/>
          </a:prstGeom>
        </p:spPr>
      </p:pic>
    </p:spTree>
    <p:extLst>
      <p:ext uri="{BB962C8B-B14F-4D97-AF65-F5344CB8AC3E}">
        <p14:creationId xmlns:p14="http://schemas.microsoft.com/office/powerpoint/2010/main" val="7774864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94</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1524000" y="1063757"/>
                <a:ext cx="8991600" cy="5718047"/>
              </a:xfrm>
            </p:spPr>
            <p:txBody>
              <a:bodyPr>
                <a:normAutofit fontScale="92500"/>
              </a:bodyPr>
              <a:lstStyle/>
              <a:p>
                <a:pPr marL="118866" indent="0">
                  <a:buNone/>
                </a:pPr>
                <a:r>
                  <a:rPr lang="en-US" altLang="zh-CN" sz="4300" dirty="0">
                    <a:ea typeface="方正卡通简体" panose="03000509000000000000" pitchFamily="65" charset="-122"/>
                  </a:rPr>
                  <a:t>2.3.9 </a:t>
                </a:r>
                <a:r>
                  <a:rPr lang="zh-CN" altLang="en-US" sz="4300" dirty="0">
                    <a:ea typeface="方正卡通简体" panose="03000509000000000000" pitchFamily="65" charset="-122"/>
                  </a:rPr>
                  <a:t>基于</a:t>
                </a:r>
                <a:r>
                  <a:rPr lang="en-US" altLang="zh-CN" sz="4300" dirty="0">
                    <a:ea typeface="方正卡通简体" panose="03000509000000000000" pitchFamily="65" charset="-122"/>
                  </a:rPr>
                  <a:t>MapReduce</a:t>
                </a:r>
                <a:r>
                  <a:rPr lang="zh-CN" altLang="en-US" sz="4300" dirty="0">
                    <a:ea typeface="方正卡通简体" panose="03000509000000000000" pitchFamily="65" charset="-122"/>
                  </a:rPr>
                  <a:t>的矩阵乘法实现</a:t>
                </a:r>
                <a:endParaRPr lang="en-US" altLang="zh-CN" sz="4300" dirty="0">
                  <a:ea typeface="方正卡通简体" panose="03000509000000000000" pitchFamily="65" charset="-122"/>
                </a:endParaRPr>
              </a:p>
              <a:p>
                <a:r>
                  <a:rPr lang="zh-CN" altLang="en-US" sz="4000" dirty="0"/>
                  <a:t>矩阵</a:t>
                </a:r>
                <a:r>
                  <a:rPr lang="en-US" altLang="zh-CN" sz="4000" dirty="0"/>
                  <a:t>M</a:t>
                </a:r>
                <a:r>
                  <a:rPr lang="zh-CN" altLang="en-US" sz="4000" dirty="0"/>
                  <a:t>第</a:t>
                </a:r>
                <a:r>
                  <a:rPr lang="en-US" altLang="zh-CN" sz="4000" dirty="0" err="1"/>
                  <a:t>i</a:t>
                </a:r>
                <a:r>
                  <a:rPr lang="zh-CN" altLang="en-US" sz="4000" dirty="0"/>
                  <a:t>行第</a:t>
                </a:r>
                <a:r>
                  <a:rPr lang="en-US" altLang="zh-CN" sz="4000" dirty="0"/>
                  <a:t>j</a:t>
                </a:r>
                <a:r>
                  <a:rPr lang="zh-CN" altLang="en-US" sz="4000" dirty="0"/>
                  <a:t>列的元素记为 </a:t>
                </a:r>
                <a14:m>
                  <m:oMath xmlns:m="http://schemas.openxmlformats.org/officeDocument/2006/math">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𝑚</m:t>
                        </m:r>
                      </m:e>
                      <m:sub>
                        <m:r>
                          <a:rPr lang="en-US" altLang="zh-CN" sz="4000" i="1">
                            <a:latin typeface="Cambria Math" panose="02040503050406030204" pitchFamily="18" charset="0"/>
                          </a:rPr>
                          <m:t>𝑖𝑗</m:t>
                        </m:r>
                      </m:sub>
                    </m:sSub>
                  </m:oMath>
                </a14:m>
                <a:r>
                  <a:rPr lang="zh-CN" altLang="en-US" sz="4000" dirty="0"/>
                  <a:t>，矩阵</a:t>
                </a:r>
                <a:r>
                  <a:rPr lang="en-US" altLang="zh-CN" sz="4000" dirty="0"/>
                  <a:t>N</a:t>
                </a:r>
                <a:r>
                  <a:rPr lang="zh-CN" altLang="en-US" sz="4000" dirty="0"/>
                  <a:t>中的第</a:t>
                </a:r>
                <a:r>
                  <a:rPr lang="en-US" altLang="zh-CN" sz="4000" dirty="0"/>
                  <a:t>j</a:t>
                </a:r>
                <a:r>
                  <a:rPr lang="zh-CN" altLang="en-US" sz="4000" dirty="0"/>
                  <a:t>行第</a:t>
                </a:r>
                <a:r>
                  <a:rPr lang="en-US" altLang="zh-CN" sz="4000" dirty="0"/>
                  <a:t>k</a:t>
                </a:r>
                <a:r>
                  <a:rPr lang="zh-CN" altLang="en-US" sz="4000" dirty="0"/>
                  <a:t>列的元素记为 </a:t>
                </a:r>
                <a14:m>
                  <m:oMath xmlns:m="http://schemas.openxmlformats.org/officeDocument/2006/math">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𝑛</m:t>
                        </m:r>
                      </m:e>
                      <m:sub>
                        <m:r>
                          <a:rPr lang="en-US" altLang="zh-CN" sz="4000" i="1">
                            <a:latin typeface="Cambria Math" panose="02040503050406030204" pitchFamily="18" charset="0"/>
                          </a:rPr>
                          <m:t>𝑗𝑘</m:t>
                        </m:r>
                      </m:sub>
                    </m:sSub>
                  </m:oMath>
                </a14:m>
                <a:r>
                  <a:rPr lang="zh-CN" altLang="en-US" sz="4000" dirty="0"/>
                  <a:t>，矩阵</a:t>
                </a:r>
                <a14:m>
                  <m:oMath xmlns:m="http://schemas.openxmlformats.org/officeDocument/2006/math">
                    <m:r>
                      <a:rPr lang="en-US" altLang="zh-CN" sz="4000" i="1">
                        <a:latin typeface="Cambria Math" panose="02040503050406030204" pitchFamily="18" charset="0"/>
                      </a:rPr>
                      <m:t>𝑃</m:t>
                    </m:r>
                    <m:r>
                      <a:rPr lang="en-US" altLang="zh-CN" sz="4000" i="1">
                        <a:latin typeface="Cambria Math" panose="02040503050406030204" pitchFamily="18" charset="0"/>
                      </a:rPr>
                      <m:t>=</m:t>
                    </m:r>
                    <m:r>
                      <a:rPr lang="en-US" altLang="zh-CN" sz="4000" i="1">
                        <a:latin typeface="Cambria Math" panose="02040503050406030204" pitchFamily="18" charset="0"/>
                      </a:rPr>
                      <m:t>𝑀</m:t>
                    </m:r>
                    <m:r>
                      <a:rPr lang="en-US" altLang="zh-CN" sz="4000" i="1">
                        <a:latin typeface="Cambria Math" panose="02040503050406030204" pitchFamily="18" charset="0"/>
                        <a:ea typeface="Cambria Math" panose="02040503050406030204" pitchFamily="18" charset="0"/>
                      </a:rPr>
                      <m:t>×</m:t>
                    </m:r>
                    <m:r>
                      <a:rPr lang="en-US" altLang="zh-CN" sz="4000" i="1">
                        <a:latin typeface="Cambria Math" panose="02040503050406030204" pitchFamily="18" charset="0"/>
                        <a:ea typeface="Cambria Math" panose="02040503050406030204" pitchFamily="18" charset="0"/>
                      </a:rPr>
                      <m:t>𝑁</m:t>
                    </m:r>
                  </m:oMath>
                </a14:m>
                <a:r>
                  <a:rPr lang="zh-CN" altLang="en-US" sz="4000" dirty="0"/>
                  <a:t>，第</a:t>
                </a:r>
                <a:r>
                  <a:rPr lang="en-US" altLang="zh-CN" sz="4000" dirty="0" err="1"/>
                  <a:t>i</a:t>
                </a:r>
                <a:r>
                  <a:rPr lang="zh-CN" altLang="en-US" sz="4000" dirty="0"/>
                  <a:t>行第</a:t>
                </a:r>
                <a:r>
                  <a:rPr lang="en-US" altLang="zh-CN" sz="4000" dirty="0"/>
                  <a:t>k</a:t>
                </a:r>
                <a:r>
                  <a:rPr lang="zh-CN" altLang="en-US" sz="4000" dirty="0"/>
                  <a:t>列元素为</a:t>
                </a:r>
                <a14:m>
                  <m:oMath xmlns:m="http://schemas.openxmlformats.org/officeDocument/2006/math">
                    <m:sSub>
                      <m:sSubPr>
                        <m:ctrlPr>
                          <a:rPr lang="en-US" altLang="zh-CN" sz="4000" i="1">
                            <a:latin typeface="Cambria Math" panose="02040503050406030204" pitchFamily="18" charset="0"/>
                          </a:rPr>
                        </m:ctrlPr>
                      </m:sSubPr>
                      <m:e>
                        <m:r>
                          <m:rPr>
                            <m:sty m:val="p"/>
                          </m:rPr>
                          <a:rPr lang="en-US" altLang="zh-CN" sz="4000" i="1">
                            <a:latin typeface="Cambria Math" panose="02040503050406030204" pitchFamily="18" charset="0"/>
                          </a:rPr>
                          <m:t>p</m:t>
                        </m:r>
                      </m:e>
                      <m:sub>
                        <m:r>
                          <a:rPr lang="en-US" altLang="zh-CN" sz="4000" i="1">
                            <a:latin typeface="Cambria Math" panose="02040503050406030204" pitchFamily="18" charset="0"/>
                          </a:rPr>
                          <m:t>𝑖𝑘</m:t>
                        </m:r>
                      </m:sub>
                    </m:sSub>
                    <m:r>
                      <a:rPr lang="en-US" altLang="zh-CN" sz="4000" i="1">
                        <a:latin typeface="Cambria Math" panose="02040503050406030204" pitchFamily="18" charset="0"/>
                      </a:rPr>
                      <m:t>=</m:t>
                    </m:r>
                    <m:nary>
                      <m:naryPr>
                        <m:chr m:val="∑"/>
                        <m:subHide m:val="on"/>
                        <m:supHide m:val="on"/>
                        <m:ctrlPr>
                          <a:rPr lang="en-US" altLang="zh-CN" sz="4000" i="1">
                            <a:latin typeface="Cambria Math" panose="02040503050406030204" pitchFamily="18" charset="0"/>
                          </a:rPr>
                        </m:ctrlPr>
                      </m:naryPr>
                      <m:sub/>
                      <m:sup/>
                      <m:e>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𝑚</m:t>
                            </m:r>
                          </m:e>
                          <m:sub>
                            <m:r>
                              <a:rPr lang="en-US" altLang="zh-CN" sz="4000" i="1">
                                <a:latin typeface="Cambria Math" panose="02040503050406030204" pitchFamily="18" charset="0"/>
                              </a:rPr>
                              <m:t>𝑖𝑗</m:t>
                            </m:r>
                          </m:sub>
                        </m:sSub>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𝑛</m:t>
                            </m:r>
                          </m:e>
                          <m:sub>
                            <m:r>
                              <a:rPr lang="en-US" altLang="zh-CN" sz="4000" i="1">
                                <a:latin typeface="Cambria Math" panose="02040503050406030204" pitchFamily="18" charset="0"/>
                              </a:rPr>
                              <m:t>𝑗𝑘</m:t>
                            </m:r>
                          </m:sub>
                        </m:sSub>
                      </m:e>
                    </m:nary>
                  </m:oMath>
                </a14:m>
                <a:r>
                  <a:rPr lang="zh-CN" altLang="en-US" sz="4000" dirty="0"/>
                  <a:t> 。</a:t>
                </a:r>
                <a:endParaRPr lang="en-US" altLang="zh-CN" sz="4000" dirty="0"/>
              </a:p>
              <a:p>
                <a:r>
                  <a:rPr lang="zh-CN" altLang="en-US" sz="4000" dirty="0"/>
                  <a:t>把矩阵看作一个带有三个属性的关系：行下标、列下标和值。因此，矩阵</a:t>
                </a:r>
                <a:r>
                  <a:rPr lang="en-US" altLang="zh-CN" sz="4000" dirty="0"/>
                  <a:t>M</a:t>
                </a:r>
                <a:r>
                  <a:rPr lang="zh-CN" altLang="en-US" sz="4000" dirty="0"/>
                  <a:t>可以看作关系</a:t>
                </a:r>
                <a:r>
                  <a:rPr lang="en-US" altLang="zh-CN" sz="4000" dirty="0"/>
                  <a:t>M(I,J,V)</a:t>
                </a:r>
                <a:r>
                  <a:rPr lang="zh-CN" altLang="en-US" sz="4000" dirty="0"/>
                  <a:t>，元组为</a:t>
                </a:r>
                <a:r>
                  <a:rPr lang="en-US" altLang="zh-CN" sz="4000" dirty="0"/>
                  <a:t>&lt;</a:t>
                </a:r>
                <a:r>
                  <a:rPr lang="en-US" altLang="zh-CN" sz="4000" dirty="0" err="1"/>
                  <a:t>i,j,m</a:t>
                </a:r>
                <a:r>
                  <a:rPr lang="en-US" altLang="zh-CN" sz="4000" baseline="-25000" dirty="0" err="1"/>
                  <a:t>ij</a:t>
                </a:r>
                <a:r>
                  <a:rPr lang="en-US" altLang="zh-CN" sz="4000" dirty="0"/>
                  <a:t>&gt;</a:t>
                </a:r>
                <a:r>
                  <a:rPr lang="zh-CN" altLang="en-US" sz="4000" dirty="0"/>
                  <a:t>，矩阵</a:t>
                </a:r>
                <a:r>
                  <a:rPr lang="en-US" altLang="zh-CN" sz="4000" dirty="0"/>
                  <a:t>N</a:t>
                </a:r>
                <a:r>
                  <a:rPr lang="zh-CN" altLang="en-US" sz="4000" dirty="0"/>
                  <a:t>可以看作关系</a:t>
                </a:r>
                <a:r>
                  <a:rPr lang="en-US" altLang="zh-CN" sz="4000" dirty="0"/>
                  <a:t>N(J,K,W)</a:t>
                </a:r>
                <a:r>
                  <a:rPr lang="zh-CN" altLang="en-US" sz="4000" dirty="0"/>
                  <a:t>，元组为</a:t>
                </a:r>
                <a:r>
                  <a:rPr lang="en-US" altLang="zh-CN" sz="4000" dirty="0"/>
                  <a:t>&lt;</a:t>
                </a:r>
                <a:r>
                  <a:rPr lang="en-US" altLang="zh-CN" sz="4000" dirty="0" err="1"/>
                  <a:t>j,k,n</a:t>
                </a:r>
                <a:r>
                  <a:rPr lang="en-US" altLang="zh-CN" sz="4000" baseline="-25000" dirty="0" err="1"/>
                  <a:t>jk</a:t>
                </a:r>
                <a:r>
                  <a:rPr lang="en-US" altLang="zh-CN" sz="4000" dirty="0"/>
                  <a:t>&gt;</a:t>
                </a:r>
                <a:r>
                  <a:rPr lang="zh-CN" altLang="en-US" sz="4000" dirty="0"/>
                  <a:t>。</a:t>
                </a:r>
                <a:endParaRPr lang="en-US" altLang="zh-CN" sz="4000" dirty="0"/>
              </a:p>
              <a:p>
                <a:pPr>
                  <a:buFont typeface="Wingdings" panose="05000000000000000000" pitchFamily="2" charset="2"/>
                  <a:buChar char="n"/>
                </a:pPr>
                <a:endParaRPr lang="zh-CN" altLang="en-US" sz="4000" dirty="0"/>
              </a:p>
              <a:p>
                <a:pPr marL="118866" indent="0">
                  <a:buNone/>
                </a:pPr>
                <a:endParaRPr lang="en-US" sz="4000" dirty="0">
                  <a:solidFill>
                    <a:srgbClr val="FF0000"/>
                  </a:solidFill>
                </a:endParaRPr>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1524000" y="1063757"/>
                <a:ext cx="8991600" cy="5718047"/>
              </a:xfrm>
              <a:blipFill>
                <a:blip r:embed="rId3"/>
                <a:stretch>
                  <a:fillRect l="-1492" t="-1812" r="-18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74481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95</a:t>
            </a:fld>
            <a:endParaRPr lang="en-US"/>
          </a:p>
        </p:txBody>
      </p:sp>
      <p:sp>
        <p:nvSpPr>
          <p:cNvPr id="13" name="内容占位符 2"/>
          <p:cNvSpPr>
            <a:spLocks noGrp="1"/>
          </p:cNvSpPr>
          <p:nvPr>
            <p:ph idx="1"/>
          </p:nvPr>
        </p:nvSpPr>
        <p:spPr>
          <a:xfrm>
            <a:off x="1524000" y="1063757"/>
            <a:ext cx="9067800" cy="5184643"/>
          </a:xfrm>
        </p:spPr>
        <p:txBody>
          <a:bodyPr>
            <a:normAutofit/>
          </a:bodyPr>
          <a:lstStyle/>
          <a:p>
            <a:pPr marL="118866" indent="0">
              <a:buNone/>
            </a:pPr>
            <a:r>
              <a:rPr lang="en-US" altLang="zh-CN" sz="4000" dirty="0">
                <a:ea typeface="方正卡通简体" panose="03000509000000000000" pitchFamily="65" charset="-122"/>
              </a:rPr>
              <a:t>2.3.9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的矩阵乘法实现</a:t>
            </a:r>
            <a:endParaRPr lang="en-US" altLang="zh-CN" sz="4000" dirty="0">
              <a:ea typeface="方正卡通简体" panose="03000509000000000000" pitchFamily="65" charset="-122"/>
            </a:endParaRPr>
          </a:p>
          <a:p>
            <a:r>
              <a:rPr lang="zh-CN" altLang="en-US" dirty="0"/>
              <a:t>矩阵乘法可以看作是一个自然连接运算再加上分组聚合运算。关系</a:t>
            </a:r>
            <a:r>
              <a:rPr lang="en-US" altLang="zh-CN" dirty="0"/>
              <a:t>M</a:t>
            </a:r>
            <a:r>
              <a:rPr lang="zh-CN" altLang="en-US" dirty="0"/>
              <a:t>和</a:t>
            </a:r>
            <a:r>
              <a:rPr lang="en-US" altLang="zh-CN" dirty="0"/>
              <a:t>N</a:t>
            </a:r>
            <a:r>
              <a:rPr lang="zh-CN" altLang="en-US" dirty="0"/>
              <a:t>根据公共属性</a:t>
            </a:r>
            <a:r>
              <a:rPr lang="en-US" altLang="zh-CN" dirty="0"/>
              <a:t>J</a:t>
            </a:r>
            <a:r>
              <a:rPr lang="zh-CN" altLang="en-US" dirty="0"/>
              <a:t>将每个元组连接得到元组</a:t>
            </a:r>
            <a:r>
              <a:rPr lang="en-US" altLang="zh-CN" dirty="0"/>
              <a:t>&lt;</a:t>
            </a:r>
            <a:r>
              <a:rPr lang="en-US" altLang="zh-CN" dirty="0" err="1"/>
              <a:t>i,j,k,v,w</a:t>
            </a:r>
            <a:r>
              <a:rPr lang="en-US" altLang="zh-CN" dirty="0"/>
              <a:t>&gt;</a:t>
            </a:r>
            <a:r>
              <a:rPr lang="zh-CN" altLang="en-US" dirty="0"/>
              <a:t>，这个五字段元组代表了两个矩阵的元素对</a:t>
            </a:r>
            <a:r>
              <a:rPr lang="en-US" altLang="zh-CN" dirty="0"/>
              <a:t>&lt; m</a:t>
            </a:r>
            <a:r>
              <a:rPr lang="en-US" altLang="zh-CN" baseline="-25000" dirty="0"/>
              <a:t>ij</a:t>
            </a:r>
            <a:r>
              <a:rPr lang="en-US" altLang="zh-CN" dirty="0"/>
              <a:t>, n</a:t>
            </a:r>
            <a:r>
              <a:rPr lang="en-US" altLang="zh-CN" baseline="-25000" dirty="0"/>
              <a:t>jk</a:t>
            </a:r>
            <a:r>
              <a:rPr lang="en-US" altLang="zh-CN" dirty="0"/>
              <a:t> &gt;</a:t>
            </a:r>
            <a:r>
              <a:rPr lang="zh-CN" altLang="en-US" dirty="0"/>
              <a:t>，对矩阵元素进行求积运算后可以得到四字段元组</a:t>
            </a:r>
            <a:r>
              <a:rPr lang="en-US" altLang="zh-CN" dirty="0"/>
              <a:t>&lt;</a:t>
            </a:r>
            <a:r>
              <a:rPr lang="en-US" altLang="zh-CN" dirty="0" err="1"/>
              <a:t>i,j,k</a:t>
            </a:r>
            <a:r>
              <a:rPr lang="en-US" altLang="zh-CN" dirty="0"/>
              <a:t>, </a:t>
            </a:r>
            <a:r>
              <a:rPr lang="en-US" altLang="zh-CN" dirty="0" err="1"/>
              <a:t>v×w</a:t>
            </a:r>
            <a:r>
              <a:rPr lang="en-US" altLang="zh-CN" dirty="0"/>
              <a:t>&gt;</a:t>
            </a:r>
            <a:r>
              <a:rPr lang="zh-CN" altLang="en-US" dirty="0"/>
              <a:t>，然后可以进行分组聚合运算，其中，</a:t>
            </a:r>
            <a:r>
              <a:rPr lang="en-US" altLang="zh-CN" dirty="0"/>
              <a:t>I</a:t>
            </a:r>
            <a:r>
              <a:rPr lang="zh-CN" altLang="en-US" dirty="0"/>
              <a:t>、</a:t>
            </a:r>
            <a:r>
              <a:rPr lang="en-US" altLang="zh-CN" dirty="0"/>
              <a:t>K</a:t>
            </a:r>
            <a:r>
              <a:rPr lang="zh-CN" altLang="en-US" dirty="0"/>
              <a:t>是分组属性，</a:t>
            </a:r>
            <a:r>
              <a:rPr lang="en-US" altLang="zh-CN" dirty="0" err="1"/>
              <a:t>v×w</a:t>
            </a:r>
            <a:r>
              <a:rPr lang="zh-CN" altLang="en-US" dirty="0"/>
              <a:t>的和是聚合结果。</a:t>
            </a:r>
            <a:endParaRPr lang="en-US" altLang="zh-CN" dirty="0"/>
          </a:p>
          <a:p>
            <a:r>
              <a:rPr lang="zh-CN" altLang="en-US" dirty="0"/>
              <a:t>综上所述，矩阵乘法可以通过两个</a:t>
            </a:r>
            <a:r>
              <a:rPr lang="en-US" altLang="zh-CN" dirty="0"/>
              <a:t>MapReduce</a:t>
            </a:r>
            <a:r>
              <a:rPr lang="zh-CN" altLang="en-US" dirty="0"/>
              <a:t>运算的串联来实现。</a:t>
            </a:r>
            <a:endParaRPr 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FC40A1A-31C5-2F79-C4C5-6164008B4A21}"/>
                  </a:ext>
                </a:extLst>
              </p:cNvPr>
              <p:cNvSpPr txBox="1"/>
              <p:nvPr/>
            </p:nvSpPr>
            <p:spPr>
              <a:xfrm>
                <a:off x="5452795" y="6002691"/>
                <a:ext cx="5486400" cy="491417"/>
              </a:xfrm>
              <a:prstGeom prst="rect">
                <a:avLst/>
              </a:prstGeom>
              <a:noFill/>
            </p:spPr>
            <p:txBody>
              <a:bodyPr wrap="square" rtlCol="0">
                <a:spAutoFit/>
              </a:bodyPr>
              <a:lstStyle/>
              <a:p>
                <a:r>
                  <a:rPr kumimoji="1" lang="en-US" altLang="zh-CN" sz="2400" dirty="0">
                    <a:solidFill>
                      <a:srgbClr val="FF0000"/>
                    </a:solidFill>
                    <a:latin typeface="Arial" pitchFamily="34" charset="0"/>
                    <a:cs typeface="Arial" pitchFamily="34" charset="0"/>
                  </a:rPr>
                  <a:t>V</a:t>
                </a:r>
                <a:r>
                  <a:rPr kumimoji="1" lang="zh-CN" altLang="en-US" sz="2400" dirty="0">
                    <a:solidFill>
                      <a:srgbClr val="FF0000"/>
                    </a:solidFill>
                    <a:latin typeface="Arial" pitchFamily="34" charset="0"/>
                    <a:cs typeface="Arial" pitchFamily="34" charset="0"/>
                  </a:rPr>
                  <a:t>和</a:t>
                </a:r>
                <a:r>
                  <a:rPr kumimoji="1" lang="en-US" altLang="zh-CN" sz="2400" dirty="0">
                    <a:solidFill>
                      <a:srgbClr val="FF0000"/>
                    </a:solidFill>
                    <a:latin typeface="Arial" pitchFamily="34" charset="0"/>
                    <a:cs typeface="Arial" pitchFamily="34" charset="0"/>
                  </a:rPr>
                  <a:t>W</a:t>
                </a:r>
                <a:r>
                  <a:rPr kumimoji="1" lang="zh-CN" altLang="en-US" sz="2400" dirty="0">
                    <a:solidFill>
                      <a:srgbClr val="FF0000"/>
                    </a:solidFill>
                    <a:latin typeface="Arial" pitchFamily="34" charset="0"/>
                    <a:cs typeface="Arial" pitchFamily="34" charset="0"/>
                  </a:rPr>
                  <a:t>分别是元素</a:t>
                </a:r>
                <a14:m>
                  <m:oMath xmlns:m="http://schemas.openxmlformats.org/officeDocument/2006/math">
                    <m:sSub>
                      <m:sSubPr>
                        <m:ctrlPr>
                          <a:rPr kumimoji="1" lang="en-US" altLang="zh-CN" sz="2400" i="1" smtClean="0">
                            <a:solidFill>
                              <a:srgbClr val="FF0000"/>
                            </a:solidFill>
                            <a:latin typeface="Cambria Math" panose="02040503050406030204" pitchFamily="18" charset="0"/>
                            <a:cs typeface="Arial" pitchFamily="34" charset="0"/>
                          </a:rPr>
                        </m:ctrlPr>
                      </m:sSubPr>
                      <m:e>
                        <m:r>
                          <a:rPr kumimoji="1" lang="en-US" altLang="zh-CN" sz="2400" b="0" i="1" smtClean="0">
                            <a:solidFill>
                              <a:srgbClr val="FF0000"/>
                            </a:solidFill>
                            <a:latin typeface="Cambria Math" panose="02040503050406030204" pitchFamily="18" charset="0"/>
                            <a:cs typeface="Arial" pitchFamily="34" charset="0"/>
                          </a:rPr>
                          <m:t>𝑚</m:t>
                        </m:r>
                      </m:e>
                      <m:sub>
                        <m:r>
                          <a:rPr kumimoji="1" lang="en-US" altLang="zh-CN" sz="2400" b="0" i="1" smtClean="0">
                            <a:solidFill>
                              <a:srgbClr val="FF0000"/>
                            </a:solidFill>
                            <a:latin typeface="Cambria Math" panose="02040503050406030204" pitchFamily="18" charset="0"/>
                            <a:cs typeface="Arial" pitchFamily="34" charset="0"/>
                          </a:rPr>
                          <m:t>𝑖𝑗</m:t>
                        </m:r>
                      </m:sub>
                    </m:sSub>
                  </m:oMath>
                </a14:m>
                <a:r>
                  <a:rPr kumimoji="1" lang="zh-CN" altLang="en-US" sz="2400" dirty="0">
                    <a:solidFill>
                      <a:srgbClr val="FF0000"/>
                    </a:solidFill>
                    <a:latin typeface="Arial" pitchFamily="34" charset="0"/>
                    <a:cs typeface="Arial" pitchFamily="34" charset="0"/>
                  </a:rPr>
                  <a:t>和元素</a:t>
                </a:r>
                <a14:m>
                  <m:oMath xmlns:m="http://schemas.openxmlformats.org/officeDocument/2006/math">
                    <m:sSub>
                      <m:sSubPr>
                        <m:ctrlPr>
                          <a:rPr kumimoji="1" lang="en-US" altLang="zh-CN" sz="2400" i="1" smtClean="0">
                            <a:solidFill>
                              <a:srgbClr val="FF0000"/>
                            </a:solidFill>
                            <a:latin typeface="Cambria Math" panose="02040503050406030204" pitchFamily="18" charset="0"/>
                            <a:cs typeface="Arial" pitchFamily="34" charset="0"/>
                          </a:rPr>
                        </m:ctrlPr>
                      </m:sSubPr>
                      <m:e>
                        <m:r>
                          <a:rPr kumimoji="1" lang="en-US" altLang="zh-CN" sz="2400" b="0" i="1" smtClean="0">
                            <a:solidFill>
                              <a:srgbClr val="FF0000"/>
                            </a:solidFill>
                            <a:latin typeface="Cambria Math" panose="02040503050406030204" pitchFamily="18" charset="0"/>
                            <a:cs typeface="Arial" pitchFamily="34" charset="0"/>
                          </a:rPr>
                          <m:t>𝑛</m:t>
                        </m:r>
                      </m:e>
                      <m:sub>
                        <m:r>
                          <a:rPr kumimoji="1" lang="en-US" altLang="zh-CN" sz="2400" b="0" i="1" smtClean="0">
                            <a:solidFill>
                              <a:srgbClr val="FF0000"/>
                            </a:solidFill>
                            <a:latin typeface="Cambria Math" panose="02040503050406030204" pitchFamily="18" charset="0"/>
                            <a:cs typeface="Arial" pitchFamily="34" charset="0"/>
                          </a:rPr>
                          <m:t>𝑗𝑘</m:t>
                        </m:r>
                      </m:sub>
                    </m:sSub>
                  </m:oMath>
                </a14:m>
                <a:r>
                  <a:rPr kumimoji="1" lang="zh-CN" altLang="en-US" sz="2400" dirty="0">
                    <a:solidFill>
                      <a:srgbClr val="FF0000"/>
                    </a:solidFill>
                    <a:latin typeface="Arial" pitchFamily="34" charset="0"/>
                    <a:cs typeface="Arial" pitchFamily="34" charset="0"/>
                  </a:rPr>
                  <a:t>的值</a:t>
                </a:r>
              </a:p>
            </p:txBody>
          </p:sp>
        </mc:Choice>
        <mc:Fallback>
          <p:sp>
            <p:nvSpPr>
              <p:cNvPr id="3" name="文本框 2">
                <a:extLst>
                  <a:ext uri="{FF2B5EF4-FFF2-40B4-BE49-F238E27FC236}">
                    <a16:creationId xmlns:a16="http://schemas.microsoft.com/office/drawing/2014/main" id="{BFC40A1A-31C5-2F79-C4C5-6164008B4A21}"/>
                  </a:ext>
                </a:extLst>
              </p:cNvPr>
              <p:cNvSpPr txBox="1">
                <a:spLocks noRot="1" noChangeAspect="1" noMove="1" noResize="1" noEditPoints="1" noAdjustHandles="1" noChangeArrowheads="1" noChangeShapeType="1" noTextEdit="1"/>
              </p:cNvSpPr>
              <p:nvPr/>
            </p:nvSpPr>
            <p:spPr>
              <a:xfrm>
                <a:off x="5452795" y="6002691"/>
                <a:ext cx="5486400" cy="491417"/>
              </a:xfrm>
              <a:prstGeom prst="rect">
                <a:avLst/>
              </a:prstGeom>
              <a:blipFill>
                <a:blip r:embed="rId3"/>
                <a:stretch>
                  <a:fillRect l="-1848" t="-15000" b="-1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0267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96</a:t>
            </a:fld>
            <a:endParaRPr lang="en-US"/>
          </a:p>
        </p:txBody>
      </p:sp>
      <p:sp>
        <p:nvSpPr>
          <p:cNvPr id="13" name="内容占位符 2"/>
          <p:cNvSpPr>
            <a:spLocks noGrp="1"/>
          </p:cNvSpPr>
          <p:nvPr>
            <p:ph idx="1"/>
          </p:nvPr>
        </p:nvSpPr>
        <p:spPr>
          <a:xfrm>
            <a:off x="1524001" y="1063757"/>
            <a:ext cx="8938261" cy="5718047"/>
          </a:xfrm>
        </p:spPr>
        <p:txBody>
          <a:bodyPr>
            <a:normAutofit/>
          </a:bodyPr>
          <a:lstStyle/>
          <a:p>
            <a:pPr marL="118866" indent="0">
              <a:buNone/>
            </a:pPr>
            <a:r>
              <a:rPr lang="en-US" altLang="zh-CN" sz="4000" dirty="0">
                <a:ea typeface="方正卡通简体" panose="03000509000000000000" pitchFamily="65" charset="-122"/>
              </a:rPr>
              <a:t>2.3.9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的矩阵乘法实现</a:t>
            </a:r>
            <a:endParaRPr lang="en-US" altLang="zh-CN" sz="4000" dirty="0">
              <a:ea typeface="方正卡通简体" panose="03000509000000000000" pitchFamily="65" charset="-122"/>
            </a:endParaRPr>
          </a:p>
          <a:p>
            <a:pPr marL="118866" indent="0">
              <a:buNone/>
            </a:pPr>
            <a:r>
              <a:rPr lang="en-US" altLang="zh-CN" sz="4000" dirty="0">
                <a:ea typeface="方正卡通简体" panose="03000509000000000000" pitchFamily="65" charset="-122"/>
              </a:rPr>
              <a:t> </a:t>
            </a:r>
            <a:r>
              <a:rPr lang="zh-CN" altLang="en-US" dirty="0"/>
              <a:t>矩阵乘法可以通过两个</a:t>
            </a:r>
            <a:r>
              <a:rPr lang="en-US" altLang="zh-CN" dirty="0"/>
              <a:t>MapReduce</a:t>
            </a:r>
            <a:r>
              <a:rPr lang="zh-CN" altLang="en-US" dirty="0"/>
              <a:t>运算的串联来实现。</a:t>
            </a:r>
            <a:endParaRPr lang="en-US" altLang="zh-CN" dirty="0"/>
          </a:p>
          <a:p>
            <a:pPr marL="118866" indent="0">
              <a:buNone/>
            </a:pPr>
            <a:r>
              <a:rPr lang="zh-CN" altLang="en-US" b="1" dirty="0"/>
              <a:t>自然连接阶段</a:t>
            </a:r>
            <a:endParaRPr lang="en-US" altLang="zh-CN" dirty="0"/>
          </a:p>
          <a:p>
            <a:r>
              <a:rPr lang="en-US" altLang="zh-CN" dirty="0"/>
              <a:t>Map</a:t>
            </a:r>
            <a:r>
              <a:rPr lang="zh-CN" altLang="en-US" dirty="0"/>
              <a:t>函数</a:t>
            </a:r>
            <a:r>
              <a:rPr lang="en-US" altLang="zh-CN" dirty="0"/>
              <a:t>: </a:t>
            </a:r>
            <a:r>
              <a:rPr lang="zh-CN" altLang="en-US" dirty="0"/>
              <a:t>对每个矩阵元素</a:t>
            </a:r>
            <a:r>
              <a:rPr lang="en-US" altLang="zh-CN" dirty="0" err="1"/>
              <a:t>m</a:t>
            </a:r>
            <a:r>
              <a:rPr lang="en-US" altLang="zh-CN" baseline="-25000" dirty="0" err="1"/>
              <a:t>ij</a:t>
            </a:r>
            <a:r>
              <a:rPr lang="zh-CN" altLang="en-US" dirty="0"/>
              <a:t>产生一个键值对</a:t>
            </a:r>
            <a:r>
              <a:rPr lang="en-US" altLang="zh-CN" dirty="0"/>
              <a:t>&lt;j,&lt;</a:t>
            </a:r>
            <a:r>
              <a:rPr lang="en-US" altLang="zh-CN" dirty="0" err="1"/>
              <a:t>M,i</a:t>
            </a:r>
            <a:r>
              <a:rPr lang="en-US" altLang="zh-CN" dirty="0"/>
              <a:t>, m</a:t>
            </a:r>
            <a:r>
              <a:rPr lang="en-US" altLang="zh-CN" baseline="-25000" dirty="0"/>
              <a:t>ij</a:t>
            </a:r>
            <a:r>
              <a:rPr lang="en-US" altLang="zh-CN" dirty="0"/>
              <a:t> &gt;&gt;</a:t>
            </a:r>
            <a:r>
              <a:rPr lang="zh-CN" altLang="en-US" dirty="0"/>
              <a:t>，对每个矩阵元素</a:t>
            </a:r>
            <a:r>
              <a:rPr lang="en-US" altLang="zh-CN" dirty="0" err="1"/>
              <a:t>n</a:t>
            </a:r>
            <a:r>
              <a:rPr lang="en-US" altLang="zh-CN" baseline="-25000" dirty="0" err="1"/>
              <a:t>jk</a:t>
            </a:r>
            <a:r>
              <a:rPr lang="zh-CN" altLang="en-US" dirty="0"/>
              <a:t>产生一个键值对</a:t>
            </a:r>
            <a:r>
              <a:rPr lang="en-US" altLang="zh-CN" dirty="0"/>
              <a:t>&lt;j,&lt;</a:t>
            </a:r>
            <a:r>
              <a:rPr lang="en-US" altLang="zh-CN" dirty="0" err="1"/>
              <a:t>N,k</a:t>
            </a:r>
            <a:r>
              <a:rPr lang="en-US" altLang="zh-CN" dirty="0"/>
              <a:t>, </a:t>
            </a:r>
            <a:r>
              <a:rPr lang="en-US" altLang="zh-CN" dirty="0" err="1"/>
              <a:t>n</a:t>
            </a:r>
            <a:r>
              <a:rPr lang="en-US" altLang="zh-CN" baseline="-25000" dirty="0" err="1"/>
              <a:t>jk</a:t>
            </a:r>
            <a:r>
              <a:rPr lang="en-US" altLang="zh-CN" dirty="0"/>
              <a:t>&gt;&gt;</a:t>
            </a:r>
            <a:r>
              <a:rPr lang="zh-CN" altLang="en-US" dirty="0"/>
              <a:t>。</a:t>
            </a:r>
            <a:endParaRPr lang="en-US" altLang="zh-CN" dirty="0"/>
          </a:p>
          <a:p>
            <a:pPr>
              <a:lnSpc>
                <a:spcPct val="120000"/>
              </a:lnSpc>
            </a:pPr>
            <a:r>
              <a:rPr lang="en-US" altLang="zh-CN" dirty="0"/>
              <a:t>Reduce</a:t>
            </a:r>
            <a:r>
              <a:rPr lang="zh-CN" altLang="en-US" dirty="0"/>
              <a:t>函数：对每个相同键</a:t>
            </a:r>
            <a:r>
              <a:rPr lang="en-US" altLang="zh-CN" dirty="0"/>
              <a:t>j</a:t>
            </a:r>
            <a:r>
              <a:rPr lang="zh-CN" altLang="en-US" dirty="0"/>
              <a:t>，检查与之关联的列表，输出所有满足形式</a:t>
            </a:r>
            <a:r>
              <a:rPr lang="en-US" altLang="zh-CN" dirty="0"/>
              <a:t>&lt;&lt;</a:t>
            </a:r>
            <a:r>
              <a:rPr lang="en-US" altLang="zh-CN" dirty="0" err="1"/>
              <a:t>i,k</a:t>
            </a:r>
            <a:r>
              <a:rPr lang="en-US" altLang="zh-CN" dirty="0"/>
              <a:t>&gt;,&lt;</a:t>
            </a:r>
            <a:r>
              <a:rPr lang="en-US" altLang="zh-CN" dirty="0" err="1"/>
              <a:t>m</a:t>
            </a:r>
            <a:r>
              <a:rPr lang="en-US" altLang="zh-CN" baseline="-25000" dirty="0" err="1"/>
              <a:t>ij</a:t>
            </a:r>
            <a:r>
              <a:rPr lang="en-US" altLang="zh-CN" dirty="0" err="1"/>
              <a:t>n</a:t>
            </a:r>
            <a:r>
              <a:rPr lang="en-US" altLang="zh-CN" baseline="-25000" dirty="0" err="1"/>
              <a:t>jk</a:t>
            </a:r>
            <a:r>
              <a:rPr lang="en-US" altLang="zh-CN" dirty="0"/>
              <a:t>&gt;&gt;</a:t>
            </a:r>
            <a:r>
              <a:rPr lang="zh-CN" altLang="en-US" dirty="0"/>
              <a:t>的元组。</a:t>
            </a:r>
          </a:p>
          <a:p>
            <a:pPr marL="118866" indent="0">
              <a:buNone/>
            </a:pPr>
            <a:endParaRPr lang="en-US" altLang="zh-CN" dirty="0"/>
          </a:p>
          <a:p>
            <a:pPr marL="118866" indent="0">
              <a:buNone/>
            </a:pPr>
            <a:endParaRPr lang="en-US" dirty="0">
              <a:solidFill>
                <a:srgbClr val="FF0000"/>
              </a:solidFill>
            </a:endParaRPr>
          </a:p>
        </p:txBody>
      </p:sp>
    </p:spTree>
    <p:extLst>
      <p:ext uri="{BB962C8B-B14F-4D97-AF65-F5344CB8AC3E}">
        <p14:creationId xmlns:p14="http://schemas.microsoft.com/office/powerpoint/2010/main" val="532595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使用</a:t>
            </a:r>
            <a:r>
              <a:rPr lang="en-US" altLang="zh-CN" dirty="0"/>
              <a:t>MapReduce</a:t>
            </a:r>
            <a:r>
              <a:rPr lang="zh-CN" altLang="en-US" dirty="0"/>
              <a:t>算法</a:t>
            </a:r>
            <a:r>
              <a:rPr lang="en-US" altLang="zh-CN" dirty="0"/>
              <a:t> </a:t>
            </a:r>
            <a:endParaRPr lang="en-US" dirty="0"/>
          </a:p>
        </p:txBody>
      </p:sp>
      <p:sp>
        <p:nvSpPr>
          <p:cNvPr id="5" name="灯片编号占位符 4"/>
          <p:cNvSpPr>
            <a:spLocks noGrp="1"/>
          </p:cNvSpPr>
          <p:nvPr>
            <p:ph type="sldNum" sz="quarter" idx="12"/>
          </p:nvPr>
        </p:nvSpPr>
        <p:spPr/>
        <p:txBody>
          <a:bodyPr/>
          <a:lstStyle/>
          <a:p>
            <a:fld id="{19B12225-5612-419B-A8D5-4B8EEE4C217E}" type="slidenum">
              <a:rPr lang="en-US" smtClean="0"/>
              <a:pPr/>
              <a:t>97</a:t>
            </a:fld>
            <a:endParaRPr lang="en-US"/>
          </a:p>
        </p:txBody>
      </p:sp>
      <p:sp>
        <p:nvSpPr>
          <p:cNvPr id="13" name="内容占位符 2"/>
          <p:cNvSpPr>
            <a:spLocks noGrp="1"/>
          </p:cNvSpPr>
          <p:nvPr>
            <p:ph idx="1"/>
          </p:nvPr>
        </p:nvSpPr>
        <p:spPr>
          <a:xfrm>
            <a:off x="1524000" y="1111509"/>
            <a:ext cx="8763000" cy="5718047"/>
          </a:xfrm>
        </p:spPr>
        <p:txBody>
          <a:bodyPr>
            <a:normAutofit/>
          </a:bodyPr>
          <a:lstStyle/>
          <a:p>
            <a:pPr marL="118866" indent="0">
              <a:buNone/>
            </a:pPr>
            <a:r>
              <a:rPr lang="en-US" altLang="zh-CN" sz="4000" dirty="0">
                <a:ea typeface="方正卡通简体" panose="03000509000000000000" pitchFamily="65" charset="-122"/>
              </a:rPr>
              <a:t>2.3.9 </a:t>
            </a:r>
            <a:r>
              <a:rPr lang="zh-CN" altLang="en-US" sz="4000" dirty="0">
                <a:ea typeface="方正卡通简体" panose="03000509000000000000" pitchFamily="65" charset="-122"/>
              </a:rPr>
              <a:t>基于</a:t>
            </a:r>
            <a:r>
              <a:rPr lang="en-US" altLang="zh-CN" sz="4000" dirty="0">
                <a:ea typeface="方正卡通简体" panose="03000509000000000000" pitchFamily="65" charset="-122"/>
              </a:rPr>
              <a:t>MapReduce</a:t>
            </a:r>
            <a:r>
              <a:rPr lang="zh-CN" altLang="en-US" sz="4000" dirty="0">
                <a:ea typeface="方正卡通简体" panose="03000509000000000000" pitchFamily="65" charset="-122"/>
              </a:rPr>
              <a:t>的矩阵乘法实现</a:t>
            </a:r>
            <a:endParaRPr lang="en-US" altLang="zh-CN" sz="4000" dirty="0">
              <a:ea typeface="方正卡通简体" panose="03000509000000000000" pitchFamily="65" charset="-122"/>
            </a:endParaRPr>
          </a:p>
          <a:p>
            <a:pPr marL="118866" indent="0">
              <a:buNone/>
            </a:pPr>
            <a:r>
              <a:rPr lang="en-US" altLang="zh-CN" sz="4000" dirty="0">
                <a:ea typeface="方正卡通简体" panose="03000509000000000000" pitchFamily="65" charset="-122"/>
              </a:rPr>
              <a:t> </a:t>
            </a:r>
            <a:r>
              <a:rPr lang="zh-CN" altLang="en-US" dirty="0"/>
              <a:t>矩阵乘法可以通过两个</a:t>
            </a:r>
            <a:r>
              <a:rPr lang="en-US" altLang="zh-CN" dirty="0"/>
              <a:t>MapReduce</a:t>
            </a:r>
            <a:r>
              <a:rPr lang="zh-CN" altLang="en-US" dirty="0"/>
              <a:t>运算的串联来实现。</a:t>
            </a:r>
            <a:endParaRPr lang="en-US" altLang="zh-CN" dirty="0"/>
          </a:p>
          <a:p>
            <a:pPr marL="118866" indent="0">
              <a:buNone/>
            </a:pPr>
            <a:r>
              <a:rPr lang="zh-CN" altLang="en-US" b="1" dirty="0"/>
              <a:t>分组聚合阶段 </a:t>
            </a:r>
            <a:endParaRPr lang="en-US" altLang="zh-CN" baseline="-25000" dirty="0"/>
          </a:p>
          <a:p>
            <a:r>
              <a:rPr lang="en-US" altLang="zh-CN" dirty="0">
                <a:solidFill>
                  <a:schemeClr val="accent6">
                    <a:lumMod val="50000"/>
                  </a:schemeClr>
                </a:solidFill>
              </a:rPr>
              <a:t>Map</a:t>
            </a:r>
            <a:r>
              <a:rPr lang="zh-CN" altLang="en-US" dirty="0">
                <a:solidFill>
                  <a:schemeClr val="accent6">
                    <a:lumMod val="50000"/>
                  </a:schemeClr>
                </a:solidFill>
              </a:rPr>
              <a:t>函数</a:t>
            </a:r>
            <a:r>
              <a:rPr lang="en-US" altLang="zh-CN" dirty="0">
                <a:solidFill>
                  <a:schemeClr val="accent6">
                    <a:lumMod val="50000"/>
                  </a:schemeClr>
                </a:solidFill>
              </a:rPr>
              <a:t>: </a:t>
            </a:r>
            <a:r>
              <a:rPr lang="zh-CN" altLang="en-US" dirty="0"/>
              <a:t>对每个键为</a:t>
            </a:r>
            <a:r>
              <a:rPr lang="en-US" altLang="zh-CN" dirty="0"/>
              <a:t>&lt;</a:t>
            </a:r>
            <a:r>
              <a:rPr lang="en-US" altLang="zh-CN" dirty="0" err="1"/>
              <a:t>i,k</a:t>
            </a:r>
            <a:r>
              <a:rPr lang="en-US" altLang="zh-CN" dirty="0"/>
              <a:t>&gt;</a:t>
            </a:r>
            <a:r>
              <a:rPr lang="zh-CN" altLang="en-US" dirty="0"/>
              <a:t>，值为</a:t>
            </a:r>
            <a:r>
              <a:rPr lang="en-US" altLang="zh-CN" dirty="0"/>
              <a:t>v</a:t>
            </a:r>
            <a:r>
              <a:rPr lang="zh-CN" altLang="en-US" dirty="0"/>
              <a:t>的输入元素来说，该函数会产生相同的键</a:t>
            </a:r>
            <a:r>
              <a:rPr lang="en-US" altLang="zh-CN" dirty="0"/>
              <a:t>-</a:t>
            </a:r>
            <a:r>
              <a:rPr lang="zh-CN" altLang="en-US" dirty="0"/>
              <a:t>值对结果。</a:t>
            </a:r>
            <a:endParaRPr lang="en-US" altLang="zh-CN" dirty="0"/>
          </a:p>
          <a:p>
            <a:pPr>
              <a:lnSpc>
                <a:spcPct val="120000"/>
              </a:lnSpc>
            </a:pPr>
            <a:r>
              <a:rPr lang="en-US" altLang="zh-CN" dirty="0">
                <a:solidFill>
                  <a:schemeClr val="accent6">
                    <a:lumMod val="50000"/>
                  </a:schemeClr>
                </a:solidFill>
              </a:rPr>
              <a:t>Reduce</a:t>
            </a:r>
            <a:r>
              <a:rPr lang="zh-CN" altLang="en-US" dirty="0">
                <a:solidFill>
                  <a:schemeClr val="accent6">
                    <a:lumMod val="50000"/>
                  </a:schemeClr>
                </a:solidFill>
              </a:rPr>
              <a:t>函数</a:t>
            </a:r>
            <a:r>
              <a:rPr lang="zh-CN" altLang="en-US" dirty="0"/>
              <a:t> 对每个键</a:t>
            </a:r>
            <a:r>
              <a:rPr lang="en-US" altLang="zh-CN" dirty="0"/>
              <a:t>&lt;</a:t>
            </a:r>
            <a:r>
              <a:rPr lang="en-US" altLang="zh-CN" dirty="0" err="1"/>
              <a:t>i,k</a:t>
            </a:r>
            <a:r>
              <a:rPr lang="en-US" altLang="zh-CN" dirty="0"/>
              <a:t>&gt;</a:t>
            </a:r>
            <a:r>
              <a:rPr lang="zh-CN" altLang="en-US" dirty="0"/>
              <a:t>，计算与此键关联的所有值的和，结果记为</a:t>
            </a:r>
            <a:r>
              <a:rPr lang="en-US" altLang="zh-CN" dirty="0"/>
              <a:t>&lt;&lt;</a:t>
            </a:r>
            <a:r>
              <a:rPr lang="en-US" altLang="zh-CN" dirty="0" err="1"/>
              <a:t>i,k</a:t>
            </a:r>
            <a:r>
              <a:rPr lang="en-US" altLang="zh-CN" dirty="0"/>
              <a:t>&gt;,v&gt;</a:t>
            </a:r>
            <a:r>
              <a:rPr lang="zh-CN" altLang="en-US" dirty="0"/>
              <a:t>，其中，</a:t>
            </a:r>
            <a:r>
              <a:rPr lang="en-US" altLang="zh-CN" dirty="0"/>
              <a:t>v</a:t>
            </a:r>
            <a:r>
              <a:rPr lang="zh-CN" altLang="en-US" dirty="0"/>
              <a:t>就是矩阵</a:t>
            </a:r>
            <a:r>
              <a:rPr lang="en-US" altLang="zh-CN" dirty="0"/>
              <a:t>P=MN</a:t>
            </a:r>
            <a:r>
              <a:rPr lang="zh-CN" altLang="en-US" dirty="0"/>
              <a:t>的第</a:t>
            </a:r>
            <a:r>
              <a:rPr lang="en-US" altLang="zh-CN" dirty="0" err="1"/>
              <a:t>i</a:t>
            </a:r>
            <a:r>
              <a:rPr lang="zh-CN" altLang="en-US" dirty="0"/>
              <a:t>行第</a:t>
            </a:r>
            <a:r>
              <a:rPr lang="en-US" altLang="zh-CN" dirty="0"/>
              <a:t>k</a:t>
            </a:r>
            <a:r>
              <a:rPr lang="zh-CN" altLang="en-US" dirty="0"/>
              <a:t>列的值。</a:t>
            </a:r>
          </a:p>
          <a:p>
            <a:pPr marL="118866" indent="0">
              <a:buNone/>
            </a:pPr>
            <a:endParaRPr lang="en-US" altLang="zh-CN" dirty="0"/>
          </a:p>
          <a:p>
            <a:pPr marL="118866" indent="0">
              <a:buNone/>
            </a:pPr>
            <a:endParaRPr lang="en-US" dirty="0">
              <a:solidFill>
                <a:srgbClr val="FF0000"/>
              </a:solidFill>
            </a:endParaRPr>
          </a:p>
        </p:txBody>
      </p:sp>
      <p:sp>
        <p:nvSpPr>
          <p:cNvPr id="4" name="矩形 3"/>
          <p:cNvSpPr/>
          <p:nvPr/>
        </p:nvSpPr>
        <p:spPr>
          <a:xfrm>
            <a:off x="5791200" y="2743201"/>
            <a:ext cx="2175596" cy="461665"/>
          </a:xfrm>
          <a:prstGeom prst="rect">
            <a:avLst/>
          </a:prstGeom>
        </p:spPr>
        <p:txBody>
          <a:bodyPr wrap="none">
            <a:spAutoFit/>
          </a:bodyPr>
          <a:lstStyle/>
          <a:p>
            <a:r>
              <a:rPr lang="en-US" altLang="zh-CN" sz="2400" dirty="0"/>
              <a:t>&lt;&lt;</a:t>
            </a:r>
            <a:r>
              <a:rPr lang="en-US" altLang="zh-CN" sz="2400" dirty="0" err="1"/>
              <a:t>i,k</a:t>
            </a:r>
            <a:r>
              <a:rPr lang="en-US" altLang="zh-CN" sz="2400" dirty="0"/>
              <a:t>&gt;,&lt;</a:t>
            </a:r>
            <a:r>
              <a:rPr lang="en-US" altLang="zh-CN" sz="2400" dirty="0" err="1"/>
              <a:t>m</a:t>
            </a:r>
            <a:r>
              <a:rPr lang="en-US" altLang="zh-CN" sz="2400" baseline="-25000" dirty="0" err="1"/>
              <a:t>ij</a:t>
            </a:r>
            <a:r>
              <a:rPr lang="en-US" altLang="zh-CN" sz="2400" dirty="0" err="1"/>
              <a:t>n</a:t>
            </a:r>
            <a:r>
              <a:rPr lang="en-US" altLang="zh-CN" sz="2400" baseline="-25000" dirty="0" err="1"/>
              <a:t>jk</a:t>
            </a:r>
            <a:r>
              <a:rPr lang="en-US" altLang="zh-CN" sz="2400" dirty="0"/>
              <a:t>&gt;&gt;</a:t>
            </a:r>
            <a:endParaRPr lang="zh-CN" altLang="en-US" sz="2400" dirty="0"/>
          </a:p>
        </p:txBody>
      </p:sp>
    </p:spTree>
    <p:extLst>
      <p:ext uri="{BB962C8B-B14F-4D97-AF65-F5344CB8AC3E}">
        <p14:creationId xmlns:p14="http://schemas.microsoft.com/office/powerpoint/2010/main" val="1580497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MapReduce</a:t>
            </a:r>
            <a:r>
              <a:rPr lang="en-US" altLang="zh-CN" dirty="0"/>
              <a:t> </a:t>
            </a:r>
            <a:r>
              <a:rPr lang="zh-CN" altLang="en-US" dirty="0"/>
              <a:t>其他内容</a:t>
            </a:r>
          </a:p>
        </p:txBody>
      </p:sp>
      <p:sp>
        <p:nvSpPr>
          <p:cNvPr id="3" name="内容占位符 2"/>
          <p:cNvSpPr>
            <a:spLocks noGrp="1"/>
          </p:cNvSpPr>
          <p:nvPr>
            <p:ph idx="1"/>
          </p:nvPr>
        </p:nvSpPr>
        <p:spPr/>
        <p:txBody>
          <a:bodyPr/>
          <a:lstStyle/>
          <a:p>
            <a:r>
              <a:rPr lang="en-US" altLang="zh-CN" dirty="0"/>
              <a:t> </a:t>
            </a:r>
            <a:r>
              <a:rPr lang="en-US" altLang="zh-CN" sz="4000" dirty="0" err="1"/>
              <a:t>MapReduce</a:t>
            </a:r>
            <a:r>
              <a:rPr lang="zh-CN" altLang="en-US" sz="4000" dirty="0"/>
              <a:t>的递归扩展版本</a:t>
            </a:r>
            <a:endParaRPr lang="en-US" altLang="zh-CN" sz="4000" dirty="0"/>
          </a:p>
          <a:p>
            <a:r>
              <a:rPr lang="en-US" altLang="zh-CN" sz="4000" dirty="0"/>
              <a:t> </a:t>
            </a:r>
            <a:r>
              <a:rPr lang="zh-CN" altLang="en-US" sz="4000" dirty="0"/>
              <a:t>通信开销模型</a:t>
            </a:r>
          </a:p>
        </p:txBody>
      </p:sp>
      <p:sp>
        <p:nvSpPr>
          <p:cNvPr id="4" name="灯片编号占位符 3"/>
          <p:cNvSpPr>
            <a:spLocks noGrp="1"/>
          </p:cNvSpPr>
          <p:nvPr>
            <p:ph type="sldNum" sz="quarter" idx="12"/>
          </p:nvPr>
        </p:nvSpPr>
        <p:spPr/>
        <p:txBody>
          <a:bodyPr/>
          <a:lstStyle/>
          <a:p>
            <a:fld id="{19B12225-5612-419B-A8D5-4B8EEE4C217E}" type="slidenum">
              <a:rPr lang="en-US" smtClean="0"/>
              <a:pPr/>
              <a:t>98</a:t>
            </a:fld>
            <a:endParaRPr lang="en-US"/>
          </a:p>
        </p:txBody>
      </p:sp>
      <p:pic>
        <p:nvPicPr>
          <p:cNvPr id="5" name="图片 4"/>
          <p:cNvPicPr>
            <a:picLocks noChangeAspect="1"/>
          </p:cNvPicPr>
          <p:nvPr/>
        </p:nvPicPr>
        <p:blipFill>
          <a:blip r:embed="rId2"/>
          <a:stretch>
            <a:fillRect/>
          </a:stretch>
        </p:blipFill>
        <p:spPr>
          <a:xfrm>
            <a:off x="2318007" y="2666263"/>
            <a:ext cx="3500631" cy="3947140"/>
          </a:xfrm>
          <a:prstGeom prst="rect">
            <a:avLst/>
          </a:prstGeom>
        </p:spPr>
      </p:pic>
      <p:pic>
        <p:nvPicPr>
          <p:cNvPr id="6" name="图片 5"/>
          <p:cNvPicPr>
            <a:picLocks noChangeAspect="1"/>
          </p:cNvPicPr>
          <p:nvPr/>
        </p:nvPicPr>
        <p:blipFill>
          <a:blip r:embed="rId3"/>
          <a:stretch>
            <a:fillRect/>
          </a:stretch>
        </p:blipFill>
        <p:spPr>
          <a:xfrm>
            <a:off x="6152333" y="2666263"/>
            <a:ext cx="3448867" cy="3907970"/>
          </a:xfrm>
          <a:prstGeom prst="rect">
            <a:avLst/>
          </a:prstGeom>
        </p:spPr>
      </p:pic>
    </p:spTree>
    <p:extLst>
      <p:ext uri="{BB962C8B-B14F-4D97-AF65-F5344CB8AC3E}">
        <p14:creationId xmlns:p14="http://schemas.microsoft.com/office/powerpoint/2010/main" val="18735241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MapReduce </a:t>
            </a:r>
            <a:endParaRPr lang="en-US" dirty="0"/>
          </a:p>
        </p:txBody>
      </p:sp>
      <p:sp>
        <p:nvSpPr>
          <p:cNvPr id="13" name="内容占位符 2"/>
          <p:cNvSpPr>
            <a:spLocks noGrp="1"/>
          </p:cNvSpPr>
          <p:nvPr>
            <p:ph idx="1"/>
          </p:nvPr>
        </p:nvSpPr>
        <p:spPr>
          <a:xfrm>
            <a:off x="1600200" y="914401"/>
            <a:ext cx="9067800" cy="5257801"/>
          </a:xfrm>
        </p:spPr>
        <p:txBody>
          <a:bodyPr>
            <a:normAutofit/>
          </a:bodyPr>
          <a:lstStyle/>
          <a:p>
            <a:pPr marL="118866" indent="0">
              <a:buNone/>
            </a:pPr>
            <a:r>
              <a:rPr lang="en-US" altLang="zh-CN" sz="3600" dirty="0"/>
              <a:t>MapReduce</a:t>
            </a:r>
            <a:r>
              <a:rPr lang="zh-CN" altLang="en-US" sz="3600" dirty="0"/>
              <a:t>总结</a:t>
            </a:r>
            <a:endParaRPr lang="en-US" altLang="zh-CN" sz="3600" dirty="0"/>
          </a:p>
          <a:p>
            <a:pPr marL="118866" indent="0">
              <a:buNone/>
            </a:pPr>
            <a:r>
              <a:rPr lang="en-US" altLang="zh-CN" sz="2400" dirty="0">
                <a:solidFill>
                  <a:srgbClr val="FF0000"/>
                </a:solidFill>
              </a:rPr>
              <a:t>      </a:t>
            </a:r>
            <a:endParaRPr lang="en-US" sz="2400" dirty="0">
              <a:solidFill>
                <a:srgbClr val="FF0000"/>
              </a:solidFill>
            </a:endParaRPr>
          </a:p>
        </p:txBody>
      </p:sp>
      <p:graphicFrame>
        <p:nvGraphicFramePr>
          <p:cNvPr id="250" name="表格 249"/>
          <p:cNvGraphicFramePr>
            <a:graphicFrameLocks noGrp="1"/>
          </p:cNvGraphicFramePr>
          <p:nvPr/>
        </p:nvGraphicFramePr>
        <p:xfrm>
          <a:off x="1676400" y="1676400"/>
          <a:ext cx="8458200" cy="5105398"/>
        </p:xfrm>
        <a:graphic>
          <a:graphicData uri="http://schemas.openxmlformats.org/drawingml/2006/table">
            <a:tbl>
              <a:tblPr firstRow="1" bandRow="1"/>
              <a:tblGrid>
                <a:gridCol w="2156012">
                  <a:extLst>
                    <a:ext uri="{9D8B030D-6E8A-4147-A177-3AD203B41FA5}">
                      <a16:colId xmlns:a16="http://schemas.microsoft.com/office/drawing/2014/main" val="20000"/>
                    </a:ext>
                  </a:extLst>
                </a:gridCol>
                <a:gridCol w="3482788">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595283">
                <a:tc>
                  <a:txBody>
                    <a:bodyPr/>
                    <a:lstStyle>
                      <a:lvl1pPr marL="0" algn="l" rtl="0" eaLnBrk="1" latinLnBrk="0" hangingPunct="1">
                        <a:defRPr kumimoji="0" b="1" kern="1200">
                          <a:solidFill>
                            <a:schemeClr val="lt1"/>
                          </a:solidFill>
                          <a:latin typeface="Arial"/>
                          <a:ea typeface="宋体"/>
                        </a:defRPr>
                      </a:lvl1pPr>
                      <a:lvl2pPr marL="457200" algn="l" rtl="0" eaLnBrk="1" latinLnBrk="0" hangingPunct="1">
                        <a:defRPr kumimoji="0" b="1" kern="1200">
                          <a:solidFill>
                            <a:schemeClr val="lt1"/>
                          </a:solidFill>
                          <a:latin typeface="Arial"/>
                          <a:ea typeface="宋体"/>
                        </a:defRPr>
                      </a:lvl2pPr>
                      <a:lvl3pPr marL="914400" algn="l" rtl="0" eaLnBrk="1" latinLnBrk="0" hangingPunct="1">
                        <a:defRPr kumimoji="0" b="1" kern="1200">
                          <a:solidFill>
                            <a:schemeClr val="lt1"/>
                          </a:solidFill>
                          <a:latin typeface="Arial"/>
                          <a:ea typeface="宋体"/>
                        </a:defRPr>
                      </a:lvl3pPr>
                      <a:lvl4pPr marL="1371600" algn="l" rtl="0" eaLnBrk="1" latinLnBrk="0" hangingPunct="1">
                        <a:defRPr kumimoji="0" b="1" kern="1200">
                          <a:solidFill>
                            <a:schemeClr val="lt1"/>
                          </a:solidFill>
                          <a:latin typeface="Arial"/>
                          <a:ea typeface="宋体"/>
                        </a:defRPr>
                      </a:lvl4pPr>
                      <a:lvl5pPr marL="1828800" algn="l" rtl="0" eaLnBrk="1" latinLnBrk="0" hangingPunct="1">
                        <a:defRPr kumimoji="0" b="1" kern="1200">
                          <a:solidFill>
                            <a:schemeClr val="lt1"/>
                          </a:solidFill>
                          <a:latin typeface="Arial"/>
                          <a:ea typeface="宋体"/>
                        </a:defRPr>
                      </a:lvl5pPr>
                      <a:lvl6pPr marL="2286000" algn="l" rtl="0" eaLnBrk="1" latinLnBrk="0" hangingPunct="1">
                        <a:defRPr kumimoji="0" b="1" kern="1200">
                          <a:solidFill>
                            <a:schemeClr val="lt1"/>
                          </a:solidFill>
                          <a:latin typeface="Arial"/>
                          <a:ea typeface="宋体"/>
                        </a:defRPr>
                      </a:lvl6pPr>
                      <a:lvl7pPr marL="2743200" algn="l" rtl="0" eaLnBrk="1" latinLnBrk="0" hangingPunct="1">
                        <a:defRPr kumimoji="0" b="1" kern="1200">
                          <a:solidFill>
                            <a:schemeClr val="lt1"/>
                          </a:solidFill>
                          <a:latin typeface="Arial"/>
                          <a:ea typeface="宋体"/>
                        </a:defRPr>
                      </a:lvl7pPr>
                      <a:lvl8pPr marL="3200400" algn="l" rtl="0" eaLnBrk="1" latinLnBrk="0" hangingPunct="1">
                        <a:defRPr kumimoji="0" b="1" kern="1200">
                          <a:solidFill>
                            <a:schemeClr val="lt1"/>
                          </a:solidFill>
                          <a:latin typeface="Arial"/>
                          <a:ea typeface="宋体"/>
                        </a:defRPr>
                      </a:lvl8pPr>
                      <a:lvl9pPr marL="3657600" algn="l" rtl="0" eaLnBrk="1" latinLnBrk="0" hangingPunct="1">
                        <a:defRPr kumimoji="0" b="1" kern="1200">
                          <a:solidFill>
                            <a:schemeClr val="lt1"/>
                          </a:solidFill>
                          <a:latin typeface="Arial"/>
                          <a:ea typeface="宋体"/>
                        </a:defRPr>
                      </a:lvl9pPr>
                    </a:lstStyle>
                    <a:p>
                      <a:endParaRPr lang="zh-CN" altLang="en-US" sz="2800" dirty="0">
                        <a:latin typeface="文道楷体" panose="02010600040101010101" pitchFamily="2" charset="-122"/>
                        <a:ea typeface="文道楷体" panose="02010600040101010101" pitchFamily="2" charset="-122"/>
                      </a:endParaRPr>
                    </a:p>
                  </a:txBody>
                  <a:tcPr marT="45725" marB="45725">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rtl="0" eaLnBrk="1" latinLnBrk="0" hangingPunct="1">
                        <a:defRPr kumimoji="0" b="1" kern="1200">
                          <a:solidFill>
                            <a:schemeClr val="lt1"/>
                          </a:solidFill>
                          <a:latin typeface="Arial"/>
                          <a:ea typeface="宋体"/>
                        </a:defRPr>
                      </a:lvl1pPr>
                      <a:lvl2pPr marL="457200" algn="l" rtl="0" eaLnBrk="1" latinLnBrk="0" hangingPunct="1">
                        <a:defRPr kumimoji="0" b="1" kern="1200">
                          <a:solidFill>
                            <a:schemeClr val="lt1"/>
                          </a:solidFill>
                          <a:latin typeface="Arial"/>
                          <a:ea typeface="宋体"/>
                        </a:defRPr>
                      </a:lvl2pPr>
                      <a:lvl3pPr marL="914400" algn="l" rtl="0" eaLnBrk="1" latinLnBrk="0" hangingPunct="1">
                        <a:defRPr kumimoji="0" b="1" kern="1200">
                          <a:solidFill>
                            <a:schemeClr val="lt1"/>
                          </a:solidFill>
                          <a:latin typeface="Arial"/>
                          <a:ea typeface="宋体"/>
                        </a:defRPr>
                      </a:lvl3pPr>
                      <a:lvl4pPr marL="1371600" algn="l" rtl="0" eaLnBrk="1" latinLnBrk="0" hangingPunct="1">
                        <a:defRPr kumimoji="0" b="1" kern="1200">
                          <a:solidFill>
                            <a:schemeClr val="lt1"/>
                          </a:solidFill>
                          <a:latin typeface="Arial"/>
                          <a:ea typeface="宋体"/>
                        </a:defRPr>
                      </a:lvl4pPr>
                      <a:lvl5pPr marL="1828800" algn="l" rtl="0" eaLnBrk="1" latinLnBrk="0" hangingPunct="1">
                        <a:defRPr kumimoji="0" b="1" kern="1200">
                          <a:solidFill>
                            <a:schemeClr val="lt1"/>
                          </a:solidFill>
                          <a:latin typeface="Arial"/>
                          <a:ea typeface="宋体"/>
                        </a:defRPr>
                      </a:lvl5pPr>
                      <a:lvl6pPr marL="2286000" algn="l" rtl="0" eaLnBrk="1" latinLnBrk="0" hangingPunct="1">
                        <a:defRPr kumimoji="0" b="1" kern="1200">
                          <a:solidFill>
                            <a:schemeClr val="lt1"/>
                          </a:solidFill>
                          <a:latin typeface="Arial"/>
                          <a:ea typeface="宋体"/>
                        </a:defRPr>
                      </a:lvl6pPr>
                      <a:lvl7pPr marL="2743200" algn="l" rtl="0" eaLnBrk="1" latinLnBrk="0" hangingPunct="1">
                        <a:defRPr kumimoji="0" b="1" kern="1200">
                          <a:solidFill>
                            <a:schemeClr val="lt1"/>
                          </a:solidFill>
                          <a:latin typeface="Arial"/>
                          <a:ea typeface="宋体"/>
                        </a:defRPr>
                      </a:lvl7pPr>
                      <a:lvl8pPr marL="3200400" algn="l" rtl="0" eaLnBrk="1" latinLnBrk="0" hangingPunct="1">
                        <a:defRPr kumimoji="0" b="1" kern="1200">
                          <a:solidFill>
                            <a:schemeClr val="lt1"/>
                          </a:solidFill>
                          <a:latin typeface="Arial"/>
                          <a:ea typeface="宋体"/>
                        </a:defRPr>
                      </a:lvl8pPr>
                      <a:lvl9pPr marL="3657600" algn="l" rtl="0" eaLnBrk="1" latinLnBrk="0" hangingPunct="1">
                        <a:defRPr kumimoji="0" b="1" kern="1200">
                          <a:solidFill>
                            <a:schemeClr val="lt1"/>
                          </a:solidFill>
                          <a:latin typeface="Arial"/>
                          <a:ea typeface="宋体"/>
                        </a:defRPr>
                      </a:lvl9pPr>
                    </a:lstStyle>
                    <a:p>
                      <a:pPr algn="ctr"/>
                      <a:r>
                        <a:rPr lang="zh-CN" altLang="en-US" sz="2800" dirty="0">
                          <a:solidFill>
                            <a:schemeClr val="tx1"/>
                          </a:solidFill>
                          <a:latin typeface="文道楷体" panose="02010600040101010101" pitchFamily="2" charset="-122"/>
                          <a:ea typeface="文道楷体" panose="02010600040101010101" pitchFamily="2" charset="-122"/>
                        </a:rPr>
                        <a:t>传统并行计算框架</a:t>
                      </a:r>
                    </a:p>
                  </a:txBody>
                  <a:tcPr marT="45725" marB="45725">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rtl="0" eaLnBrk="1" latinLnBrk="0" hangingPunct="1">
                        <a:defRPr kumimoji="0" b="1" kern="1200">
                          <a:solidFill>
                            <a:schemeClr val="lt1"/>
                          </a:solidFill>
                          <a:latin typeface="Arial"/>
                          <a:ea typeface="宋体"/>
                        </a:defRPr>
                      </a:lvl1pPr>
                      <a:lvl2pPr marL="457200" algn="l" rtl="0" eaLnBrk="1" latinLnBrk="0" hangingPunct="1">
                        <a:defRPr kumimoji="0" b="1" kern="1200">
                          <a:solidFill>
                            <a:schemeClr val="lt1"/>
                          </a:solidFill>
                          <a:latin typeface="Arial"/>
                          <a:ea typeface="宋体"/>
                        </a:defRPr>
                      </a:lvl2pPr>
                      <a:lvl3pPr marL="914400" algn="l" rtl="0" eaLnBrk="1" latinLnBrk="0" hangingPunct="1">
                        <a:defRPr kumimoji="0" b="1" kern="1200">
                          <a:solidFill>
                            <a:schemeClr val="lt1"/>
                          </a:solidFill>
                          <a:latin typeface="Arial"/>
                          <a:ea typeface="宋体"/>
                        </a:defRPr>
                      </a:lvl3pPr>
                      <a:lvl4pPr marL="1371600" algn="l" rtl="0" eaLnBrk="1" latinLnBrk="0" hangingPunct="1">
                        <a:defRPr kumimoji="0" b="1" kern="1200">
                          <a:solidFill>
                            <a:schemeClr val="lt1"/>
                          </a:solidFill>
                          <a:latin typeface="Arial"/>
                          <a:ea typeface="宋体"/>
                        </a:defRPr>
                      </a:lvl4pPr>
                      <a:lvl5pPr marL="1828800" algn="l" rtl="0" eaLnBrk="1" latinLnBrk="0" hangingPunct="1">
                        <a:defRPr kumimoji="0" b="1" kern="1200">
                          <a:solidFill>
                            <a:schemeClr val="lt1"/>
                          </a:solidFill>
                          <a:latin typeface="Arial"/>
                          <a:ea typeface="宋体"/>
                        </a:defRPr>
                      </a:lvl5pPr>
                      <a:lvl6pPr marL="2286000" algn="l" rtl="0" eaLnBrk="1" latinLnBrk="0" hangingPunct="1">
                        <a:defRPr kumimoji="0" b="1" kern="1200">
                          <a:solidFill>
                            <a:schemeClr val="lt1"/>
                          </a:solidFill>
                          <a:latin typeface="Arial"/>
                          <a:ea typeface="宋体"/>
                        </a:defRPr>
                      </a:lvl6pPr>
                      <a:lvl7pPr marL="2743200" algn="l" rtl="0" eaLnBrk="1" latinLnBrk="0" hangingPunct="1">
                        <a:defRPr kumimoji="0" b="1" kern="1200">
                          <a:solidFill>
                            <a:schemeClr val="lt1"/>
                          </a:solidFill>
                          <a:latin typeface="Arial"/>
                          <a:ea typeface="宋体"/>
                        </a:defRPr>
                      </a:lvl7pPr>
                      <a:lvl8pPr marL="3200400" algn="l" rtl="0" eaLnBrk="1" latinLnBrk="0" hangingPunct="1">
                        <a:defRPr kumimoji="0" b="1" kern="1200">
                          <a:solidFill>
                            <a:schemeClr val="lt1"/>
                          </a:solidFill>
                          <a:latin typeface="Arial"/>
                          <a:ea typeface="宋体"/>
                        </a:defRPr>
                      </a:lvl8pPr>
                      <a:lvl9pPr marL="3657600" algn="l" rtl="0" eaLnBrk="1" latinLnBrk="0" hangingPunct="1">
                        <a:defRPr kumimoji="0" b="1" kern="1200">
                          <a:solidFill>
                            <a:schemeClr val="lt1"/>
                          </a:solidFill>
                          <a:latin typeface="Arial"/>
                          <a:ea typeface="宋体"/>
                        </a:defRPr>
                      </a:lvl9pPr>
                    </a:lstStyle>
                    <a:p>
                      <a:pPr algn="ctr"/>
                      <a:r>
                        <a:rPr lang="en-US" altLang="zh-CN" sz="2800" dirty="0" err="1">
                          <a:solidFill>
                            <a:schemeClr val="tx1"/>
                          </a:solidFill>
                          <a:latin typeface="文道楷体" panose="02010600040101010101" pitchFamily="2" charset="-122"/>
                          <a:ea typeface="文道楷体" panose="02010600040101010101" pitchFamily="2" charset="-122"/>
                        </a:rPr>
                        <a:t>MapReduce</a:t>
                      </a:r>
                      <a:endParaRPr lang="zh-CN" altLang="en-US" sz="2800" dirty="0">
                        <a:solidFill>
                          <a:schemeClr val="tx1"/>
                        </a:solidFill>
                        <a:latin typeface="文道楷体" panose="02010600040101010101" pitchFamily="2" charset="-122"/>
                        <a:ea typeface="文道楷体" panose="02010600040101010101" pitchFamily="2" charset="-122"/>
                      </a:endParaRPr>
                    </a:p>
                  </a:txBody>
                  <a:tcPr marT="45725" marB="45725">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1012172">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集群架构</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容错性</a:t>
                      </a:r>
                    </a:p>
                  </a:txBody>
                  <a:tcPr marT="45725" marB="457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共享式</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共享内存</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共享存储</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，容错性差</a:t>
                      </a:r>
                    </a:p>
                  </a:txBody>
                  <a:tcPr marT="45725" marB="457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非共享式，容错性好</a:t>
                      </a:r>
                    </a:p>
                  </a:txBody>
                  <a:tcPr marT="45725" marB="457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1473599">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硬件</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价格</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扩展性</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刀片服务器、高速网、</a:t>
                      </a:r>
                      <a:r>
                        <a:rPr lang="en-US" altLang="zh-CN" sz="2800" dirty="0">
                          <a:latin typeface="文道楷体" panose="02010600040101010101" pitchFamily="2" charset="-122"/>
                          <a:ea typeface="文道楷体" panose="02010600040101010101" pitchFamily="2" charset="-122"/>
                        </a:rPr>
                        <a:t>SAN</a:t>
                      </a:r>
                      <a:r>
                        <a:rPr lang="zh-CN" altLang="en-US" sz="2800" dirty="0">
                          <a:latin typeface="文道楷体" panose="02010600040101010101" pitchFamily="2" charset="-122"/>
                          <a:ea typeface="文道楷体" panose="02010600040101010101" pitchFamily="2" charset="-122"/>
                        </a:rPr>
                        <a:t>，价格贵，扩展性差</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普通</a:t>
                      </a:r>
                      <a:r>
                        <a:rPr lang="en-US" altLang="zh-CN" sz="2800" dirty="0">
                          <a:latin typeface="文道楷体" panose="02010600040101010101" pitchFamily="2" charset="-122"/>
                          <a:ea typeface="文道楷体" panose="02010600040101010101" pitchFamily="2" charset="-122"/>
                        </a:rPr>
                        <a:t>PC</a:t>
                      </a:r>
                      <a:r>
                        <a:rPr lang="zh-CN" altLang="en-US" sz="2800" dirty="0">
                          <a:latin typeface="文道楷体" panose="02010600040101010101" pitchFamily="2" charset="-122"/>
                          <a:ea typeface="文道楷体" panose="02010600040101010101" pitchFamily="2" charset="-122"/>
                        </a:rPr>
                        <a:t>机，便宜，扩展性好</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1012172">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编程</a:t>
                      </a:r>
                      <a:r>
                        <a:rPr lang="en-US" altLang="zh-CN" sz="2800" dirty="0">
                          <a:latin typeface="文道楷体" panose="02010600040101010101" pitchFamily="2" charset="-122"/>
                          <a:ea typeface="文道楷体" panose="02010600040101010101" pitchFamily="2" charset="-122"/>
                        </a:rPr>
                        <a:t>/</a:t>
                      </a:r>
                      <a:r>
                        <a:rPr lang="zh-CN" altLang="en-US" sz="2800" dirty="0">
                          <a:latin typeface="文道楷体" panose="02010600040101010101" pitchFamily="2" charset="-122"/>
                          <a:ea typeface="文道楷体" panose="02010600040101010101" pitchFamily="2" charset="-122"/>
                        </a:rPr>
                        <a:t>学习难度</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en-US" altLang="zh-CN" sz="2800" dirty="0">
                          <a:latin typeface="文道楷体" panose="02010600040101010101" pitchFamily="2" charset="-122"/>
                          <a:ea typeface="文道楷体" panose="02010600040101010101" pitchFamily="2" charset="-122"/>
                        </a:rPr>
                        <a:t>what-how</a:t>
                      </a:r>
                      <a:r>
                        <a:rPr lang="zh-CN" altLang="en-US" sz="2800" dirty="0">
                          <a:latin typeface="文道楷体" panose="02010600040101010101" pitchFamily="2" charset="-122"/>
                          <a:ea typeface="文道楷体" panose="02010600040101010101" pitchFamily="2" charset="-122"/>
                        </a:rPr>
                        <a:t>，难</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en-US" altLang="zh-CN" sz="2800" dirty="0">
                          <a:latin typeface="文道楷体" panose="02010600040101010101" pitchFamily="2" charset="-122"/>
                          <a:ea typeface="文道楷体" panose="02010600040101010101" pitchFamily="2" charset="-122"/>
                        </a:rPr>
                        <a:t>what</a:t>
                      </a:r>
                      <a:r>
                        <a:rPr lang="zh-CN" altLang="en-US" sz="2800" dirty="0">
                          <a:latin typeface="文道楷体" panose="02010600040101010101" pitchFamily="2" charset="-122"/>
                          <a:ea typeface="文道楷体" panose="02010600040101010101" pitchFamily="2" charset="-122"/>
                        </a:rPr>
                        <a:t>，简单</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r h="1012172">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适用场景</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实时、细粒度计算、计算密集型</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rtl="0" eaLnBrk="1" latinLnBrk="0" hangingPunct="1">
                        <a:defRPr kumimoji="0" kern="1200">
                          <a:solidFill>
                            <a:schemeClr val="dk1"/>
                          </a:solidFill>
                          <a:latin typeface="Arial"/>
                          <a:ea typeface="宋体"/>
                        </a:defRPr>
                      </a:lvl1pPr>
                      <a:lvl2pPr marL="457200" algn="l" rtl="0" eaLnBrk="1" latinLnBrk="0" hangingPunct="1">
                        <a:defRPr kumimoji="0" kern="1200">
                          <a:solidFill>
                            <a:schemeClr val="dk1"/>
                          </a:solidFill>
                          <a:latin typeface="Arial"/>
                          <a:ea typeface="宋体"/>
                        </a:defRPr>
                      </a:lvl2pPr>
                      <a:lvl3pPr marL="914400" algn="l" rtl="0" eaLnBrk="1" latinLnBrk="0" hangingPunct="1">
                        <a:defRPr kumimoji="0" kern="1200">
                          <a:solidFill>
                            <a:schemeClr val="dk1"/>
                          </a:solidFill>
                          <a:latin typeface="Arial"/>
                          <a:ea typeface="宋体"/>
                        </a:defRPr>
                      </a:lvl3pPr>
                      <a:lvl4pPr marL="1371600" algn="l" rtl="0" eaLnBrk="1" latinLnBrk="0" hangingPunct="1">
                        <a:defRPr kumimoji="0" kern="1200">
                          <a:solidFill>
                            <a:schemeClr val="dk1"/>
                          </a:solidFill>
                          <a:latin typeface="Arial"/>
                          <a:ea typeface="宋体"/>
                        </a:defRPr>
                      </a:lvl4pPr>
                      <a:lvl5pPr marL="1828800" algn="l" rtl="0" eaLnBrk="1" latinLnBrk="0" hangingPunct="1">
                        <a:defRPr kumimoji="0" kern="1200">
                          <a:solidFill>
                            <a:schemeClr val="dk1"/>
                          </a:solidFill>
                          <a:latin typeface="Arial"/>
                          <a:ea typeface="宋体"/>
                        </a:defRPr>
                      </a:lvl5pPr>
                      <a:lvl6pPr marL="2286000" algn="l" rtl="0" eaLnBrk="1" latinLnBrk="0" hangingPunct="1">
                        <a:defRPr kumimoji="0" kern="1200">
                          <a:solidFill>
                            <a:schemeClr val="dk1"/>
                          </a:solidFill>
                          <a:latin typeface="Arial"/>
                          <a:ea typeface="宋体"/>
                        </a:defRPr>
                      </a:lvl6pPr>
                      <a:lvl7pPr marL="2743200" algn="l" rtl="0" eaLnBrk="1" latinLnBrk="0" hangingPunct="1">
                        <a:defRPr kumimoji="0" kern="1200">
                          <a:solidFill>
                            <a:schemeClr val="dk1"/>
                          </a:solidFill>
                          <a:latin typeface="Arial"/>
                          <a:ea typeface="宋体"/>
                        </a:defRPr>
                      </a:lvl7pPr>
                      <a:lvl8pPr marL="3200400" algn="l" rtl="0" eaLnBrk="1" latinLnBrk="0" hangingPunct="1">
                        <a:defRPr kumimoji="0" kern="1200">
                          <a:solidFill>
                            <a:schemeClr val="dk1"/>
                          </a:solidFill>
                          <a:latin typeface="Arial"/>
                          <a:ea typeface="宋体"/>
                        </a:defRPr>
                      </a:lvl8pPr>
                      <a:lvl9pPr marL="3657600" algn="l" rtl="0" eaLnBrk="1" latinLnBrk="0" hangingPunct="1">
                        <a:defRPr kumimoji="0" kern="1200">
                          <a:solidFill>
                            <a:schemeClr val="dk1"/>
                          </a:solidFill>
                          <a:latin typeface="Arial"/>
                          <a:ea typeface="宋体"/>
                        </a:defRPr>
                      </a:lvl9pPr>
                    </a:lstStyle>
                    <a:p>
                      <a:r>
                        <a:rPr lang="zh-CN" altLang="en-US" sz="2800" dirty="0">
                          <a:latin typeface="文道楷体" panose="02010600040101010101" pitchFamily="2" charset="-122"/>
                          <a:ea typeface="文道楷体" panose="02010600040101010101" pitchFamily="2" charset="-122"/>
                        </a:rPr>
                        <a:t>批处理、非实时、数据密集型</a:t>
                      </a:r>
                    </a:p>
                  </a:txBody>
                  <a:tcPr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01689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1.8|2.8|2.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accent2">
            <a:lumMod val="40000"/>
            <a:lumOff val="60000"/>
          </a:schemeClr>
        </a:solidFill>
        <a:ln w="38100">
          <a:solidFill>
            <a:srgbClr val="0070C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5400">
          <a:solidFill>
            <a:srgbClr val="FF0000"/>
          </a:solidFill>
          <a:prstDash val="sysDash"/>
          <a:tailEnd type="triangl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54394</TotalTime>
  <Words>8004</Words>
  <Application>Microsoft Macintosh PowerPoint</Application>
  <PresentationFormat>宽屏</PresentationFormat>
  <Paragraphs>1491</Paragraphs>
  <Slides>108</Slides>
  <Notes>105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108</vt:i4>
      </vt:variant>
    </vt:vector>
  </HeadingPairs>
  <TitlesOfParts>
    <vt:vector size="129" baseType="lpstr">
      <vt:lpstr>方正卡通简体</vt:lpstr>
      <vt:lpstr>黑体</vt:lpstr>
      <vt:lpstr>华文楷体</vt:lpstr>
      <vt:lpstr>华文细黑</vt:lpstr>
      <vt:lpstr>微软雅黑</vt:lpstr>
      <vt:lpstr>文道楷体</vt:lpstr>
      <vt:lpstr>Arial</vt:lpstr>
      <vt:lpstr>Bahnschrift</vt:lpstr>
      <vt:lpstr>Calibri</vt:lpstr>
      <vt:lpstr>Cambria Math</vt:lpstr>
      <vt:lpstr>Consolas</vt:lpstr>
      <vt:lpstr>Corbel</vt:lpstr>
      <vt:lpstr>Fira Code</vt:lpstr>
      <vt:lpstr>High Tower Text</vt:lpstr>
      <vt:lpstr>Monaco</vt:lpstr>
      <vt:lpstr>Perpetua</vt:lpstr>
      <vt:lpstr>Times New Roman</vt:lpstr>
      <vt:lpstr>Verdana</vt:lpstr>
      <vt:lpstr>Wingdings</vt:lpstr>
      <vt:lpstr>Wingdings 2</vt:lpstr>
      <vt:lpstr>Module</vt:lpstr>
      <vt:lpstr>PowerPoint 演示文稿</vt:lpstr>
      <vt:lpstr>内容概要</vt:lpstr>
      <vt:lpstr>本章学习思路</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2.1 分布式文件系统</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2.2  MapReduce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2.3  使用MapReduce算法 </vt:lpstr>
      <vt:lpstr>MapReduce 其他内容</vt:lpstr>
      <vt:lpstr>2.3  MapReduce </vt:lpstr>
      <vt:lpstr>2.3  MapReduce </vt:lpstr>
      <vt:lpstr>练习</vt:lpstr>
      <vt:lpstr>练习</vt:lpstr>
      <vt:lpstr>练习</vt:lpstr>
      <vt:lpstr>练习</vt:lpstr>
      <vt:lpstr>练习</vt:lpstr>
      <vt:lpstr>练习</vt:lpstr>
      <vt:lpstr>作业</vt:lpstr>
      <vt:lpstr>作业</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智一 谭</cp:lastModifiedBy>
  <cp:revision>2043</cp:revision>
  <cp:lastPrinted>2011-10-20T04:01:43Z</cp:lastPrinted>
  <dcterms:created xsi:type="dcterms:W3CDTF">2009-06-12T17:14:38Z</dcterms:created>
  <dcterms:modified xsi:type="dcterms:W3CDTF">2023-09-19T04:02:59Z</dcterms:modified>
</cp:coreProperties>
</file>